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5" r:id="rId7"/>
    <p:sldId id="271" r:id="rId8"/>
    <p:sldId id="272" r:id="rId9"/>
    <p:sldId id="273" r:id="rId10"/>
    <p:sldId id="274" r:id="rId11"/>
    <p:sldId id="275" r:id="rId12"/>
    <p:sldId id="276" r:id="rId13"/>
    <p:sldId id="278" r:id="rId14"/>
    <p:sldId id="277" r:id="rId15"/>
    <p:sldId id="279" r:id="rId16"/>
    <p:sldId id="28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515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4660"/>
  </p:normalViewPr>
  <p:slideViewPr>
    <p:cSldViewPr snapToGrid="0">
      <p:cViewPr varScale="1">
        <p:scale>
          <a:sx n="65" d="100"/>
          <a:sy n="65" d="100"/>
        </p:scale>
        <p:origin x="12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D4B99-394C-4AAA-892B-C37D77B1BEE1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2EC59-5356-49EB-AC44-36EF1A4BF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99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2EC59-5356-49EB-AC44-36EF1A4BF52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67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2EC59-5356-49EB-AC44-36EF1A4BF52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792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2EC59-5356-49EB-AC44-36EF1A4BF52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826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2EC59-5356-49EB-AC44-36EF1A4BF52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104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2EC59-5356-49EB-AC44-36EF1A4BF52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870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72EC-EDB0-4F34-ADE9-0A8D117515A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9E791C1-A7BC-4137-A6AD-DBEE25CFA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07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72EC-EDB0-4F34-ADE9-0A8D117515A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9E791C1-A7BC-4137-A6AD-DBEE25CFA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05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72EC-EDB0-4F34-ADE9-0A8D117515A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9E791C1-A7BC-4137-A6AD-DBEE25CFA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903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72EC-EDB0-4F34-ADE9-0A8D117515A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9E791C1-A7BC-4137-A6AD-DBEE25CFAC71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3338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72EC-EDB0-4F34-ADE9-0A8D117515A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9E791C1-A7BC-4137-A6AD-DBEE25CFA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6978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72EC-EDB0-4F34-ADE9-0A8D117515A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91C1-A7BC-4137-A6AD-DBEE25CFA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38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72EC-EDB0-4F34-ADE9-0A8D117515A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91C1-A7BC-4137-A6AD-DBEE25CFA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40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72EC-EDB0-4F34-ADE9-0A8D117515A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91C1-A7BC-4137-A6AD-DBEE25CFA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106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2CB072EC-EDB0-4F34-ADE9-0A8D117515A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9E791C1-A7BC-4137-A6AD-DBEE25CFA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14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72EC-EDB0-4F34-ADE9-0A8D117515A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91C1-A7BC-4137-A6AD-DBEE25CFA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668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72EC-EDB0-4F34-ADE9-0A8D117515A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9E791C1-A7BC-4137-A6AD-DBEE25CFA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404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72EC-EDB0-4F34-ADE9-0A8D117515A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91C1-A7BC-4137-A6AD-DBEE25CFA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592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72EC-EDB0-4F34-ADE9-0A8D117515A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91C1-A7BC-4137-A6AD-DBEE25CFA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192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72EC-EDB0-4F34-ADE9-0A8D117515A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91C1-A7BC-4137-A6AD-DBEE25CFA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0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72EC-EDB0-4F34-ADE9-0A8D117515A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91C1-A7BC-4137-A6AD-DBEE25CFA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814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72EC-EDB0-4F34-ADE9-0A8D117515A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91C1-A7BC-4137-A6AD-DBEE25CFA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01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72EC-EDB0-4F34-ADE9-0A8D117515A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91C1-A7BC-4137-A6AD-DBEE25CFA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8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072EC-EDB0-4F34-ADE9-0A8D117515A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791C1-A7BC-4137-A6AD-DBEE25CFA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147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Jaime.almond@va.gov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Jaime.almond@va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4573" y="2588456"/>
            <a:ext cx="6239670" cy="1659988"/>
          </a:xfrm>
        </p:spPr>
        <p:txBody>
          <a:bodyPr anchor="ctr">
            <a:normAutofit/>
          </a:bodyPr>
          <a:lstStyle/>
          <a:p>
            <a:pPr lvl="0" algn="r">
              <a:lnSpc>
                <a:spcPct val="120000"/>
              </a:lnSpc>
              <a:spcBef>
                <a:spcPts val="1000"/>
              </a:spcBef>
              <a:buSzPct val="125000"/>
            </a:pPr>
            <a:br>
              <a:rPr lang="en-US" sz="2400" dirty="0">
                <a:solidFill>
                  <a:srgbClr val="7C96A3"/>
                </a:solidFill>
                <a:ea typeface="+mn-ea"/>
                <a:cs typeface="+mn-cs"/>
              </a:rPr>
            </a:br>
            <a:r>
              <a:rPr lang="en-US" sz="6000" dirty="0"/>
              <a:t>	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1DCF43-FA9E-4D62-AE61-4705E3B82EB7}"/>
              </a:ext>
            </a:extLst>
          </p:cNvPr>
          <p:cNvSpPr txBox="1"/>
          <p:nvPr/>
        </p:nvSpPr>
        <p:spPr>
          <a:xfrm>
            <a:off x="1507102" y="2818285"/>
            <a:ext cx="63445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Critical Values</a:t>
            </a:r>
          </a:p>
        </p:txBody>
      </p:sp>
    </p:spTree>
    <p:extLst>
      <p:ext uri="{BB962C8B-B14F-4D97-AF65-F5344CB8AC3E}">
        <p14:creationId xmlns:p14="http://schemas.microsoft.com/office/powerpoint/2010/main" val="84763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92" y="708983"/>
            <a:ext cx="9613861" cy="1080938"/>
          </a:xfrm>
        </p:spPr>
        <p:txBody>
          <a:bodyPr/>
          <a:lstStyle/>
          <a:p>
            <a:r>
              <a:rPr lang="en-US" dirty="0"/>
              <a:t>Locating Providers and Numbers</a:t>
            </a:r>
            <a:br>
              <a:rPr lang="en-US" dirty="0"/>
            </a:br>
            <a:r>
              <a:rPr lang="en-US" sz="1600" dirty="0"/>
              <a:t>(Continued)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92" y="2020529"/>
            <a:ext cx="5654092" cy="45572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Once you have located the treating service (ex. Renal), you can search for a number using two options.</a:t>
            </a:r>
          </a:p>
          <a:p>
            <a:pPr marL="0" indent="0">
              <a:buNone/>
            </a:pPr>
            <a:r>
              <a:rPr lang="en-US" dirty="0"/>
              <a:t>2. Richmond OnCall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Select the Subspecialty under         Medical/Surgical. (In this case, Renal)</a:t>
            </a:r>
          </a:p>
          <a:p>
            <a:r>
              <a:rPr lang="en-US" dirty="0"/>
              <a:t>This will open the on call schedule for the service.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A345DF-2650-4A8D-9268-E84AD13F89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4295" y="3704431"/>
            <a:ext cx="926672" cy="106079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E95B77C-7B2E-4528-BA63-BB0D9A80080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8026"/>
          <a:stretch/>
        </p:blipFill>
        <p:spPr>
          <a:xfrm>
            <a:off x="6863232" y="2068110"/>
            <a:ext cx="4581516" cy="433343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2688E3F-DB32-42FE-BBF2-6D6429E0B3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2684" y="5205084"/>
            <a:ext cx="951058" cy="34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37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92" y="708983"/>
            <a:ext cx="9613861" cy="1080938"/>
          </a:xfrm>
        </p:spPr>
        <p:txBody>
          <a:bodyPr/>
          <a:lstStyle/>
          <a:p>
            <a:r>
              <a:rPr lang="en-US" dirty="0"/>
              <a:t>Locating Providers and Numbers</a:t>
            </a:r>
            <a:br>
              <a:rPr lang="en-US" dirty="0"/>
            </a:br>
            <a:r>
              <a:rPr lang="en-US" sz="1600" dirty="0"/>
              <a:t>(Continued)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92" y="2020529"/>
            <a:ext cx="10587447" cy="45572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solidFill>
                  <a:schemeClr val="accent3"/>
                </a:solidFill>
              </a:rPr>
              <a:t>The physician pager numbers are usually listed at the bottom of the schedule.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5082B6-B8C0-4828-906D-9880FB6FE9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4670" y="3079154"/>
            <a:ext cx="8855288" cy="244000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C3368BA-A74B-4CF3-B925-9527500692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9878236" y="3627005"/>
            <a:ext cx="951058" cy="34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45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92" y="708983"/>
            <a:ext cx="9613861" cy="1080938"/>
          </a:xfrm>
        </p:spPr>
        <p:txBody>
          <a:bodyPr/>
          <a:lstStyle/>
          <a:p>
            <a:r>
              <a:rPr lang="en-US" dirty="0"/>
              <a:t>Locating Providers and Numbers</a:t>
            </a:r>
            <a:br>
              <a:rPr lang="en-US" dirty="0"/>
            </a:br>
            <a:r>
              <a:rPr lang="en-US" sz="1600" dirty="0"/>
              <a:t>(Continued)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92" y="2020529"/>
            <a:ext cx="4717590" cy="45572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The On Call Schedule will show you:</a:t>
            </a:r>
          </a:p>
          <a:p>
            <a:r>
              <a:rPr lang="en-US" dirty="0"/>
              <a:t>Pager numbers for the physicians in the service.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Daytime On Call physician for each day of the month.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Service Chief/Designee on Call for each day of the month.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926575-4086-490B-AB50-17B00EFF34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06"/>
          <a:stretch/>
        </p:blipFill>
        <p:spPr>
          <a:xfrm>
            <a:off x="5206182" y="3012204"/>
            <a:ext cx="6725540" cy="2573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561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92" y="708983"/>
            <a:ext cx="9613861" cy="1080938"/>
          </a:xfrm>
        </p:spPr>
        <p:txBody>
          <a:bodyPr/>
          <a:lstStyle/>
          <a:p>
            <a:r>
              <a:rPr lang="en-US" dirty="0"/>
              <a:t>Critical Value Documentation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92" y="2020529"/>
            <a:ext cx="10174492" cy="45572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accent3"/>
                </a:solidFill>
              </a:rPr>
              <a:t>Remember to document properly!</a:t>
            </a:r>
          </a:p>
          <a:p>
            <a:pPr marL="0" indent="0">
              <a:buNone/>
            </a:pPr>
            <a:r>
              <a:rPr lang="en-US" dirty="0"/>
              <a:t>Documentation should include:</a:t>
            </a:r>
          </a:p>
          <a:p>
            <a:pPr lvl="1"/>
            <a:r>
              <a:rPr lang="en-US" sz="2100" dirty="0"/>
              <a:t>First and Last Name and Title (ex. RN, NP, MD) of the person who took the information</a:t>
            </a:r>
          </a:p>
          <a:p>
            <a:pPr lvl="1"/>
            <a:r>
              <a:rPr lang="en-US" sz="2100" dirty="0"/>
              <a:t>Time of notification (Date and Time for Microbiology)</a:t>
            </a:r>
          </a:p>
          <a:p>
            <a:pPr lvl="1"/>
            <a:r>
              <a:rPr lang="en-US" sz="2100" dirty="0"/>
              <a:t>Your Initials</a:t>
            </a:r>
          </a:p>
          <a:p>
            <a:pPr lvl="1"/>
            <a:r>
              <a:rPr lang="en-US" sz="2100" dirty="0"/>
              <a:t>Turn-Around Time</a:t>
            </a:r>
          </a:p>
          <a:p>
            <a:pPr lvl="1"/>
            <a:r>
              <a:rPr lang="en-US" sz="2100" dirty="0"/>
              <a:t>Read back requirement, using “CRIT” in VISTA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 call back:</a:t>
            </a:r>
          </a:p>
          <a:p>
            <a:pPr marL="0" indent="0">
              <a:buNone/>
            </a:pPr>
            <a:r>
              <a:rPr lang="en-US" dirty="0"/>
              <a:t>Phoned critical values, read back by Dr. John Doe @1340 JPA (TAT 2min).</a:t>
            </a:r>
          </a:p>
        </p:txBody>
      </p:sp>
    </p:spTree>
    <p:extLst>
      <p:ext uri="{BB962C8B-B14F-4D97-AF65-F5344CB8AC3E}">
        <p14:creationId xmlns:p14="http://schemas.microsoft.com/office/powerpoint/2010/main" val="2760286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92" y="708983"/>
            <a:ext cx="9613861" cy="1080938"/>
          </a:xfrm>
        </p:spPr>
        <p:txBody>
          <a:bodyPr/>
          <a:lstStyle/>
          <a:p>
            <a:r>
              <a:rPr lang="en-US" dirty="0"/>
              <a:t>Quality Assurance Monitor</a:t>
            </a:r>
            <a:br>
              <a:rPr lang="en-US" dirty="0"/>
            </a:b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113" y="2168013"/>
            <a:ext cx="5528752" cy="4557252"/>
          </a:xfrm>
        </p:spPr>
        <p:txBody>
          <a:bodyPr>
            <a:normAutofit/>
          </a:bodyPr>
          <a:lstStyle/>
          <a:p>
            <a:r>
              <a:rPr lang="en-US" dirty="0"/>
              <a:t>If you are having difficulty reaching a provider, you may fill out a Critical Value QA form.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This is an internal assessment that will be used to pinpoint problem areas/need for training.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Follow the instructions at the top of the form and list all steps and resources used.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B9884D9-0ED2-4BAC-B0BE-A079157B70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6624"/>
          <a:stretch/>
        </p:blipFill>
        <p:spPr>
          <a:xfrm>
            <a:off x="6541063" y="849019"/>
            <a:ext cx="5478872" cy="5876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554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92" y="708983"/>
            <a:ext cx="9613861" cy="1080938"/>
          </a:xfrm>
        </p:spPr>
        <p:txBody>
          <a:bodyPr/>
          <a:lstStyle/>
          <a:p>
            <a:r>
              <a:rPr lang="en-US" dirty="0"/>
              <a:t>Quality Assurance Monitor</a:t>
            </a:r>
            <a:br>
              <a:rPr lang="en-US" dirty="0"/>
            </a:b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113" y="2168013"/>
            <a:ext cx="10484210" cy="4557252"/>
          </a:xfrm>
        </p:spPr>
        <p:txBody>
          <a:bodyPr>
            <a:normAutofit/>
          </a:bodyPr>
          <a:lstStyle/>
          <a:p>
            <a:r>
              <a:rPr lang="en-US" dirty="0"/>
              <a:t>Document your </a:t>
            </a:r>
            <a:r>
              <a:rPr lang="en-US" u="sng" dirty="0"/>
              <a:t>final</a:t>
            </a:r>
            <a:r>
              <a:rPr lang="en-US" dirty="0"/>
              <a:t> call back in VISTA. 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sz="2200" dirty="0"/>
              <a:t>Ex. Phoned critical values, read back by Dr. John Doe @1340 JPA (TAT 2min)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Record the steps you took to contact the physician on the QA form. 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sz="2200" dirty="0"/>
              <a:t>You do not need to fill one out for every critical! Only if you feel that you experienced difficulty in locating a number/contacting the provider.</a:t>
            </a:r>
          </a:p>
          <a:p>
            <a:pPr marL="457200" lvl="1" indent="0">
              <a:buNone/>
            </a:pPr>
            <a:endParaRPr lang="en-US" sz="2200" dirty="0"/>
          </a:p>
          <a:p>
            <a:pPr marL="342900" lvl="1" indent="-342900"/>
            <a:r>
              <a:rPr lang="en-US" sz="2200" dirty="0"/>
              <a:t>QA forms can be filled out and returned to the QM/CAP mailbox or emailed to </a:t>
            </a:r>
            <a:r>
              <a:rPr lang="en-US" sz="2200" dirty="0">
                <a:hlinkClick r:id="rId2"/>
              </a:rPr>
              <a:t>Jaime.almond@va.gov</a:t>
            </a:r>
            <a:r>
              <a:rPr lang="en-US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117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92" y="708983"/>
            <a:ext cx="9613861" cy="1080938"/>
          </a:xfrm>
        </p:spPr>
        <p:txBody>
          <a:bodyPr/>
          <a:lstStyle/>
          <a:p>
            <a:r>
              <a:rPr lang="en-US" dirty="0"/>
              <a:t>Quality Assurance Monitor</a:t>
            </a:r>
            <a:br>
              <a:rPr lang="en-US" dirty="0"/>
            </a:b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113" y="2168013"/>
            <a:ext cx="10484210" cy="45572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QUESTIONS?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2000" dirty="0"/>
              <a:t>Please see your Supervisor/Lead</a:t>
            </a:r>
          </a:p>
          <a:p>
            <a:pPr marL="0" indent="0" algn="ctr">
              <a:buNone/>
            </a:pPr>
            <a:r>
              <a:rPr lang="en-US" sz="2000" dirty="0"/>
              <a:t>Or Contact Jaime Almond x4432</a:t>
            </a:r>
          </a:p>
          <a:p>
            <a:pPr marL="0" indent="0" algn="ctr">
              <a:buNone/>
            </a:pPr>
            <a:r>
              <a:rPr lang="en-US" sz="2000" dirty="0">
                <a:hlinkClick r:id="rId2"/>
              </a:rPr>
              <a:t>Jaime.almond@va.gov</a:t>
            </a:r>
            <a:endParaRPr lang="en-US" sz="2000" dirty="0"/>
          </a:p>
          <a:p>
            <a:pPr marL="0" indent="0" algn="ctr">
              <a:buNone/>
            </a:pPr>
            <a:endParaRPr lang="en-US" sz="2000" dirty="0"/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77529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Critical Values</a:t>
            </a:r>
            <a:br>
              <a:rPr lang="en-US" dirty="0"/>
            </a:b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6"/>
            <a:ext cx="9831388" cy="4003829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dirty="0">
                <a:solidFill>
                  <a:schemeClr val="accent3"/>
                </a:solidFill>
              </a:rPr>
              <a:t>Patient Care!</a:t>
            </a:r>
          </a:p>
          <a:p>
            <a:pPr lvl="1"/>
            <a:r>
              <a:rPr lang="en-US" sz="2200" dirty="0"/>
              <a:t>In support of our Mission – to provide “high quality, accurate and timely laboratory testing and diagnostic services.” </a:t>
            </a:r>
          </a:p>
          <a:p>
            <a:pPr lvl="1"/>
            <a:r>
              <a:rPr lang="en-US" sz="2200" dirty="0"/>
              <a:t>It is necessary that we communicate in a timely manner with the appropriate provider so that the best course of treatment may be determined. </a:t>
            </a:r>
          </a:p>
          <a:p>
            <a:pPr lvl="1"/>
            <a:r>
              <a:rPr lang="en-US" sz="2200" dirty="0"/>
              <a:t>Imagine each patient is your loved one/family member!</a:t>
            </a:r>
          </a:p>
          <a:p>
            <a:pPr marL="457200" lvl="1" indent="0">
              <a:buNone/>
            </a:pPr>
            <a:endParaRPr lang="en-US" sz="2200" dirty="0"/>
          </a:p>
          <a:p>
            <a:pPr marL="58738" lvl="1" indent="0">
              <a:buNone/>
            </a:pPr>
            <a:r>
              <a:rPr lang="en-US" sz="2400" dirty="0">
                <a:solidFill>
                  <a:schemeClr val="accent3"/>
                </a:solidFill>
              </a:rPr>
              <a:t>2. Regulatory/Accrediting Agencies!</a:t>
            </a:r>
          </a:p>
          <a:p>
            <a:pPr marL="858838" lvl="2" indent="-342900"/>
            <a:r>
              <a:rPr lang="en-US" sz="2200" dirty="0"/>
              <a:t>Joint Commission</a:t>
            </a:r>
          </a:p>
          <a:p>
            <a:pPr marL="858838" lvl="2" indent="-342900"/>
            <a:r>
              <a:rPr lang="en-US" sz="2200" dirty="0"/>
              <a:t>CAP</a:t>
            </a:r>
          </a:p>
        </p:txBody>
      </p:sp>
    </p:spTree>
    <p:extLst>
      <p:ext uri="{BB962C8B-B14F-4D97-AF65-F5344CB8AC3E}">
        <p14:creationId xmlns:p14="http://schemas.microsoft.com/office/powerpoint/2010/main" val="2747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Laboratory Critical Value Policy</a:t>
            </a:r>
            <a:br>
              <a:rPr lang="en-US" dirty="0"/>
            </a:br>
            <a:r>
              <a:rPr lang="en-US" sz="1600" dirty="0"/>
              <a:t>(SharePoint – Lab General – Administrative – Critical Results and Tests Reporting)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227006"/>
            <a:ext cx="10203989" cy="404105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u="sng" dirty="0">
                <a:solidFill>
                  <a:schemeClr val="accent3"/>
                </a:solidFill>
              </a:rPr>
              <a:t>During business hours (0800-1630):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Call the ordering provider  (wait 10 minutes)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 startAt="2"/>
            </a:pPr>
            <a:r>
              <a:rPr lang="en-US" dirty="0"/>
              <a:t>To facilitate contacting the provider</a:t>
            </a:r>
          </a:p>
          <a:p>
            <a:pPr lvl="1"/>
            <a:r>
              <a:rPr lang="en-US" sz="2200" dirty="0"/>
              <a:t>Inpatient – call the floor</a:t>
            </a:r>
          </a:p>
          <a:p>
            <a:pPr lvl="1"/>
            <a:r>
              <a:rPr lang="en-US" sz="2200" dirty="0"/>
              <a:t>Outpatient – call the clinic</a:t>
            </a:r>
          </a:p>
          <a:p>
            <a:pPr marL="457200" lvl="1" indent="0">
              <a:buNone/>
            </a:pPr>
            <a:endParaRPr lang="en-US" sz="2200" dirty="0"/>
          </a:p>
          <a:p>
            <a:pPr marL="457200" lvl="1" indent="-457200">
              <a:buAutoNum type="arabicPeriod" startAt="3"/>
            </a:pPr>
            <a:r>
              <a:rPr lang="en-US" sz="2400" dirty="0"/>
              <a:t>After 20 minutes, call the Chief of Service/designee.</a:t>
            </a:r>
          </a:p>
          <a:p>
            <a:pPr marL="0" lvl="1" indent="0">
              <a:buNone/>
            </a:pPr>
            <a:endParaRPr lang="en-US" sz="2400" dirty="0"/>
          </a:p>
          <a:p>
            <a:pPr marL="457200" lvl="1" indent="-457200">
              <a:buFont typeface="+mj-lt"/>
              <a:buAutoNum type="arabicPeriod" startAt="4"/>
            </a:pPr>
            <a:r>
              <a:rPr lang="en-US" sz="2400" dirty="0"/>
              <a:t>After 30 minutes, call the Chief of Staff on call.</a:t>
            </a:r>
          </a:p>
          <a:p>
            <a:pPr marL="457200" indent="-457200">
              <a:buAutoNum type="arabi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525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white"/>
                </a:solidFill>
              </a:rPr>
              <a:t>Laboratory Critical Value Policy</a:t>
            </a:r>
            <a:br>
              <a:rPr lang="en-US" dirty="0">
                <a:solidFill>
                  <a:prstClr val="white"/>
                </a:solidFill>
              </a:rPr>
            </a:br>
            <a:r>
              <a:rPr lang="en-US" sz="1600" dirty="0">
                <a:solidFill>
                  <a:prstClr val="white"/>
                </a:solidFill>
              </a:rPr>
              <a:t>(SharePoint – Lab General – Administrative – Critical Results and Tests Reporting)</a:t>
            </a:r>
            <a:endParaRPr lang="en-US" sz="1600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811161" y="2249486"/>
            <a:ext cx="10353368" cy="40038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>
                <a:solidFill>
                  <a:schemeClr val="accent3"/>
                </a:solidFill>
              </a:rPr>
              <a:t>After hours (1630-0800), weekends, holidays:</a:t>
            </a:r>
          </a:p>
          <a:p>
            <a:pPr marL="0" indent="0">
              <a:buNone/>
            </a:pPr>
            <a:endParaRPr lang="en-US" u="sng" dirty="0"/>
          </a:p>
          <a:p>
            <a:pPr marL="457200" indent="-457200">
              <a:buAutoNum type="arabicPeriod"/>
            </a:pPr>
            <a:r>
              <a:rPr lang="en-US" dirty="0"/>
              <a:t>Inpatient:</a:t>
            </a:r>
          </a:p>
          <a:p>
            <a:pPr lvl="1"/>
            <a:r>
              <a:rPr lang="en-US" sz="2200" dirty="0"/>
              <a:t>Call ward and ask for physician on call for that patient.</a:t>
            </a:r>
          </a:p>
          <a:p>
            <a:pPr lvl="1"/>
            <a:r>
              <a:rPr lang="en-US" sz="2200" dirty="0"/>
              <a:t>Page appropriate provider</a:t>
            </a:r>
          </a:p>
          <a:p>
            <a:pPr marL="457200" lvl="1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dirty="0"/>
              <a:t>2. Outpatient:</a:t>
            </a:r>
          </a:p>
          <a:p>
            <a:pPr lvl="1"/>
            <a:r>
              <a:rPr lang="en-US" sz="2200" dirty="0"/>
              <a:t>Page the ordering provider   (wait 10 minutes)</a:t>
            </a:r>
          </a:p>
          <a:p>
            <a:pPr lvl="1"/>
            <a:r>
              <a:rPr lang="en-US" sz="2200" dirty="0"/>
              <a:t>If no response, call the ED and communicate result to Dr. or RN</a:t>
            </a:r>
          </a:p>
          <a:p>
            <a:pPr lvl="1"/>
            <a:r>
              <a:rPr lang="en-US" sz="2200" dirty="0"/>
              <a:t>If unable to give result to a provider, call the Chief of Staff on call.</a:t>
            </a:r>
          </a:p>
        </p:txBody>
      </p:sp>
    </p:spTree>
    <p:extLst>
      <p:ext uri="{BB962C8B-B14F-4D97-AF65-F5344CB8AC3E}">
        <p14:creationId xmlns:p14="http://schemas.microsoft.com/office/powerpoint/2010/main" val="4150703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92" y="844074"/>
            <a:ext cx="9613861" cy="1080938"/>
          </a:xfrm>
        </p:spPr>
        <p:txBody>
          <a:bodyPr>
            <a:normAutofit/>
          </a:bodyPr>
          <a:lstStyle/>
          <a:p>
            <a:r>
              <a:rPr lang="en-US" dirty="0"/>
              <a:t>Locating Providers and Numbers</a:t>
            </a:r>
            <a:br>
              <a:rPr lang="en-US" dirty="0"/>
            </a:br>
            <a:br>
              <a:rPr lang="en-US" sz="1800" dirty="0"/>
            </a:b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141412" y="2249486"/>
            <a:ext cx="9418433" cy="39890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accent3"/>
                </a:solidFill>
              </a:rPr>
              <a:t>Use your resources!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2400" dirty="0"/>
              <a:t>VISTA: ^TEL    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  <a:p>
            <a:pPr lvl="1"/>
            <a:r>
              <a:rPr lang="en-US" sz="2400" dirty="0"/>
              <a:t>VISTA: ^New Person File Phone Number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  <a:p>
            <a:pPr lvl="1"/>
            <a:r>
              <a:rPr lang="en-US" sz="2400" dirty="0"/>
              <a:t>CPRS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r>
              <a:rPr lang="en-US" sz="2400" dirty="0"/>
              <a:t>Richmond OnCall 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514F7B0-B96E-4ACB-8C30-B8B448BB16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318"/>
          <a:stretch/>
        </p:blipFill>
        <p:spPr>
          <a:xfrm>
            <a:off x="10294182" y="4132266"/>
            <a:ext cx="928084" cy="115167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E229E91-1091-4AF2-B3A6-D3CB2D0906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4182" y="5502374"/>
            <a:ext cx="928084" cy="106066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727B502-158D-4FDC-92B1-A8E2035A4F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94182" y="2803343"/>
            <a:ext cx="928084" cy="1116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389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92" y="708983"/>
            <a:ext cx="9613861" cy="1080938"/>
          </a:xfrm>
        </p:spPr>
        <p:txBody>
          <a:bodyPr/>
          <a:lstStyle/>
          <a:p>
            <a:r>
              <a:rPr lang="en-US" dirty="0"/>
              <a:t>Locating Providers and Numbers</a:t>
            </a:r>
            <a:br>
              <a:rPr lang="en-US" dirty="0"/>
            </a:b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684" y="2005781"/>
            <a:ext cx="10441857" cy="45277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VISTA: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Provider information is sometimes listed at the top of the results in VISTA.</a:t>
            </a:r>
          </a:p>
          <a:p>
            <a:pPr marL="0" indent="0">
              <a:buNone/>
            </a:pPr>
            <a:r>
              <a:rPr lang="en-US" dirty="0"/>
              <a:t>If it is not, ^TEL has two search options:</a:t>
            </a:r>
          </a:p>
          <a:p>
            <a:pPr marL="0" indent="0">
              <a:buNone/>
            </a:pPr>
            <a:r>
              <a:rPr lang="en-US" dirty="0"/>
              <a:t>	1.  Individual</a:t>
            </a:r>
          </a:p>
          <a:p>
            <a:pPr marL="0" indent="0">
              <a:buNone/>
            </a:pPr>
            <a:r>
              <a:rPr lang="en-US" dirty="0"/>
              <a:t>	2.  Service  (ex. Medical, Surgical,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the provider is not listed in the Individual listing, try “^New person file phone number” which lists some newer employees.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NOTE: ^TEL and ^New are not always updated with pager/phone numbers.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AC51AA-84CB-4B7F-BDD9-1D7746F6ED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6541" y="2901131"/>
            <a:ext cx="3810000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201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92" y="708983"/>
            <a:ext cx="9613861" cy="1080938"/>
          </a:xfrm>
        </p:spPr>
        <p:txBody>
          <a:bodyPr/>
          <a:lstStyle/>
          <a:p>
            <a:r>
              <a:rPr lang="en-US" dirty="0"/>
              <a:t>Locating Providers and Numbers</a:t>
            </a:r>
            <a:br>
              <a:rPr lang="en-US" dirty="0"/>
            </a:b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92" y="2020529"/>
            <a:ext cx="9923770" cy="45572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accent3"/>
                </a:solidFill>
              </a:rPr>
              <a:t>CPRS</a:t>
            </a:r>
            <a:r>
              <a:rPr lang="en-US" dirty="0">
                <a:solidFill>
                  <a:schemeClr val="accent3"/>
                </a:solidFill>
              </a:rPr>
              <a:t>:</a:t>
            </a:r>
          </a:p>
          <a:p>
            <a:pPr marL="0" indent="0">
              <a:buNone/>
            </a:pPr>
            <a:r>
              <a:rPr lang="en-US" dirty="0"/>
              <a:t>Information regarding the patient’s team or treating service can be found under the Orders tab at the bottom of the screen.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patient had Nursing instructions to call Team 2 pager #9170 first.</a:t>
            </a:r>
          </a:p>
          <a:p>
            <a:pPr marL="0" indent="0" algn="ctr">
              <a:buNone/>
            </a:pPr>
            <a:r>
              <a:rPr lang="en-US" sz="2000" dirty="0">
                <a:solidFill>
                  <a:schemeClr val="accent3"/>
                </a:solidFill>
              </a:rPr>
              <a:t>(This is the virtual pager; dial *601 first, then follow the prompts.)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F1DA51-9480-40FD-940F-ED6DE125FA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943" b="6755"/>
          <a:stretch/>
        </p:blipFill>
        <p:spPr>
          <a:xfrm>
            <a:off x="10412362" y="2816942"/>
            <a:ext cx="1506675" cy="54569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05F8418-1D38-4195-B78C-A78A7AAE8D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1372" y="3229898"/>
            <a:ext cx="5150441" cy="223438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5B4B2B-BA0F-4F66-B876-AD5C7E8BA5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6372729" y="4347089"/>
            <a:ext cx="1127858" cy="38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568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92" y="708983"/>
            <a:ext cx="9613861" cy="1080938"/>
          </a:xfrm>
        </p:spPr>
        <p:txBody>
          <a:bodyPr/>
          <a:lstStyle/>
          <a:p>
            <a:r>
              <a:rPr lang="en-US" dirty="0"/>
              <a:t>Locating Providers and Numbers</a:t>
            </a:r>
            <a:br>
              <a:rPr lang="en-US" dirty="0"/>
            </a:b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92" y="2020529"/>
            <a:ext cx="10498956" cy="45572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accent3"/>
                </a:solidFill>
              </a:rPr>
              <a:t>CPRS</a:t>
            </a:r>
            <a:r>
              <a:rPr lang="en-US" dirty="0">
                <a:solidFill>
                  <a:schemeClr val="accent3"/>
                </a:solidFill>
              </a:rPr>
              <a:t>:</a:t>
            </a:r>
          </a:p>
          <a:p>
            <a:pPr marL="0" indent="0">
              <a:buNone/>
            </a:pPr>
            <a:r>
              <a:rPr lang="en-US" dirty="0"/>
              <a:t>You can also find the Clinic/Service for the ordering provider under the Orders tab.</a:t>
            </a:r>
          </a:p>
          <a:p>
            <a:pPr marL="0" indent="0">
              <a:buNone/>
            </a:pPr>
            <a:r>
              <a:rPr lang="en-US" dirty="0"/>
              <a:t>Locate the lab test you are verifying under the Lab section.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Scroll over to the location column. In this case, the location is “Ric/Med/Ren” indicating the Renal Service.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DBCCF6-25C4-4A43-B1F2-1330951786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28"/>
          <a:stretch/>
        </p:blipFill>
        <p:spPr>
          <a:xfrm>
            <a:off x="773855" y="3577881"/>
            <a:ext cx="9660782" cy="19526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FA6686A-F0EC-4CB8-B0EC-E60064B8B6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919" y="5092068"/>
            <a:ext cx="951058" cy="3414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9709243-C9FA-40C2-84EB-8ADEA577A143}"/>
              </a:ext>
            </a:extLst>
          </p:cNvPr>
          <p:cNvSpPr/>
          <p:nvPr/>
        </p:nvSpPr>
        <p:spPr>
          <a:xfrm>
            <a:off x="742448" y="3577881"/>
            <a:ext cx="614404" cy="30094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56682B-D721-452C-A396-F57A1383A056}"/>
              </a:ext>
            </a:extLst>
          </p:cNvPr>
          <p:cNvSpPr/>
          <p:nvPr/>
        </p:nvSpPr>
        <p:spPr>
          <a:xfrm>
            <a:off x="9588362" y="5043552"/>
            <a:ext cx="833437" cy="43843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638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92" y="708983"/>
            <a:ext cx="9613861" cy="1080938"/>
          </a:xfrm>
        </p:spPr>
        <p:txBody>
          <a:bodyPr/>
          <a:lstStyle/>
          <a:p>
            <a:r>
              <a:rPr lang="en-US" dirty="0"/>
              <a:t>Locating Providers and Numbers</a:t>
            </a:r>
            <a:br>
              <a:rPr lang="en-US" dirty="0"/>
            </a:b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92" y="2020529"/>
            <a:ext cx="10498956" cy="45572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Once you have located the treating service (ex. Renal), you can search for a number using two options.</a:t>
            </a:r>
          </a:p>
          <a:p>
            <a:pPr marL="457200" indent="-457200">
              <a:buAutoNum type="arabicPeriod"/>
            </a:pPr>
            <a:r>
              <a:rPr lang="en-US" dirty="0"/>
              <a:t>VISTA: </a:t>
            </a:r>
          </a:p>
          <a:p>
            <a:pPr marL="0" indent="0">
              <a:buNone/>
            </a:pPr>
            <a:r>
              <a:rPr lang="en-US" dirty="0"/>
              <a:t> 	- Use ^TEL option #2 (Service Telephone Listing)</a:t>
            </a:r>
          </a:p>
          <a:p>
            <a:pPr marL="0" indent="0">
              <a:buNone/>
            </a:pPr>
            <a:r>
              <a:rPr lang="en-US" dirty="0"/>
              <a:t>	- Medical Service</a:t>
            </a:r>
          </a:p>
          <a:p>
            <a:pPr marL="0" indent="0">
              <a:buNone/>
            </a:pPr>
            <a:r>
              <a:rPr lang="en-US" dirty="0"/>
              <a:t>	- Press Enter until you reach the Renal Disease section</a:t>
            </a:r>
          </a:p>
          <a:p>
            <a:pPr marL="0" indent="0">
              <a:buNone/>
            </a:pPr>
            <a:r>
              <a:rPr lang="en-US" dirty="0"/>
              <a:t>	- Look for the ordering provider. (This example is </a:t>
            </a:r>
            <a:r>
              <a:rPr lang="en-US" dirty="0" err="1"/>
              <a:t>Bobba</a:t>
            </a:r>
            <a:r>
              <a:rPr lang="en-US" dirty="0"/>
              <a:t>, </a:t>
            </a:r>
            <a:r>
              <a:rPr lang="en-US" dirty="0" err="1"/>
              <a:t>Sindhura</a:t>
            </a:r>
            <a:r>
              <a:rPr lang="en-US" dirty="0"/>
              <a:t>.)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851544-3C8C-4029-9547-406D54522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907" y="5126292"/>
            <a:ext cx="8932159" cy="15694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2688E3F-DB32-42FE-BBF2-6D6429E0B3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9626924" y="6354361"/>
            <a:ext cx="951058" cy="34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3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rlin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1251</TotalTime>
  <Words>797</Words>
  <Application>Microsoft Office PowerPoint</Application>
  <PresentationFormat>Widescreen</PresentationFormat>
  <Paragraphs>142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Trebuchet MS</vt:lpstr>
      <vt:lpstr>Berlin</vt:lpstr>
      <vt:lpstr>   </vt:lpstr>
      <vt:lpstr>Importance of Critical Values </vt:lpstr>
      <vt:lpstr>Laboratory Critical Value Policy (SharePoint – Lab General – Administrative – Critical Results and Tests Reporting)</vt:lpstr>
      <vt:lpstr>Laboratory Critical Value Policy (SharePoint – Lab General – Administrative – Critical Results and Tests Reporting)</vt:lpstr>
      <vt:lpstr>Locating Providers and Numbers  </vt:lpstr>
      <vt:lpstr>Locating Providers and Numbers </vt:lpstr>
      <vt:lpstr>Locating Providers and Numbers </vt:lpstr>
      <vt:lpstr>Locating Providers and Numbers </vt:lpstr>
      <vt:lpstr>Locating Providers and Numbers </vt:lpstr>
      <vt:lpstr>Locating Providers and Numbers (Continued)</vt:lpstr>
      <vt:lpstr>Locating Providers and Numbers (Continued)</vt:lpstr>
      <vt:lpstr>Locating Providers and Numbers (Continued)</vt:lpstr>
      <vt:lpstr>Critical Value Documentation</vt:lpstr>
      <vt:lpstr>Quality Assurance Monitor </vt:lpstr>
      <vt:lpstr>Quality Assurance Monitor </vt:lpstr>
      <vt:lpstr>Quality Assurance Monitor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vbECS refresher training</dc:title>
  <dc:creator>Almond, Jaime   RICVAMC</dc:creator>
  <cp:lastModifiedBy>Jaime Almond</cp:lastModifiedBy>
  <cp:revision>81</cp:revision>
  <dcterms:created xsi:type="dcterms:W3CDTF">2017-08-23T14:51:50Z</dcterms:created>
  <dcterms:modified xsi:type="dcterms:W3CDTF">2018-03-05T20:36:15Z</dcterms:modified>
</cp:coreProperties>
</file>