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8"/>
  </p:handoutMasterIdLst>
  <p:sldIdLst>
    <p:sldId id="256" r:id="rId2"/>
    <p:sldId id="262" r:id="rId3"/>
    <p:sldId id="263" r:id="rId4"/>
    <p:sldId id="259" r:id="rId5"/>
    <p:sldId id="265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002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7F447-AF12-422E-BA44-A76A9F87B3E5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46946-4DBA-458D-AD45-28FE54BB5F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88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73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259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63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7137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65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611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73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682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56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622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29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575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701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71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94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03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890E392-9A73-4F0F-B621-DECF29981A6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683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58362"/>
          </a:xfrm>
        </p:spPr>
        <p:txBody>
          <a:bodyPr>
            <a:normAutofit fontScale="90000"/>
          </a:bodyPr>
          <a:lstStyle/>
          <a:p>
            <a:r>
              <a:rPr lang="en-US" dirty="0"/>
              <a:t>i-STAT Total </a:t>
            </a:r>
            <a:r>
              <a:rPr lang="el-GR" dirty="0"/>
              <a:t>β</a:t>
            </a:r>
            <a:r>
              <a:rPr lang="en-US" dirty="0"/>
              <a:t>-hCG</a:t>
            </a:r>
            <a:br>
              <a:rPr lang="en-US" dirty="0"/>
            </a:br>
            <a:r>
              <a:rPr lang="en-US" dirty="0"/>
              <a:t>6-Month Competency</a:t>
            </a:r>
            <a:br>
              <a:rPr lang="en-US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772400" cy="1610911"/>
          </a:xfrm>
        </p:spPr>
        <p:txBody>
          <a:bodyPr>
            <a:normAutofit/>
          </a:bodyPr>
          <a:lstStyle/>
          <a:p>
            <a:r>
              <a:rPr lang="en-US" dirty="0"/>
              <a:t>Ancillary Testing</a:t>
            </a:r>
          </a:p>
          <a:p>
            <a:r>
              <a:rPr lang="en-US" dirty="0"/>
              <a:t>August 2016</a:t>
            </a:r>
          </a:p>
          <a:p>
            <a:r>
              <a:rPr lang="en-US" dirty="0"/>
              <a:t>McGuire VAMC</a:t>
            </a:r>
          </a:p>
        </p:txBody>
      </p:sp>
    </p:spTree>
    <p:extLst>
      <p:ext uri="{BB962C8B-B14F-4D97-AF65-F5344CB8AC3E}">
        <p14:creationId xmlns:p14="http://schemas.microsoft.com/office/powerpoint/2010/main" val="185033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Control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External controls are performed every 30 days: </a:t>
            </a:r>
          </a:p>
          <a:p>
            <a:pPr lvl="1"/>
            <a:r>
              <a:rPr lang="en-US" dirty="0"/>
              <a:t>Levels 1 and 3 on all meters</a:t>
            </a:r>
          </a:p>
          <a:p>
            <a:pPr lvl="1"/>
            <a:r>
              <a:rPr lang="en-US" dirty="0"/>
              <a:t>Stored in refrigerator</a:t>
            </a:r>
          </a:p>
          <a:p>
            <a:pPr lvl="1"/>
            <a:r>
              <a:rPr lang="en-US" dirty="0"/>
              <a:t>Check expiration date</a:t>
            </a:r>
          </a:p>
          <a:p>
            <a:pPr lvl="1"/>
            <a:r>
              <a:rPr lang="en-US" dirty="0"/>
              <a:t>Mix well</a:t>
            </a:r>
          </a:p>
          <a:p>
            <a:r>
              <a:rPr lang="en-US" dirty="0"/>
              <a:t>Staff are required to rotate performing QC</a:t>
            </a:r>
          </a:p>
          <a:p>
            <a:r>
              <a:rPr lang="en-US" dirty="0"/>
              <a:t>Controls are now programmed on a schedule</a:t>
            </a:r>
          </a:p>
          <a:p>
            <a:r>
              <a:rPr lang="en-US" dirty="0"/>
              <a:t>i-STAT screen will alert you when QC is due</a:t>
            </a:r>
          </a:p>
        </p:txBody>
      </p:sp>
    </p:spTree>
    <p:extLst>
      <p:ext uri="{BB962C8B-B14F-4D97-AF65-F5344CB8AC3E}">
        <p14:creationId xmlns:p14="http://schemas.microsoft.com/office/powerpoint/2010/main" val="3536483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Control cont.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u="sng" dirty="0"/>
              <a:t>Only select Option 2: Schedule 1</a:t>
            </a:r>
          </a:p>
          <a:p>
            <a:r>
              <a:rPr lang="en-US" dirty="0"/>
              <a:t>Due date: 2</a:t>
            </a:r>
            <a:r>
              <a:rPr lang="en-US" baseline="30000" dirty="0"/>
              <a:t>nd</a:t>
            </a:r>
            <a:r>
              <a:rPr lang="en-US" dirty="0"/>
              <a:t> Tuesday of the month @ 0300</a:t>
            </a:r>
          </a:p>
          <a:p>
            <a:r>
              <a:rPr lang="en-US" dirty="0"/>
              <a:t>Grace period: 48 hours</a:t>
            </a:r>
          </a:p>
          <a:p>
            <a:r>
              <a:rPr lang="en-US" dirty="0"/>
              <a:t>Can not be performed before the due date </a:t>
            </a:r>
          </a:p>
          <a:p>
            <a:r>
              <a:rPr lang="en-US" dirty="0"/>
              <a:t>Analyzers will lock if QC is not performed within the grace period - you will NOT be able to perform patient testing!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558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Specimen collection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r>
              <a:rPr lang="en-US" dirty="0"/>
              <a:t>Green top tube must be full</a:t>
            </a:r>
          </a:p>
          <a:p>
            <a:r>
              <a:rPr lang="en-US" dirty="0"/>
              <a:t>Under-filled tubes can cause inaccurate results</a:t>
            </a:r>
          </a:p>
          <a:p>
            <a:r>
              <a:rPr lang="en-US" dirty="0"/>
              <a:t>Sample is only acceptable for i-STAT testing up to </a:t>
            </a:r>
            <a:r>
              <a:rPr lang="en-US" u="sng" dirty="0"/>
              <a:t>30 minutes</a:t>
            </a:r>
            <a:r>
              <a:rPr lang="en-US" dirty="0"/>
              <a:t> after collection</a:t>
            </a:r>
          </a:p>
          <a:p>
            <a:r>
              <a:rPr lang="en-US" dirty="0"/>
              <a:t>Label all specimens with patient label</a:t>
            </a:r>
          </a:p>
        </p:txBody>
      </p:sp>
    </p:spTree>
    <p:extLst>
      <p:ext uri="{BB962C8B-B14F-4D97-AF65-F5344CB8AC3E}">
        <p14:creationId xmlns:p14="http://schemas.microsoft.com/office/powerpoint/2010/main" val="912345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Cartridges	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</a:t>
            </a:r>
            <a:r>
              <a:rPr lang="en-US" dirty="0"/>
              <a:t>-hCG cartridges are stored in the counter near where the i-stats are.</a:t>
            </a:r>
          </a:p>
          <a:p>
            <a:r>
              <a:rPr lang="en-US" dirty="0">
                <a:solidFill>
                  <a:srgbClr val="FF0000"/>
                </a:solidFill>
              </a:rPr>
              <a:t>Troponin = red </a:t>
            </a:r>
          </a:p>
          <a:p>
            <a:r>
              <a:rPr lang="el-GR" dirty="0">
                <a:solidFill>
                  <a:srgbClr val="00B050"/>
                </a:solidFill>
              </a:rPr>
              <a:t>β</a:t>
            </a:r>
            <a:r>
              <a:rPr lang="en-US" dirty="0">
                <a:solidFill>
                  <a:srgbClr val="00B050"/>
                </a:solidFill>
              </a:rPr>
              <a:t>-hCG = green</a:t>
            </a:r>
          </a:p>
          <a:p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Crea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 = Pink</a:t>
            </a:r>
          </a:p>
        </p:txBody>
      </p:sp>
    </p:spTree>
    <p:extLst>
      <p:ext uri="{BB962C8B-B14F-4D97-AF65-F5344CB8AC3E}">
        <p14:creationId xmlns:p14="http://schemas.microsoft.com/office/powerpoint/2010/main" val="3038064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407091"/>
          </a:xfrm>
        </p:spPr>
        <p:txBody>
          <a:bodyPr>
            <a:normAutofit/>
          </a:bodyPr>
          <a:lstStyle/>
          <a:p>
            <a:r>
              <a:rPr lang="en-US" sz="2800" dirty="0"/>
              <a:t>Negative: &lt;5.0 IU/L  hCG QUAL ( - )</a:t>
            </a:r>
          </a:p>
          <a:p>
            <a:endParaRPr lang="en-US" sz="2800" dirty="0"/>
          </a:p>
          <a:p>
            <a:r>
              <a:rPr lang="en-US" sz="2800" dirty="0"/>
              <a:t>Indeterminate: 5.0 – 25.00 IU/L hCG QUAL (  ) 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r>
              <a:rPr lang="en-US" sz="2800" dirty="0"/>
              <a:t> </a:t>
            </a:r>
            <a:r>
              <a:rPr lang="en-US" sz="3000" i="1" dirty="0"/>
              <a:t>consult with provider</a:t>
            </a:r>
          </a:p>
          <a:p>
            <a:endParaRPr lang="en-US" sz="2800" dirty="0"/>
          </a:p>
          <a:p>
            <a:r>
              <a:rPr lang="en-US" sz="2800" dirty="0"/>
              <a:t>Positive: &gt;25.00 IU/L  hCG QUAL ( + 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167110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387</TotalTime>
  <Words>214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Wingdings 3</vt:lpstr>
      <vt:lpstr>Ion</vt:lpstr>
      <vt:lpstr>i-STAT Total β-hCG 6-Month Competency </vt:lpstr>
      <vt:lpstr>Quality Control</vt:lpstr>
      <vt:lpstr>Quality Control cont.</vt:lpstr>
      <vt:lpstr>Specimen collection</vt:lpstr>
      <vt:lpstr>Cartridges </vt:lpstr>
      <vt:lpstr>Interpretation</vt:lpstr>
    </vt:vector>
  </TitlesOfParts>
  <Company>Veteran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i-STAT cTnI Re-Training Emergency Department</dc:title>
  <dc:creator>Department of Veterans Affairs</dc:creator>
  <cp:lastModifiedBy>Tegegne, Mulu  RICVAMC</cp:lastModifiedBy>
  <cp:revision>22</cp:revision>
  <cp:lastPrinted>2016-01-13T16:15:40Z</cp:lastPrinted>
  <dcterms:created xsi:type="dcterms:W3CDTF">2015-11-09T19:19:45Z</dcterms:created>
  <dcterms:modified xsi:type="dcterms:W3CDTF">2019-03-18T13:28:15Z</dcterms:modified>
</cp:coreProperties>
</file>