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75" r:id="rId5"/>
    <p:sldId id="267" r:id="rId6"/>
    <p:sldId id="259" r:id="rId7"/>
    <p:sldId id="268" r:id="rId8"/>
    <p:sldId id="260" r:id="rId9"/>
    <p:sldId id="270" r:id="rId10"/>
    <p:sldId id="269" r:id="rId11"/>
    <p:sldId id="271" r:id="rId12"/>
    <p:sldId id="262" r:id="rId13"/>
    <p:sldId id="263" r:id="rId14"/>
    <p:sldId id="272" r:id="rId15"/>
    <p:sldId id="264" r:id="rId16"/>
    <p:sldId id="273" r:id="rId17"/>
    <p:sldId id="265" r:id="rId18"/>
    <p:sldId id="274" r:id="rId19"/>
    <p:sldId id="276"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arney, Shakita  RICVAMC" initials="KSR" lastIdx="2" clrIdx="0">
    <p:extLst>
      <p:ext uri="{19B8F6BF-5375-455C-9EA6-DF929625EA0E}">
        <p15:presenceInfo xmlns:p15="http://schemas.microsoft.com/office/powerpoint/2012/main" userId="S-1-5-21-1302085056-220340502-929701000-239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1T13:32:35.648" idx="1">
    <p:pos x="10" y="10"/>
    <p:text>I suggest inserting an objectives slide. You'll want to add the objective of the training. For example, “This Power Point presentation is to review key elements for annual competency assessment. You will review…” then list the names of the slides or topics covered.</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277D-4C15-4DF5-A1CF-2786B85B0099}"/>
              </a:ext>
            </a:extLst>
          </p:cNvPr>
          <p:cNvSpPr>
            <a:spLocks noGrp="1"/>
          </p:cNvSpPr>
          <p:nvPr>
            <p:ph type="ctrTitle"/>
          </p:nvPr>
        </p:nvSpPr>
        <p:spPr>
          <a:xfrm>
            <a:off x="2731008" y="3233884"/>
            <a:ext cx="4925568" cy="2502452"/>
          </a:xfrm>
        </p:spPr>
        <p:txBody>
          <a:bodyPr/>
          <a:lstStyle/>
          <a:p>
            <a:r>
              <a:rPr lang="en-US" sz="6500" dirty="0"/>
              <a:t>Hematology Competency </a:t>
            </a:r>
          </a:p>
        </p:txBody>
      </p:sp>
      <p:pic>
        <p:nvPicPr>
          <p:cNvPr id="4" name="Picture 3">
            <a:extLst>
              <a:ext uri="{FF2B5EF4-FFF2-40B4-BE49-F238E27FC236}">
                <a16:creationId xmlns:a16="http://schemas.microsoft.com/office/drawing/2014/main" id="{85F25465-E966-4FB1-BE83-C32241306E8A}"/>
              </a:ext>
            </a:extLst>
          </p:cNvPr>
          <p:cNvPicPr>
            <a:picLocks noChangeAspect="1"/>
          </p:cNvPicPr>
          <p:nvPr/>
        </p:nvPicPr>
        <p:blipFill>
          <a:blip r:embed="rId2"/>
          <a:stretch>
            <a:fillRect/>
          </a:stretch>
        </p:blipFill>
        <p:spPr>
          <a:xfrm>
            <a:off x="1487424" y="762677"/>
            <a:ext cx="6742176" cy="2105447"/>
          </a:xfrm>
          <a:prstGeom prst="rect">
            <a:avLst/>
          </a:prstGeom>
        </p:spPr>
      </p:pic>
    </p:spTree>
    <p:extLst>
      <p:ext uri="{BB962C8B-B14F-4D97-AF65-F5344CB8AC3E}">
        <p14:creationId xmlns:p14="http://schemas.microsoft.com/office/powerpoint/2010/main" val="17710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F51B6-28F9-46B4-8518-F3C3C4829E33}"/>
              </a:ext>
            </a:extLst>
          </p:cNvPr>
          <p:cNvSpPr>
            <a:spLocks noGrp="1"/>
          </p:cNvSpPr>
          <p:nvPr>
            <p:ph idx="1"/>
          </p:nvPr>
        </p:nvSpPr>
        <p:spPr>
          <a:xfrm>
            <a:off x="583095" y="505609"/>
            <a:ext cx="8958469" cy="6067469"/>
          </a:xfrm>
        </p:spPr>
        <p:txBody>
          <a:bodyPr>
            <a:normAutofit lnSpcReduction="10000"/>
          </a:bodyPr>
          <a:lstStyle/>
          <a:p>
            <a:r>
              <a:rPr lang="en-US" sz="3600" dirty="0"/>
              <a:t>Tosoh QC material  is performed once on day shift and after reconstitution, is stable for 60 days when stored tightly capped at 2°- 8°C.</a:t>
            </a:r>
          </a:p>
          <a:p>
            <a:pPr marL="0" indent="0">
              <a:buNone/>
            </a:pPr>
            <a:endParaRPr lang="en-US" sz="3600" dirty="0"/>
          </a:p>
          <a:p>
            <a:r>
              <a:rPr lang="en-US" sz="3600" dirty="0" err="1"/>
              <a:t>iSED</a:t>
            </a:r>
            <a:r>
              <a:rPr lang="en-US" sz="3600" dirty="0"/>
              <a:t> QC is performed once a day and once opened, is stable for 31 days.</a:t>
            </a:r>
          </a:p>
          <a:p>
            <a:pPr marL="0" indent="0">
              <a:buNone/>
            </a:pPr>
            <a:endParaRPr lang="en-US" sz="3600" dirty="0"/>
          </a:p>
          <a:p>
            <a:r>
              <a:rPr lang="en-US" sz="3600" dirty="0"/>
              <a:t>The Self Test procedure for the PFA analyzer is performed once on day shift.</a:t>
            </a:r>
          </a:p>
        </p:txBody>
      </p:sp>
      <p:pic>
        <p:nvPicPr>
          <p:cNvPr id="4" name="Picture 3">
            <a:extLst>
              <a:ext uri="{FF2B5EF4-FFF2-40B4-BE49-F238E27FC236}">
                <a16:creationId xmlns:a16="http://schemas.microsoft.com/office/drawing/2014/main" id="{15FE5094-D9B6-4A3E-9106-87200C8286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42" b="93837" l="1600" r="97200">
                        <a14:foregroundMark x1="95600" y1="40755" x2="97200" y2="41352"/>
                        <a14:foregroundMark x1="5200" y1="61630" x2="5200" y2="61630"/>
                        <a14:foregroundMark x1="1600" y1="58052" x2="1600" y2="58052"/>
                        <a14:foregroundMark x1="11600" y1="66600" x2="11600" y2="66600"/>
                        <a14:foregroundMark x1="41800" y1="92445" x2="41800" y2="92445"/>
                        <a14:foregroundMark x1="30600" y1="93241" x2="30600" y2="93241"/>
                        <a14:foregroundMark x1="41800" y1="93837" x2="41800" y2="93837"/>
                        <a14:foregroundMark x1="42800" y1="93241" x2="42800" y2="93241"/>
                        <a14:foregroundMark x1="42800" y1="93241" x2="42800" y2="93241"/>
                        <a14:foregroundMark x1="42800" y1="93241" x2="42800" y2="93241"/>
                        <a14:foregroundMark x1="28600" y1="93241" x2="28600" y2="93241"/>
                        <a14:foregroundMark x1="28600" y1="93241" x2="28600" y2="93241"/>
                      </a14:backgroundRemoval>
                    </a14:imgEffect>
                  </a14:imgLayer>
                </a14:imgProps>
              </a:ext>
            </a:extLst>
          </a:blip>
          <a:stretch>
            <a:fillRect/>
          </a:stretch>
        </p:blipFill>
        <p:spPr>
          <a:xfrm flipH="1">
            <a:off x="8705087" y="1731264"/>
            <a:ext cx="2535933" cy="3718560"/>
          </a:xfrm>
          <a:prstGeom prst="rect">
            <a:avLst/>
          </a:prstGeom>
        </p:spPr>
      </p:pic>
    </p:spTree>
    <p:extLst>
      <p:ext uri="{BB962C8B-B14F-4D97-AF65-F5344CB8AC3E}">
        <p14:creationId xmlns:p14="http://schemas.microsoft.com/office/powerpoint/2010/main" val="192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750"/>
                                        <p:tgtEl>
                                          <p:spTgt spid="3">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AC6F0-E01E-4778-893D-9A057251EDC4}"/>
              </a:ext>
            </a:extLst>
          </p:cNvPr>
          <p:cNvSpPr>
            <a:spLocks noGrp="1"/>
          </p:cNvSpPr>
          <p:nvPr>
            <p:ph idx="1"/>
          </p:nvPr>
        </p:nvSpPr>
        <p:spPr>
          <a:xfrm>
            <a:off x="304800" y="384313"/>
            <a:ext cx="8969202" cy="6070275"/>
          </a:xfrm>
        </p:spPr>
        <p:txBody>
          <a:bodyPr>
            <a:normAutofit lnSpcReduction="10000"/>
          </a:bodyPr>
          <a:lstStyle/>
          <a:p>
            <a:r>
              <a:rPr lang="en-US" sz="3600" dirty="0"/>
              <a:t>Sperm-Chex Post VC is performed once on day shift, each day of patient testing and is stable for 45 days once opened.</a:t>
            </a:r>
          </a:p>
          <a:p>
            <a:pPr marL="0" indent="0">
              <a:buNone/>
            </a:pPr>
            <a:endParaRPr lang="en-US" sz="3600" dirty="0"/>
          </a:p>
          <a:p>
            <a:r>
              <a:rPr lang="en-US" sz="3600" dirty="0"/>
              <a:t>A peripheral smear containing eosinophils is stained and recorded each day of patient testing as QC for the urine eosinophil samples.</a:t>
            </a:r>
          </a:p>
          <a:p>
            <a:pPr marL="0" indent="0">
              <a:buNone/>
            </a:pPr>
            <a:endParaRPr lang="en-US" sz="3600" dirty="0"/>
          </a:p>
          <a:p>
            <a:r>
              <a:rPr lang="en-US" sz="3600" dirty="0"/>
              <a:t>Crystal examination QC is reviewed each day of patient testing.</a:t>
            </a:r>
          </a:p>
          <a:p>
            <a:endParaRPr lang="en-US" sz="3600" dirty="0"/>
          </a:p>
        </p:txBody>
      </p:sp>
      <p:pic>
        <p:nvPicPr>
          <p:cNvPr id="4" name="Picture 3">
            <a:extLst>
              <a:ext uri="{FF2B5EF4-FFF2-40B4-BE49-F238E27FC236}">
                <a16:creationId xmlns:a16="http://schemas.microsoft.com/office/drawing/2014/main" id="{989E73D9-6FF7-4864-9F0F-019FDE228D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45" b="97546" l="6752" r="95438">
                        <a14:foregroundMark x1="41971" y1="21268" x2="41971" y2="21268"/>
                        <a14:foregroundMark x1="24635" y1="19632" x2="24635" y2="19632"/>
                        <a14:foregroundMark x1="24270" y1="24540" x2="24270" y2="24540"/>
                        <a14:foregroundMark x1="41423" y1="24335" x2="41423" y2="24335"/>
                        <a14:foregroundMark x1="34307" y1="7975" x2="34307" y2="7975"/>
                        <a14:foregroundMark x1="21350" y1="9611" x2="21350" y2="9611"/>
                        <a14:foregroundMark x1="31387" y1="2249" x2="31387" y2="2249"/>
                        <a14:foregroundMark x1="6934" y1="24335" x2="6934" y2="24335"/>
                        <a14:foregroundMark x1="25182" y1="50102" x2="25182" y2="50102"/>
                        <a14:foregroundMark x1="27555" y1="52556" x2="27555" y2="52556"/>
                        <a14:foregroundMark x1="23175" y1="49489" x2="23175" y2="49489"/>
                        <a14:foregroundMark x1="29015" y1="49080" x2="29015" y2="49080"/>
                        <a14:foregroundMark x1="25730" y1="53783" x2="25730" y2="53783"/>
                        <a14:foregroundMark x1="13139" y1="64826" x2="13139" y2="64826"/>
                        <a14:foregroundMark x1="16606" y1="66667" x2="16606" y2="66667"/>
                        <a14:foregroundMark x1="12226" y1="66667" x2="12226" y2="66667"/>
                        <a14:foregroundMark x1="11861" y1="69121" x2="14599" y2="69121"/>
                        <a14:foregroundMark x1="12226" y1="60123" x2="12226" y2="60123"/>
                        <a14:foregroundMark x1="8942" y1="68507" x2="11861" y2="67280"/>
                        <a14:foregroundMark x1="12774" y1="59918" x2="9854" y2="56033"/>
                        <a14:foregroundMark x1="14234" y1="49489" x2="10766" y2="52965"/>
                        <a14:foregroundMark x1="66788" y1="49693" x2="66788" y2="49693"/>
                        <a14:foregroundMark x1="65876" y1="53783" x2="67701" y2="52147"/>
                        <a14:foregroundMark x1="60036" y1="52556" x2="48175" y2="48262"/>
                        <a14:foregroundMark x1="91241" y1="26585" x2="91241" y2="26585"/>
                        <a14:foregroundMark x1="95620" y1="20245" x2="95620" y2="20245"/>
                        <a14:foregroundMark x1="45255" y1="94070" x2="45255" y2="94070"/>
                        <a14:foregroundMark x1="18978" y1="93661" x2="18978" y2="93661"/>
                        <a14:foregroundMark x1="44343" y1="95910" x2="46715" y2="96115"/>
                        <a14:foregroundMark x1="47263" y1="92638" x2="46168" y2="97546"/>
                        <a14:foregroundMark x1="18066" y1="92638" x2="16606" y2="96115"/>
                        <a14:foregroundMark x1="19343" y1="96524" x2="13139" y2="96524"/>
                      </a14:backgroundRemoval>
                    </a14:imgEffect>
                  </a14:imgLayer>
                </a14:imgProps>
              </a:ext>
            </a:extLst>
          </a:blip>
          <a:stretch>
            <a:fillRect/>
          </a:stretch>
        </p:blipFill>
        <p:spPr>
          <a:xfrm flipH="1">
            <a:off x="8713169" y="1304544"/>
            <a:ext cx="2757537" cy="4498848"/>
          </a:xfrm>
          <a:prstGeom prst="rect">
            <a:avLst/>
          </a:prstGeom>
        </p:spPr>
      </p:pic>
    </p:spTree>
    <p:extLst>
      <p:ext uri="{BB962C8B-B14F-4D97-AF65-F5344CB8AC3E}">
        <p14:creationId xmlns:p14="http://schemas.microsoft.com/office/powerpoint/2010/main" val="19026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B97A6E-FEB3-4E26-B321-90BEAC6B0FB3}"/>
              </a:ext>
            </a:extLst>
          </p:cNvPr>
          <p:cNvSpPr>
            <a:spLocks noGrp="1"/>
          </p:cNvSpPr>
          <p:nvPr>
            <p:ph idx="1"/>
          </p:nvPr>
        </p:nvSpPr>
        <p:spPr>
          <a:xfrm>
            <a:off x="398033" y="438913"/>
            <a:ext cx="9262334" cy="6134010"/>
          </a:xfrm>
        </p:spPr>
        <p:txBody>
          <a:bodyPr>
            <a:normAutofit fontScale="92500" lnSpcReduction="10000"/>
          </a:bodyPr>
          <a:lstStyle/>
          <a:p>
            <a:r>
              <a:rPr lang="en-US" sz="4000" dirty="0"/>
              <a:t>Document all (daily, weekly, monthly, and as needed) maintenance procedures on the appropriate log sheets and/or onboard the analyzers.</a:t>
            </a:r>
          </a:p>
          <a:p>
            <a:pPr marL="0" indent="0">
              <a:buNone/>
            </a:pPr>
            <a:endParaRPr lang="en-US" sz="4000" dirty="0"/>
          </a:p>
          <a:p>
            <a:pPr marL="0" indent="0">
              <a:buNone/>
            </a:pPr>
            <a:endParaRPr lang="en-US" sz="4000" dirty="0"/>
          </a:p>
          <a:p>
            <a:pPr marL="0" indent="0">
              <a:buNone/>
            </a:pPr>
            <a:endParaRPr lang="en-US" sz="4000" dirty="0"/>
          </a:p>
          <a:p>
            <a:r>
              <a:rPr lang="en-US" sz="4000" dirty="0"/>
              <a:t>MTS/TMS tests that are assigned to the technologist(s) must be completed by the designated time frame.</a:t>
            </a:r>
            <a:endParaRPr lang="en-US" sz="3200" dirty="0"/>
          </a:p>
          <a:p>
            <a:pPr marL="0" indent="0">
              <a:buNone/>
            </a:pPr>
            <a:endParaRPr lang="en-US" sz="3200" dirty="0"/>
          </a:p>
          <a:p>
            <a:pPr marL="0" indent="0">
              <a:buNone/>
            </a:pPr>
            <a:endParaRPr lang="en-US" sz="3200" dirty="0"/>
          </a:p>
          <a:p>
            <a:endParaRPr lang="en-US" sz="3200" dirty="0"/>
          </a:p>
          <a:p>
            <a:endParaRPr lang="en-US" sz="3200" dirty="0"/>
          </a:p>
        </p:txBody>
      </p:sp>
      <p:pic>
        <p:nvPicPr>
          <p:cNvPr id="4" name="Picture 3">
            <a:extLst>
              <a:ext uri="{FF2B5EF4-FFF2-40B4-BE49-F238E27FC236}">
                <a16:creationId xmlns:a16="http://schemas.microsoft.com/office/drawing/2014/main" id="{C9BEAA55-BFB9-4683-B2C6-9A9077E1AF66}"/>
              </a:ext>
            </a:extLst>
          </p:cNvPr>
          <p:cNvPicPr>
            <a:picLocks noChangeAspect="1"/>
          </p:cNvPicPr>
          <p:nvPr/>
        </p:nvPicPr>
        <p:blipFill>
          <a:blip r:embed="rId2"/>
          <a:stretch>
            <a:fillRect/>
          </a:stretch>
        </p:blipFill>
        <p:spPr>
          <a:xfrm>
            <a:off x="1044320" y="2514600"/>
            <a:ext cx="2271903" cy="1828800"/>
          </a:xfrm>
          <a:prstGeom prst="rect">
            <a:avLst/>
          </a:prstGeom>
        </p:spPr>
      </p:pic>
      <p:pic>
        <p:nvPicPr>
          <p:cNvPr id="5" name="Picture 4">
            <a:extLst>
              <a:ext uri="{FF2B5EF4-FFF2-40B4-BE49-F238E27FC236}">
                <a16:creationId xmlns:a16="http://schemas.microsoft.com/office/drawing/2014/main" id="{8168300C-2F53-4303-99F1-3303E4DEA582}"/>
              </a:ext>
            </a:extLst>
          </p:cNvPr>
          <p:cNvPicPr>
            <a:picLocks noChangeAspect="1"/>
          </p:cNvPicPr>
          <p:nvPr/>
        </p:nvPicPr>
        <p:blipFill>
          <a:blip r:embed="rId3"/>
          <a:stretch>
            <a:fillRect/>
          </a:stretch>
        </p:blipFill>
        <p:spPr>
          <a:xfrm>
            <a:off x="5705453" y="2455809"/>
            <a:ext cx="3321647" cy="1946382"/>
          </a:xfrm>
          <a:prstGeom prst="rect">
            <a:avLst/>
          </a:prstGeom>
        </p:spPr>
      </p:pic>
    </p:spTree>
    <p:extLst>
      <p:ext uri="{BB962C8B-B14F-4D97-AF65-F5344CB8AC3E}">
        <p14:creationId xmlns:p14="http://schemas.microsoft.com/office/powerpoint/2010/main" val="18599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750"/>
                                        <p:tgtEl>
                                          <p:spTgt spid="3">
                                            <p:txEl>
                                              <p:pRg st="4" end="4"/>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9A-48C5-45D0-BE59-D63DEC7E9F6C}"/>
              </a:ext>
            </a:extLst>
          </p:cNvPr>
          <p:cNvSpPr>
            <a:spLocks noGrp="1"/>
          </p:cNvSpPr>
          <p:nvPr>
            <p:ph type="title"/>
          </p:nvPr>
        </p:nvSpPr>
        <p:spPr>
          <a:xfrm>
            <a:off x="344245" y="258184"/>
            <a:ext cx="8929757" cy="677731"/>
          </a:xfrm>
        </p:spPr>
        <p:txBody>
          <a:bodyPr>
            <a:normAutofit/>
          </a:bodyPr>
          <a:lstStyle/>
          <a:p>
            <a:r>
              <a:rPr lang="en-US" dirty="0"/>
              <a:t>Instrument Maintenance</a:t>
            </a:r>
          </a:p>
        </p:txBody>
      </p:sp>
      <p:sp>
        <p:nvSpPr>
          <p:cNvPr id="3" name="Content Placeholder 2">
            <a:extLst>
              <a:ext uri="{FF2B5EF4-FFF2-40B4-BE49-F238E27FC236}">
                <a16:creationId xmlns:a16="http://schemas.microsoft.com/office/drawing/2014/main" id="{64B8BDB6-C005-41D0-95F6-BF3496B2A1EA}"/>
              </a:ext>
            </a:extLst>
          </p:cNvPr>
          <p:cNvSpPr>
            <a:spLocks noGrp="1"/>
          </p:cNvSpPr>
          <p:nvPr>
            <p:ph idx="1"/>
          </p:nvPr>
        </p:nvSpPr>
        <p:spPr>
          <a:xfrm>
            <a:off x="344246" y="1021976"/>
            <a:ext cx="9391426" cy="5529431"/>
          </a:xfrm>
        </p:spPr>
        <p:txBody>
          <a:bodyPr>
            <a:normAutofit lnSpcReduction="10000"/>
          </a:bodyPr>
          <a:lstStyle/>
          <a:p>
            <a:r>
              <a:rPr lang="en-US" sz="2800" dirty="0"/>
              <a:t>Perform and document daily </a:t>
            </a:r>
            <a:r>
              <a:rPr lang="en-US" sz="2800" dirty="0" err="1"/>
              <a:t>Sysmex</a:t>
            </a:r>
            <a:r>
              <a:rPr lang="en-US" sz="2800" dirty="0"/>
              <a:t> XN and as needed RU-20 maintenance on the XN QC Log.</a:t>
            </a:r>
          </a:p>
          <a:p>
            <a:pPr lvl="1">
              <a:buFont typeface="Arial" panose="020B0604020202020204" pitchFamily="34" charset="0"/>
              <a:buChar char="•"/>
            </a:pPr>
            <a:r>
              <a:rPr lang="en-US" sz="2400" dirty="0"/>
              <a:t>When replacing reagents, be sure to add your initials to the comment box onboard the </a:t>
            </a:r>
            <a:r>
              <a:rPr lang="en-US" sz="2400" dirty="0" err="1"/>
              <a:t>Sysmex</a:t>
            </a:r>
            <a:r>
              <a:rPr lang="en-US" sz="2400" dirty="0"/>
              <a:t>.</a:t>
            </a:r>
          </a:p>
          <a:p>
            <a:pPr marL="457200" lvl="1" indent="0">
              <a:buNone/>
            </a:pPr>
            <a:endParaRPr lang="en-US" sz="2400" dirty="0"/>
          </a:p>
          <a:p>
            <a:r>
              <a:rPr lang="en-US" sz="2800" dirty="0"/>
              <a:t>Perform and document daily, weekly, as needed maintenance, and reagent replacement on the SP-10 Maintenance Log.</a:t>
            </a:r>
          </a:p>
          <a:p>
            <a:pPr marL="0" indent="0">
              <a:buNone/>
            </a:pPr>
            <a:endParaRPr lang="en-US" sz="2800" dirty="0"/>
          </a:p>
          <a:p>
            <a:r>
              <a:rPr lang="en-US" sz="2800" dirty="0"/>
              <a:t>Perform and document daily, weekly, monthly, and as needed maintenance on the </a:t>
            </a:r>
            <a:r>
              <a:rPr lang="en-US" sz="2800" dirty="0" err="1"/>
              <a:t>Stago</a:t>
            </a:r>
            <a:r>
              <a:rPr lang="en-US" sz="2800" dirty="0"/>
              <a:t> Compact Maintenance Log and in the Expert module.</a:t>
            </a:r>
          </a:p>
          <a:p>
            <a:endParaRPr lang="en-US" sz="2800" dirty="0"/>
          </a:p>
        </p:txBody>
      </p:sp>
      <p:pic>
        <p:nvPicPr>
          <p:cNvPr id="4" name="Picture 3">
            <a:extLst>
              <a:ext uri="{FF2B5EF4-FFF2-40B4-BE49-F238E27FC236}">
                <a16:creationId xmlns:a16="http://schemas.microsoft.com/office/drawing/2014/main" id="{E8C8337D-0B19-4047-9090-BCA8B61C464A}"/>
              </a:ext>
            </a:extLst>
          </p:cNvPr>
          <p:cNvPicPr/>
          <p:nvPr/>
        </p:nvPicPr>
        <p:blipFill>
          <a:blip r:embed="rId2">
            <a:extLst>
              <a:ext uri="{BEBA8EAE-BF5A-486C-A8C5-ECC9F3942E4B}">
                <a14:imgProps xmlns:a14="http://schemas.microsoft.com/office/drawing/2010/main">
                  <a14:imgLayer r:embed="rId3">
                    <a14:imgEffect>
                      <a14:backgroundRemoval t="9867" b="89867" l="4534" r="92443">
                        <a14:foregroundMark x1="32494" y1="37867" x2="32494" y2="37867"/>
                        <a14:foregroundMark x1="38287" y1="61333" x2="38287" y2="61333"/>
                        <a14:foregroundMark x1="68766" y1="35733" x2="68766" y2="35733"/>
                        <a14:foregroundMark x1="62217" y1="26667" x2="76071" y2="52267"/>
                        <a14:foregroundMark x1="20151" y1="82400" x2="41562" y2="58933"/>
                        <a14:foregroundMark x1="62972" y1="38933" x2="51385" y2="54667"/>
                        <a14:foregroundMark x1="92695" y1="32267" x2="92695" y2="32267"/>
                        <a14:foregroundMark x1="31738" y1="25600" x2="27708" y2="27733"/>
                        <a14:foregroundMark x1="4534" y1="27733" x2="4534" y2="27733"/>
                      </a14:backgroundRemoval>
                    </a14:imgEffect>
                  </a14:imgLayer>
                </a14:imgProps>
              </a:ext>
            </a:extLst>
          </a:blip>
          <a:stretch>
            <a:fillRect/>
          </a:stretch>
        </p:blipFill>
        <p:spPr>
          <a:xfrm>
            <a:off x="8393599" y="5460417"/>
            <a:ext cx="1481921" cy="1094041"/>
          </a:xfrm>
          <a:prstGeom prst="rect">
            <a:avLst/>
          </a:prstGeom>
        </p:spPr>
      </p:pic>
      <p:pic>
        <p:nvPicPr>
          <p:cNvPr id="6" name="Picture 5">
            <a:extLst>
              <a:ext uri="{FF2B5EF4-FFF2-40B4-BE49-F238E27FC236}">
                <a16:creationId xmlns:a16="http://schemas.microsoft.com/office/drawing/2014/main" id="{2ABE487A-4049-44A2-99A0-E080D5DCC0DD}"/>
              </a:ext>
            </a:extLst>
          </p:cNvPr>
          <p:cNvPicPr/>
          <p:nvPr/>
        </p:nvPicPr>
        <p:blipFill>
          <a:blip r:embed="rId4">
            <a:extLst>
              <a:ext uri="{BEBA8EAE-BF5A-486C-A8C5-ECC9F3942E4B}">
                <a14:imgProps xmlns:a14="http://schemas.microsoft.com/office/drawing/2010/main">
                  <a14:imgLayer r:embed="rId5">
                    <a14:imgEffect>
                      <a14:backgroundRemoval t="2134" b="97866" l="3689" r="97951">
                        <a14:foregroundMark x1="4508" y1="21951" x2="4508" y2="21951"/>
                        <a14:foregroundMark x1="54508" y1="6707" x2="54508" y2="6707"/>
                        <a14:foregroundMark x1="49590" y1="3659" x2="49590" y2="3659"/>
                        <a14:foregroundMark x1="46311" y1="90549" x2="43852" y2="91159"/>
                        <a14:foregroundMark x1="34836" y1="97866" x2="34836" y2="97866"/>
                        <a14:foregroundMark x1="89754" y1="71646" x2="89754" y2="71646"/>
                        <a14:foregroundMark x1="97951" y1="72256" x2="97951" y2="72256"/>
                        <a14:foregroundMark x1="72541" y1="10671" x2="72541" y2="10671"/>
                        <a14:foregroundMark x1="70902" y1="2134" x2="70902" y2="2134"/>
                      </a14:backgroundRemoval>
                    </a14:imgEffect>
                  </a14:imgLayer>
                </a14:imgProps>
              </a:ext>
            </a:extLst>
          </a:blip>
          <a:stretch>
            <a:fillRect/>
          </a:stretch>
        </p:blipFill>
        <p:spPr>
          <a:xfrm>
            <a:off x="8992177" y="2328671"/>
            <a:ext cx="1486990" cy="1618135"/>
          </a:xfrm>
          <a:prstGeom prst="rect">
            <a:avLst/>
          </a:prstGeom>
        </p:spPr>
      </p:pic>
    </p:spTree>
    <p:extLst>
      <p:ext uri="{BB962C8B-B14F-4D97-AF65-F5344CB8AC3E}">
        <p14:creationId xmlns:p14="http://schemas.microsoft.com/office/powerpoint/2010/main" val="31685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6671-2759-4EB7-8935-1C1CF4A4444E}"/>
              </a:ext>
            </a:extLst>
          </p:cNvPr>
          <p:cNvSpPr>
            <a:spLocks noGrp="1"/>
          </p:cNvSpPr>
          <p:nvPr>
            <p:ph idx="1"/>
          </p:nvPr>
        </p:nvSpPr>
        <p:spPr>
          <a:xfrm>
            <a:off x="408791" y="591671"/>
            <a:ext cx="9305364" cy="5798371"/>
          </a:xfrm>
        </p:spPr>
        <p:txBody>
          <a:bodyPr>
            <a:normAutofit/>
          </a:bodyPr>
          <a:lstStyle/>
          <a:p>
            <a:r>
              <a:rPr lang="en-US" sz="2800" dirty="0"/>
              <a:t>Perform and document daily and as needed maintenance on the Tosoh Maintenance Log.</a:t>
            </a:r>
          </a:p>
          <a:p>
            <a:pPr marL="0" indent="0">
              <a:buNone/>
            </a:pPr>
            <a:endParaRPr lang="en-US" sz="2800" dirty="0"/>
          </a:p>
          <a:p>
            <a:pPr marL="0" indent="0">
              <a:buNone/>
            </a:pPr>
            <a:endParaRPr lang="en-US" sz="2800" dirty="0"/>
          </a:p>
          <a:p>
            <a:r>
              <a:rPr lang="en-US" sz="2800" dirty="0"/>
              <a:t>Perform and document daily, weekly, and yearly maintenance on the PFA-100 QC and Maintenance Log.</a:t>
            </a:r>
          </a:p>
          <a:p>
            <a:pPr marL="0" indent="0">
              <a:buNone/>
            </a:pPr>
            <a:endParaRPr lang="en-US" sz="2800" dirty="0"/>
          </a:p>
          <a:p>
            <a:pPr marL="0" indent="0">
              <a:buNone/>
            </a:pPr>
            <a:endParaRPr lang="en-US" sz="2800" dirty="0"/>
          </a:p>
          <a:p>
            <a:pPr marL="0" indent="0">
              <a:buNone/>
            </a:pPr>
            <a:endParaRPr lang="en-US" sz="2800" dirty="0"/>
          </a:p>
          <a:p>
            <a:r>
              <a:rPr lang="en-US" sz="2800" dirty="0"/>
              <a:t>Perform and document daily and other maintenance on the </a:t>
            </a:r>
            <a:r>
              <a:rPr lang="en-US" sz="2800" dirty="0" err="1"/>
              <a:t>Hematek</a:t>
            </a:r>
            <a:r>
              <a:rPr lang="en-US" sz="2800" dirty="0"/>
              <a:t> </a:t>
            </a:r>
            <a:r>
              <a:rPr lang="en-US" sz="2800" dirty="0" err="1"/>
              <a:t>Stainer</a:t>
            </a:r>
            <a:r>
              <a:rPr lang="en-US" sz="2800" dirty="0"/>
              <a:t> Log.</a:t>
            </a:r>
          </a:p>
          <a:p>
            <a:endParaRPr lang="en-US" sz="2800" dirty="0"/>
          </a:p>
        </p:txBody>
      </p:sp>
      <p:pic>
        <p:nvPicPr>
          <p:cNvPr id="4" name="Picture 3">
            <a:extLst>
              <a:ext uri="{FF2B5EF4-FFF2-40B4-BE49-F238E27FC236}">
                <a16:creationId xmlns:a16="http://schemas.microsoft.com/office/drawing/2014/main" id="{AE1A0BCF-F671-4E37-95E8-D7012BB602DC}"/>
              </a:ext>
            </a:extLst>
          </p:cNvPr>
          <p:cNvPicPr>
            <a:picLocks noChangeAspect="1"/>
          </p:cNvPicPr>
          <p:nvPr/>
        </p:nvPicPr>
        <p:blipFill>
          <a:blip r:embed="rId2"/>
          <a:stretch>
            <a:fillRect/>
          </a:stretch>
        </p:blipFill>
        <p:spPr>
          <a:xfrm>
            <a:off x="3328304" y="3875723"/>
            <a:ext cx="3377296" cy="1062037"/>
          </a:xfrm>
          <a:prstGeom prst="rect">
            <a:avLst/>
          </a:prstGeom>
        </p:spPr>
      </p:pic>
    </p:spTree>
    <p:extLst>
      <p:ext uri="{BB962C8B-B14F-4D97-AF65-F5344CB8AC3E}">
        <p14:creationId xmlns:p14="http://schemas.microsoft.com/office/powerpoint/2010/main" val="26078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2AC04-F9E8-4225-BED7-647923BFA684}"/>
              </a:ext>
            </a:extLst>
          </p:cNvPr>
          <p:cNvSpPr>
            <a:spLocks noGrp="1"/>
          </p:cNvSpPr>
          <p:nvPr>
            <p:ph type="title"/>
          </p:nvPr>
        </p:nvSpPr>
        <p:spPr>
          <a:xfrm>
            <a:off x="398033" y="150607"/>
            <a:ext cx="8875969" cy="710005"/>
          </a:xfrm>
        </p:spPr>
        <p:txBody>
          <a:bodyPr>
            <a:normAutofit/>
          </a:bodyPr>
          <a:lstStyle/>
          <a:p>
            <a:r>
              <a:rPr lang="en-US" dirty="0"/>
              <a:t>Assessment of Test Performance</a:t>
            </a:r>
          </a:p>
        </p:txBody>
      </p:sp>
      <p:sp>
        <p:nvSpPr>
          <p:cNvPr id="3" name="Content Placeholder 2">
            <a:extLst>
              <a:ext uri="{FF2B5EF4-FFF2-40B4-BE49-F238E27FC236}">
                <a16:creationId xmlns:a16="http://schemas.microsoft.com/office/drawing/2014/main" id="{780CDACA-4BEC-4E92-98C2-C510FA36EFAB}"/>
              </a:ext>
            </a:extLst>
          </p:cNvPr>
          <p:cNvSpPr>
            <a:spLocks noGrp="1"/>
          </p:cNvSpPr>
          <p:nvPr>
            <p:ph idx="1"/>
          </p:nvPr>
        </p:nvSpPr>
        <p:spPr>
          <a:xfrm>
            <a:off x="398033" y="860613"/>
            <a:ext cx="8875969" cy="5712310"/>
          </a:xfrm>
        </p:spPr>
        <p:txBody>
          <a:bodyPr>
            <a:normAutofit lnSpcReduction="10000"/>
          </a:bodyPr>
          <a:lstStyle/>
          <a:p>
            <a:r>
              <a:rPr lang="en-US" sz="3200" dirty="0"/>
              <a:t>The hematology department is enrolled in the proficiency-testing program through CAP.</a:t>
            </a:r>
          </a:p>
          <a:p>
            <a:pPr marL="0" indent="0">
              <a:buNone/>
            </a:pPr>
            <a:endParaRPr lang="en-US" sz="3200" dirty="0"/>
          </a:p>
          <a:p>
            <a:r>
              <a:rPr lang="en-US" sz="3200" dirty="0"/>
              <a:t>Specimens for proficiency testing are integrated into the routine workload, and are tested by technologists who routinely test patient samples.</a:t>
            </a:r>
          </a:p>
          <a:p>
            <a:pPr marL="0" indent="0">
              <a:buNone/>
            </a:pPr>
            <a:endParaRPr lang="en-US" sz="3200" dirty="0"/>
          </a:p>
          <a:p>
            <a:r>
              <a:rPr lang="en-US" sz="3200" dirty="0"/>
              <a:t>Replicate analysis of survey samples is acceptable only if patient samples are routinely analyzed in the same manner.</a:t>
            </a:r>
            <a:endParaRPr lang="en-US" sz="2800" dirty="0"/>
          </a:p>
          <a:p>
            <a:endParaRPr lang="en-US" sz="2800" dirty="0"/>
          </a:p>
          <a:p>
            <a:endParaRPr lang="en-US" sz="2800" dirty="0"/>
          </a:p>
        </p:txBody>
      </p:sp>
      <p:pic>
        <p:nvPicPr>
          <p:cNvPr id="5" name="Picture 4">
            <a:extLst>
              <a:ext uri="{FF2B5EF4-FFF2-40B4-BE49-F238E27FC236}">
                <a16:creationId xmlns:a16="http://schemas.microsoft.com/office/drawing/2014/main" id="{491947F6-8D56-43C0-B01D-DD44F6C3ED20}"/>
              </a:ext>
            </a:extLst>
          </p:cNvPr>
          <p:cNvPicPr>
            <a:picLocks noChangeAspect="1"/>
          </p:cNvPicPr>
          <p:nvPr/>
        </p:nvPicPr>
        <p:blipFill>
          <a:blip r:embed="rId2"/>
          <a:stretch>
            <a:fillRect/>
          </a:stretch>
        </p:blipFill>
        <p:spPr>
          <a:xfrm>
            <a:off x="7983171" y="3899648"/>
            <a:ext cx="1563165" cy="1559547"/>
          </a:xfrm>
          <a:prstGeom prst="rect">
            <a:avLst/>
          </a:prstGeom>
        </p:spPr>
      </p:pic>
    </p:spTree>
    <p:extLst>
      <p:ext uri="{BB962C8B-B14F-4D97-AF65-F5344CB8AC3E}">
        <p14:creationId xmlns:p14="http://schemas.microsoft.com/office/powerpoint/2010/main" val="22074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10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1000"/>
                                        <p:tgtEl>
                                          <p:spTgt spid="3">
                                            <p:txEl>
                                              <p:pRg st="2" end="2"/>
                                            </p:txEl>
                                          </p:spTgt>
                                        </p:tgtEl>
                                      </p:cBhvr>
                                    </p:animEffect>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EF7E5-7227-4553-B222-FDE6907213A8}"/>
              </a:ext>
            </a:extLst>
          </p:cNvPr>
          <p:cNvSpPr>
            <a:spLocks noGrp="1"/>
          </p:cNvSpPr>
          <p:nvPr>
            <p:ph idx="1"/>
          </p:nvPr>
        </p:nvSpPr>
        <p:spPr>
          <a:xfrm>
            <a:off x="677334" y="710005"/>
            <a:ext cx="9015306" cy="5331357"/>
          </a:xfrm>
        </p:spPr>
        <p:txBody>
          <a:bodyPr>
            <a:normAutofit/>
          </a:bodyPr>
          <a:lstStyle/>
          <a:p>
            <a:r>
              <a:rPr lang="en-US" sz="3000" dirty="0"/>
              <a:t>All proficiency surveys should be completed within the specified time given in the survey instructions by the assigned technologist(s).</a:t>
            </a:r>
          </a:p>
          <a:p>
            <a:pPr marL="0" indent="0">
              <a:buNone/>
            </a:pPr>
            <a:endParaRPr lang="en-US" sz="3000" dirty="0"/>
          </a:p>
          <a:p>
            <a:pPr marL="0" indent="0">
              <a:buNone/>
            </a:pPr>
            <a:endParaRPr lang="en-US" sz="3000" dirty="0"/>
          </a:p>
          <a:p>
            <a:pPr marL="0" indent="0">
              <a:buNone/>
            </a:pPr>
            <a:endParaRPr lang="en-US" sz="3000" dirty="0"/>
          </a:p>
          <a:p>
            <a:r>
              <a:rPr lang="en-US" sz="3000" dirty="0"/>
              <a:t>Survey results are reviewed, initialed and dated by the Chief of PLMS, and/or the Director of Hematology and the hematology supervisor.</a:t>
            </a:r>
          </a:p>
        </p:txBody>
      </p:sp>
      <p:pic>
        <p:nvPicPr>
          <p:cNvPr id="2" name="Picture 1">
            <a:extLst>
              <a:ext uri="{FF2B5EF4-FFF2-40B4-BE49-F238E27FC236}">
                <a16:creationId xmlns:a16="http://schemas.microsoft.com/office/drawing/2014/main" id="{40AFC2A8-C902-44B1-AA60-927B207C986F}"/>
              </a:ext>
            </a:extLst>
          </p:cNvPr>
          <p:cNvPicPr>
            <a:picLocks noChangeAspect="1"/>
          </p:cNvPicPr>
          <p:nvPr/>
        </p:nvPicPr>
        <p:blipFill>
          <a:blip r:embed="rId2"/>
          <a:stretch>
            <a:fillRect/>
          </a:stretch>
        </p:blipFill>
        <p:spPr>
          <a:xfrm>
            <a:off x="2811018" y="5384137"/>
            <a:ext cx="3009900" cy="1314450"/>
          </a:xfrm>
          <a:prstGeom prst="rect">
            <a:avLst/>
          </a:prstGeom>
        </p:spPr>
      </p:pic>
      <p:pic>
        <p:nvPicPr>
          <p:cNvPr id="5" name="Picture 4">
            <a:extLst>
              <a:ext uri="{FF2B5EF4-FFF2-40B4-BE49-F238E27FC236}">
                <a16:creationId xmlns:a16="http://schemas.microsoft.com/office/drawing/2014/main" id="{C58A6A88-2825-4138-8712-5251D32DCA4D}"/>
              </a:ext>
            </a:extLst>
          </p:cNvPr>
          <p:cNvPicPr>
            <a:picLocks noChangeAspect="1"/>
          </p:cNvPicPr>
          <p:nvPr/>
        </p:nvPicPr>
        <p:blipFill>
          <a:blip r:embed="rId3"/>
          <a:stretch>
            <a:fillRect/>
          </a:stretch>
        </p:blipFill>
        <p:spPr>
          <a:xfrm>
            <a:off x="3456241" y="2345650"/>
            <a:ext cx="2786063" cy="1461513"/>
          </a:xfrm>
          <a:prstGeom prst="rect">
            <a:avLst/>
          </a:prstGeom>
        </p:spPr>
      </p:pic>
    </p:spTree>
    <p:extLst>
      <p:ext uri="{BB962C8B-B14F-4D97-AF65-F5344CB8AC3E}">
        <p14:creationId xmlns:p14="http://schemas.microsoft.com/office/powerpoint/2010/main" val="26045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16" presetClass="entr" presetSubtype="2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750"/>
                                        <p:tgtEl>
                                          <p:spTgt spid="3">
                                            <p:txEl>
                                              <p:pRg st="4" end="4"/>
                                            </p:txEl>
                                          </p:spTgt>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FA62-5E41-4992-9D70-B7FA182F9502}"/>
              </a:ext>
            </a:extLst>
          </p:cNvPr>
          <p:cNvSpPr>
            <a:spLocks noGrp="1"/>
          </p:cNvSpPr>
          <p:nvPr>
            <p:ph type="title"/>
          </p:nvPr>
        </p:nvSpPr>
        <p:spPr>
          <a:xfrm>
            <a:off x="355002" y="322729"/>
            <a:ext cx="8919000" cy="699247"/>
          </a:xfrm>
        </p:spPr>
        <p:txBody>
          <a:bodyPr>
            <a:normAutofit/>
          </a:bodyPr>
          <a:lstStyle/>
          <a:p>
            <a:r>
              <a:rPr lang="en-US" dirty="0"/>
              <a:t>Evaluation of Problem Solving Skills</a:t>
            </a:r>
          </a:p>
        </p:txBody>
      </p:sp>
      <p:sp>
        <p:nvSpPr>
          <p:cNvPr id="3" name="Content Placeholder 2">
            <a:extLst>
              <a:ext uri="{FF2B5EF4-FFF2-40B4-BE49-F238E27FC236}">
                <a16:creationId xmlns:a16="http://schemas.microsoft.com/office/drawing/2014/main" id="{3728D3DD-4440-49C0-A1A6-B366DC3C390F}"/>
              </a:ext>
            </a:extLst>
          </p:cNvPr>
          <p:cNvSpPr>
            <a:spLocks noGrp="1"/>
          </p:cNvSpPr>
          <p:nvPr>
            <p:ph idx="1"/>
          </p:nvPr>
        </p:nvSpPr>
        <p:spPr>
          <a:xfrm>
            <a:off x="355002" y="1151068"/>
            <a:ext cx="9531276" cy="5378823"/>
          </a:xfrm>
        </p:spPr>
        <p:txBody>
          <a:bodyPr>
            <a:normAutofit/>
          </a:bodyPr>
          <a:lstStyle/>
          <a:p>
            <a:r>
              <a:rPr lang="en-US" sz="3100" dirty="0"/>
              <a:t>Corrective action of QC results</a:t>
            </a:r>
          </a:p>
          <a:p>
            <a:pPr marL="0" indent="0">
              <a:buNone/>
            </a:pPr>
            <a:r>
              <a:rPr lang="en-US" sz="3100" dirty="0"/>
              <a:t>	1. Check the reagent levels and control volume 			then rerun control.</a:t>
            </a:r>
          </a:p>
          <a:p>
            <a:pPr marL="0" indent="0">
              <a:buNone/>
            </a:pPr>
            <a:r>
              <a:rPr lang="en-US" sz="3100" dirty="0"/>
              <a:t>	2. Rerun fresh vial of control and/or reagent.</a:t>
            </a:r>
          </a:p>
          <a:p>
            <a:pPr marL="0" indent="0">
              <a:buNone/>
            </a:pPr>
            <a:r>
              <a:rPr lang="en-US" sz="3100" dirty="0"/>
              <a:t>	3. Perform maintenance and cleaning of affected 		parameters.</a:t>
            </a:r>
          </a:p>
          <a:p>
            <a:pPr marL="0" indent="0">
              <a:buNone/>
            </a:pPr>
            <a:r>
              <a:rPr lang="en-US" sz="3100" dirty="0"/>
              <a:t>	4. Contact the supervisor and the appropriate 				customer technical support center for further 	 	 	instructions. </a:t>
            </a:r>
          </a:p>
        </p:txBody>
      </p:sp>
      <p:pic>
        <p:nvPicPr>
          <p:cNvPr id="7" name="Picture 6">
            <a:extLst>
              <a:ext uri="{FF2B5EF4-FFF2-40B4-BE49-F238E27FC236}">
                <a16:creationId xmlns:a16="http://schemas.microsoft.com/office/drawing/2014/main" id="{0B16387B-8153-4C6B-9D10-FFC5307A6A2E}"/>
              </a:ext>
            </a:extLst>
          </p:cNvPr>
          <p:cNvPicPr/>
          <p:nvPr/>
        </p:nvPicPr>
        <p:blipFill>
          <a:blip r:embed="rId2">
            <a:extLst>
              <a:ext uri="{BEBA8EAE-BF5A-486C-A8C5-ECC9F3942E4B}">
                <a14:imgProps xmlns:a14="http://schemas.microsoft.com/office/drawing/2010/main">
                  <a14:imgLayer r:embed="rId3">
                    <a14:imgEffect>
                      <a14:backgroundRemoval t="9429" b="90000" l="9957" r="89610">
                        <a14:foregroundMark x1="26407" y1="22857" x2="26407" y2="22857"/>
                        <a14:foregroundMark x1="36797" y1="18857" x2="29437" y2="22286"/>
                        <a14:foregroundMark x1="51082" y1="9429" x2="51082" y2="9429"/>
                        <a14:foregroundMark x1="30303" y1="20571" x2="30303" y2="20571"/>
                        <a14:foregroundMark x1="50216" y1="82857" x2="50216" y2="82857"/>
                        <a14:foregroundMark x1="26407" y1="29429" x2="26407" y2="29429"/>
                        <a14:foregroundMark x1="23810" y1="27714" x2="23810" y2="27714"/>
                      </a14:backgroundRemoval>
                    </a14:imgEffect>
                  </a14:imgLayer>
                </a14:imgProps>
              </a:ext>
            </a:extLst>
          </a:blip>
          <a:stretch>
            <a:fillRect/>
          </a:stretch>
        </p:blipFill>
        <p:spPr>
          <a:xfrm>
            <a:off x="8294532" y="327749"/>
            <a:ext cx="1174542" cy="1426464"/>
          </a:xfrm>
          <a:prstGeom prst="rect">
            <a:avLst/>
          </a:prstGeom>
        </p:spPr>
      </p:pic>
      <p:pic>
        <p:nvPicPr>
          <p:cNvPr id="8" name="Picture 7">
            <a:extLst>
              <a:ext uri="{FF2B5EF4-FFF2-40B4-BE49-F238E27FC236}">
                <a16:creationId xmlns:a16="http://schemas.microsoft.com/office/drawing/2014/main" id="{1B323421-A2D6-44A9-8431-9803E0A9B7D9}"/>
              </a:ext>
            </a:extLst>
          </p:cNvPr>
          <p:cNvPicPr/>
          <p:nvPr/>
        </p:nvPicPr>
        <p:blipFill>
          <a:blip r:embed="rId4"/>
          <a:stretch>
            <a:fillRect/>
          </a:stretch>
        </p:blipFill>
        <p:spPr>
          <a:xfrm>
            <a:off x="4450080" y="5779008"/>
            <a:ext cx="3230880" cy="750883"/>
          </a:xfrm>
          <a:prstGeom prst="rect">
            <a:avLst/>
          </a:prstGeom>
        </p:spPr>
      </p:pic>
    </p:spTree>
    <p:extLst>
      <p:ext uri="{BB962C8B-B14F-4D97-AF65-F5344CB8AC3E}">
        <p14:creationId xmlns:p14="http://schemas.microsoft.com/office/powerpoint/2010/main" val="17917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25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750"/>
                                        <p:tgtEl>
                                          <p:spTgt spid="3">
                                            <p:txEl>
                                              <p:pRg st="1" end="1"/>
                                            </p:txEl>
                                          </p:spTgt>
                                        </p:tgtEl>
                                      </p:cBhvr>
                                    </p:animEffect>
                                    <p:anim calcmode="lin" valueType="num">
                                      <p:cBhvr>
                                        <p:cTn id="2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25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50"/>
                                        <p:tgtEl>
                                          <p:spTgt spid="3">
                                            <p:txEl>
                                              <p:pRg st="2" end="2"/>
                                            </p:txEl>
                                          </p:spTgt>
                                        </p:tgtEl>
                                      </p:cBhvr>
                                    </p:animEffect>
                                    <p:anim calcmode="lin" valueType="num">
                                      <p:cBhvr>
                                        <p:cTn id="2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25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750"/>
                                        <p:tgtEl>
                                          <p:spTgt spid="3">
                                            <p:txEl>
                                              <p:pRg st="3" end="3"/>
                                            </p:txEl>
                                          </p:spTgt>
                                        </p:tgtEl>
                                      </p:cBhvr>
                                    </p:animEffect>
                                    <p:anim calcmode="lin" valueType="num">
                                      <p:cBhvr>
                                        <p:cTn id="33"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25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750"/>
                                        <p:tgtEl>
                                          <p:spTgt spid="3">
                                            <p:txEl>
                                              <p:pRg st="4" end="4"/>
                                            </p:txEl>
                                          </p:spTgt>
                                        </p:tgtEl>
                                      </p:cBhvr>
                                    </p:animEffect>
                                    <p:anim calcmode="lin" valueType="num">
                                      <p:cBhvr>
                                        <p:cTn id="4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31B55-754F-4892-9021-7EF43B589659}"/>
              </a:ext>
            </a:extLst>
          </p:cNvPr>
          <p:cNvSpPr>
            <a:spLocks noGrp="1"/>
          </p:cNvSpPr>
          <p:nvPr>
            <p:ph idx="1"/>
          </p:nvPr>
        </p:nvSpPr>
        <p:spPr>
          <a:xfrm>
            <a:off x="463825" y="1011219"/>
            <a:ext cx="9239573" cy="5432612"/>
          </a:xfrm>
        </p:spPr>
        <p:txBody>
          <a:bodyPr>
            <a:normAutofit/>
          </a:bodyPr>
          <a:lstStyle/>
          <a:p>
            <a:r>
              <a:rPr lang="en-US" sz="3100" dirty="0"/>
              <a:t>Once corrective action has been taken and QC is within the expected range, fill out the action log as follows:</a:t>
            </a:r>
          </a:p>
          <a:p>
            <a:pPr marL="0" indent="0">
              <a:buNone/>
            </a:pPr>
            <a:r>
              <a:rPr lang="en-US" sz="3100" dirty="0"/>
              <a:t>	- note specifically which control level was out</a:t>
            </a:r>
          </a:p>
          <a:p>
            <a:pPr marL="0" indent="0">
              <a:buNone/>
            </a:pPr>
            <a:r>
              <a:rPr lang="en-US" sz="3100" dirty="0"/>
              <a:t>	- action taken</a:t>
            </a:r>
          </a:p>
          <a:p>
            <a:pPr marL="0" indent="0">
              <a:buNone/>
            </a:pPr>
            <a:r>
              <a:rPr lang="en-US" sz="3100" dirty="0"/>
              <a:t>	- outcome</a:t>
            </a:r>
          </a:p>
          <a:p>
            <a:pPr marL="0" indent="0">
              <a:buNone/>
            </a:pPr>
            <a:r>
              <a:rPr lang="en-US" sz="3100" dirty="0"/>
              <a:t>	- date</a:t>
            </a:r>
          </a:p>
          <a:p>
            <a:pPr marL="0" indent="0">
              <a:buNone/>
            </a:pPr>
            <a:r>
              <a:rPr lang="en-US" sz="3100" dirty="0"/>
              <a:t>	- initials</a:t>
            </a:r>
          </a:p>
          <a:p>
            <a:pPr marL="0" indent="0">
              <a:buNone/>
            </a:pPr>
            <a:endParaRPr lang="en-US" sz="2800" dirty="0"/>
          </a:p>
          <a:p>
            <a:pPr marL="0" indent="0">
              <a:buNone/>
            </a:pPr>
            <a:endParaRPr lang="en-US" sz="2800" dirty="0"/>
          </a:p>
          <a:p>
            <a:endParaRPr lang="en-US" sz="2800" dirty="0"/>
          </a:p>
          <a:p>
            <a:endParaRPr lang="en-US" sz="2800" dirty="0"/>
          </a:p>
        </p:txBody>
      </p:sp>
      <p:pic>
        <p:nvPicPr>
          <p:cNvPr id="4" name="Picture 3">
            <a:extLst>
              <a:ext uri="{FF2B5EF4-FFF2-40B4-BE49-F238E27FC236}">
                <a16:creationId xmlns:a16="http://schemas.microsoft.com/office/drawing/2014/main" id="{DF0AF876-E4CC-428E-B0D4-6DBA60605214}"/>
              </a:ext>
            </a:extLst>
          </p:cNvPr>
          <p:cNvPicPr>
            <a:picLocks noChangeAspect="1"/>
          </p:cNvPicPr>
          <p:nvPr/>
        </p:nvPicPr>
        <p:blipFill>
          <a:blip r:embed="rId2"/>
          <a:stretch>
            <a:fillRect/>
          </a:stretch>
        </p:blipFill>
        <p:spPr>
          <a:xfrm>
            <a:off x="5435346" y="3277743"/>
            <a:ext cx="2857500" cy="2838450"/>
          </a:xfrm>
          <a:prstGeom prst="rect">
            <a:avLst/>
          </a:prstGeom>
        </p:spPr>
      </p:pic>
    </p:spTree>
    <p:extLst>
      <p:ext uri="{BB962C8B-B14F-4D97-AF65-F5344CB8AC3E}">
        <p14:creationId xmlns:p14="http://schemas.microsoft.com/office/powerpoint/2010/main" val="8185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par>
                          <p:cTn id="14" fill="hold">
                            <p:stCondLst>
                              <p:cond delay="1500"/>
                            </p:stCondLst>
                            <p:childTnLst>
                              <p:par>
                                <p:cTn id="15" presetID="16" presetClass="entr" presetSubtype="21"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par>
                          <p:cTn id="18" fill="hold">
                            <p:stCondLst>
                              <p:cond delay="2500"/>
                            </p:stCondLst>
                            <p:childTnLst>
                              <p:par>
                                <p:cTn id="19" presetID="16" presetClass="entr" presetSubtype="21" fill="hold" nodeType="after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par>
                          <p:cTn id="22" fill="hold">
                            <p:stCondLst>
                              <p:cond delay="3500"/>
                            </p:stCondLst>
                            <p:childTnLst>
                              <p:par>
                                <p:cTn id="23" presetID="16" presetClass="entr" presetSubtype="21" fill="hold"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750"/>
                                        <p:tgtEl>
                                          <p:spTgt spid="4"/>
                                        </p:tgtEl>
                                      </p:cBhvr>
                                    </p:animEffect>
                                  </p:childTnLst>
                                </p:cTn>
                              </p:par>
                            </p:childTnLst>
                          </p:cTn>
                        </p:par>
                        <p:par>
                          <p:cTn id="29" fill="hold">
                            <p:stCondLst>
                              <p:cond delay="4500"/>
                            </p:stCondLst>
                            <p:childTnLst>
                              <p:par>
                                <p:cTn id="30" presetID="16" presetClass="entr" presetSubtype="21" fill="hold" nodeType="after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A0450-E37D-4390-AF50-9B4CB80D93C5}"/>
              </a:ext>
            </a:extLst>
          </p:cNvPr>
          <p:cNvSpPr>
            <a:spLocks noGrp="1"/>
          </p:cNvSpPr>
          <p:nvPr>
            <p:ph idx="1"/>
          </p:nvPr>
        </p:nvSpPr>
        <p:spPr>
          <a:xfrm>
            <a:off x="441064" y="688488"/>
            <a:ext cx="9283849" cy="5895191"/>
          </a:xfrm>
        </p:spPr>
        <p:txBody>
          <a:bodyPr>
            <a:normAutofit fontScale="92500"/>
          </a:bodyPr>
          <a:lstStyle/>
          <a:p>
            <a:r>
              <a:rPr lang="en-US" sz="3000" dirty="0"/>
              <a:t>For troubleshooting, see the Troubleshooting section of the Operator’s Manual for the respective analyzer.</a:t>
            </a:r>
          </a:p>
          <a:p>
            <a:r>
              <a:rPr lang="en-US" sz="3000" dirty="0"/>
              <a:t>If all troubleshooting efforts have been exhausted, place a service call and fill out the action log as follows:</a:t>
            </a:r>
          </a:p>
          <a:p>
            <a:pPr marL="0" indent="0">
              <a:buNone/>
            </a:pPr>
            <a:r>
              <a:rPr lang="en-US" sz="3000" dirty="0"/>
              <a:t>	- note the issue</a:t>
            </a:r>
          </a:p>
          <a:p>
            <a:pPr marL="0" indent="0">
              <a:buNone/>
            </a:pPr>
            <a:r>
              <a:rPr lang="en-US" sz="3000" dirty="0"/>
              <a:t>	- action taken</a:t>
            </a:r>
          </a:p>
          <a:p>
            <a:pPr marL="0" indent="0">
              <a:buNone/>
            </a:pPr>
            <a:r>
              <a:rPr lang="en-US" sz="3000" dirty="0"/>
              <a:t>	- outcome</a:t>
            </a:r>
          </a:p>
          <a:p>
            <a:pPr marL="0" indent="0">
              <a:buNone/>
            </a:pPr>
            <a:r>
              <a:rPr lang="en-US" sz="3000" dirty="0"/>
              <a:t>	- reference number (if applicable)</a:t>
            </a:r>
          </a:p>
          <a:p>
            <a:pPr marL="0" indent="0">
              <a:buNone/>
            </a:pPr>
            <a:r>
              <a:rPr lang="en-US" sz="3000" dirty="0"/>
              <a:t>	- date</a:t>
            </a:r>
          </a:p>
          <a:p>
            <a:pPr marL="0" indent="0">
              <a:buNone/>
            </a:pPr>
            <a:r>
              <a:rPr lang="en-US" sz="3000" dirty="0"/>
              <a:t>	- initials</a:t>
            </a:r>
          </a:p>
          <a:p>
            <a:endParaRPr lang="en-US" dirty="0"/>
          </a:p>
          <a:p>
            <a:endParaRPr lang="en-US" dirty="0"/>
          </a:p>
        </p:txBody>
      </p:sp>
      <p:pic>
        <p:nvPicPr>
          <p:cNvPr id="2" name="Picture 1">
            <a:extLst>
              <a:ext uri="{FF2B5EF4-FFF2-40B4-BE49-F238E27FC236}">
                <a16:creationId xmlns:a16="http://schemas.microsoft.com/office/drawing/2014/main" id="{1ED62F11-7F24-46AD-88CA-EBFB16CD905B}"/>
              </a:ext>
            </a:extLst>
          </p:cNvPr>
          <p:cNvPicPr>
            <a:picLocks noChangeAspect="1"/>
          </p:cNvPicPr>
          <p:nvPr/>
        </p:nvPicPr>
        <p:blipFill>
          <a:blip r:embed="rId2"/>
          <a:stretch>
            <a:fillRect/>
          </a:stretch>
        </p:blipFill>
        <p:spPr>
          <a:xfrm>
            <a:off x="3466528" y="2607584"/>
            <a:ext cx="2032064" cy="2056997"/>
          </a:xfrm>
          <a:prstGeom prst="rect">
            <a:avLst/>
          </a:prstGeom>
        </p:spPr>
      </p:pic>
      <p:pic>
        <p:nvPicPr>
          <p:cNvPr id="4" name="Picture 3">
            <a:extLst>
              <a:ext uri="{FF2B5EF4-FFF2-40B4-BE49-F238E27FC236}">
                <a16:creationId xmlns:a16="http://schemas.microsoft.com/office/drawing/2014/main" id="{DB177A4B-A9DB-4863-A575-4EB54A8F2BD1}"/>
              </a:ext>
            </a:extLst>
          </p:cNvPr>
          <p:cNvPicPr/>
          <p:nvPr/>
        </p:nvPicPr>
        <p:blipFill>
          <a:blip r:embed="rId3"/>
          <a:stretch>
            <a:fillRect/>
          </a:stretch>
        </p:blipFill>
        <p:spPr>
          <a:xfrm>
            <a:off x="7545515" y="3791713"/>
            <a:ext cx="1379030" cy="1968626"/>
          </a:xfrm>
          <a:prstGeom prst="rect">
            <a:avLst/>
          </a:prstGeom>
        </p:spPr>
      </p:pic>
    </p:spTree>
    <p:extLst>
      <p:ext uri="{BB962C8B-B14F-4D97-AF65-F5344CB8AC3E}">
        <p14:creationId xmlns:p14="http://schemas.microsoft.com/office/powerpoint/2010/main" val="9988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anim calcmode="lin" valueType="num">
                                      <p:cBhvr>
                                        <p:cTn id="1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250"/>
                            </p:stCondLst>
                            <p:childTnLst>
                              <p:par>
                                <p:cTn id="21" presetID="42" presetClass="entr" presetSubtype="0"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750"/>
                                        <p:tgtEl>
                                          <p:spTgt spid="3">
                                            <p:txEl>
                                              <p:pRg st="3" end="3"/>
                                            </p:txEl>
                                          </p:spTgt>
                                        </p:tgtEl>
                                      </p:cBhvr>
                                    </p:animEffect>
                                    <p:anim calcmode="lin" valueType="num">
                                      <p:cBhvr>
                                        <p:cTn id="24"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75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750"/>
                                        <p:tgtEl>
                                          <p:spTgt spid="3">
                                            <p:txEl>
                                              <p:pRg st="4" end="4"/>
                                            </p:txEl>
                                          </p:spTgt>
                                        </p:tgtEl>
                                      </p:cBhvr>
                                    </p:animEffect>
                                    <p:anim calcmode="lin" valueType="num">
                                      <p:cBhvr>
                                        <p:cTn id="3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750"/>
                            </p:stCondLst>
                            <p:childTnLst>
                              <p:par>
                                <p:cTn id="37" presetID="42" presetClass="entr" presetSubtype="0" fill="hold" nodeType="afterEffect">
                                  <p:stCondLst>
                                    <p:cond delay="50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750"/>
                                        <p:tgtEl>
                                          <p:spTgt spid="3">
                                            <p:txEl>
                                              <p:pRg st="5" end="5"/>
                                            </p:txEl>
                                          </p:spTgt>
                                        </p:tgtEl>
                                      </p:cBhvr>
                                    </p:animEffect>
                                    <p:anim calcmode="lin" valueType="num">
                                      <p:cBhvr>
                                        <p:cTn id="40"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75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5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750"/>
                                        <p:tgtEl>
                                          <p:spTgt spid="3">
                                            <p:txEl>
                                              <p:pRg st="6" end="6"/>
                                            </p:txEl>
                                          </p:spTgt>
                                        </p:tgtEl>
                                      </p:cBhvr>
                                    </p:animEffect>
                                    <p:anim calcmode="lin" valueType="num">
                                      <p:cBhvr>
                                        <p:cTn id="50"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250"/>
                            </p:stCondLst>
                            <p:childTnLst>
                              <p:par>
                                <p:cTn id="53" presetID="42" presetClass="entr" presetSubtype="0" fill="hold" nodeType="afterEffect">
                                  <p:stCondLst>
                                    <p:cond delay="50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750"/>
                                        <p:tgtEl>
                                          <p:spTgt spid="3">
                                            <p:txEl>
                                              <p:pRg st="7" end="7"/>
                                            </p:txEl>
                                          </p:spTgt>
                                        </p:tgtEl>
                                      </p:cBhvr>
                                    </p:animEffect>
                                    <p:anim calcmode="lin" valueType="num">
                                      <p:cBhvr>
                                        <p:cTn id="56"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5D1-4C7C-43AB-B9AA-7CB9B82A0014}"/>
              </a:ext>
            </a:extLst>
          </p:cNvPr>
          <p:cNvSpPr>
            <a:spLocks noGrp="1"/>
          </p:cNvSpPr>
          <p:nvPr>
            <p:ph type="title"/>
          </p:nvPr>
        </p:nvSpPr>
        <p:spPr>
          <a:xfrm>
            <a:off x="677334" y="609600"/>
            <a:ext cx="8596668" cy="745864"/>
          </a:xfrm>
        </p:spPr>
        <p:txBody>
          <a:bodyPr/>
          <a:lstStyle/>
          <a:p>
            <a:r>
              <a:rPr lang="en-US" dirty="0"/>
              <a:t>Test Performance</a:t>
            </a:r>
          </a:p>
        </p:txBody>
      </p:sp>
      <p:sp>
        <p:nvSpPr>
          <p:cNvPr id="3" name="Content Placeholder 2">
            <a:extLst>
              <a:ext uri="{FF2B5EF4-FFF2-40B4-BE49-F238E27FC236}">
                <a16:creationId xmlns:a16="http://schemas.microsoft.com/office/drawing/2014/main" id="{77C13945-A6BF-4B6F-B188-23B9B0B2D5ED}"/>
              </a:ext>
            </a:extLst>
          </p:cNvPr>
          <p:cNvSpPr>
            <a:spLocks noGrp="1"/>
          </p:cNvSpPr>
          <p:nvPr>
            <p:ph idx="1"/>
          </p:nvPr>
        </p:nvSpPr>
        <p:spPr>
          <a:xfrm>
            <a:off x="677334" y="1355465"/>
            <a:ext cx="8596668" cy="4685898"/>
          </a:xfrm>
        </p:spPr>
        <p:txBody>
          <a:bodyPr>
            <a:normAutofit lnSpcReduction="10000"/>
          </a:bodyPr>
          <a:lstStyle/>
          <a:p>
            <a:r>
              <a:rPr lang="en-US" sz="3200" dirty="0"/>
              <a:t>All tubes should be labeled with:</a:t>
            </a:r>
          </a:p>
          <a:p>
            <a:pPr lvl="1">
              <a:buFont typeface="Arial" panose="020B0604020202020204" pitchFamily="34" charset="0"/>
              <a:buChar char="•"/>
            </a:pPr>
            <a:r>
              <a:rPr lang="en-US" sz="2800" dirty="0"/>
              <a:t>Full name</a:t>
            </a:r>
          </a:p>
          <a:p>
            <a:pPr lvl="1">
              <a:buFont typeface="Arial" panose="020B0604020202020204" pitchFamily="34" charset="0"/>
              <a:buChar char="•"/>
            </a:pPr>
            <a:r>
              <a:rPr lang="en-US" sz="2800" dirty="0"/>
              <a:t>SS#</a:t>
            </a:r>
          </a:p>
          <a:p>
            <a:pPr lvl="1">
              <a:buFont typeface="Arial" panose="020B0604020202020204" pitchFamily="34" charset="0"/>
              <a:buChar char="•"/>
            </a:pPr>
            <a:r>
              <a:rPr lang="en-US" sz="2800" dirty="0"/>
              <a:t>Date</a:t>
            </a:r>
          </a:p>
          <a:p>
            <a:pPr lvl="1">
              <a:buFont typeface="Arial" panose="020B0604020202020204" pitchFamily="34" charset="0"/>
              <a:buChar char="•"/>
            </a:pPr>
            <a:r>
              <a:rPr lang="en-US" sz="2800" dirty="0"/>
              <a:t>Time drawn</a:t>
            </a:r>
          </a:p>
          <a:p>
            <a:pPr lvl="1">
              <a:buFont typeface="Arial" panose="020B0604020202020204" pitchFamily="34" charset="0"/>
              <a:buChar char="•"/>
            </a:pPr>
            <a:r>
              <a:rPr lang="en-US" sz="2800" dirty="0"/>
              <a:t>Phlebotomist/nurse initials</a:t>
            </a:r>
          </a:p>
          <a:p>
            <a:pPr marL="457200" lvl="1" indent="0">
              <a:buNone/>
            </a:pPr>
            <a:endParaRPr lang="en-US" sz="2800" dirty="0"/>
          </a:p>
          <a:p>
            <a:r>
              <a:rPr lang="en-US" sz="3200" dirty="0"/>
              <a:t>Check that the original label </a:t>
            </a:r>
            <a:r>
              <a:rPr lang="en-US" sz="3600" dirty="0"/>
              <a:t>matches</a:t>
            </a:r>
            <a:r>
              <a:rPr lang="en-US" sz="3200" dirty="0"/>
              <a:t> the accessioning label prior to testing.</a:t>
            </a:r>
          </a:p>
          <a:p>
            <a:endParaRPr lang="en-US" sz="3200" dirty="0"/>
          </a:p>
          <a:p>
            <a:endParaRPr lang="en-US" sz="3200" dirty="0"/>
          </a:p>
          <a:p>
            <a:endParaRPr lang="en-US" sz="3200" dirty="0"/>
          </a:p>
        </p:txBody>
      </p:sp>
      <p:pic>
        <p:nvPicPr>
          <p:cNvPr id="4" name="Picture 3">
            <a:extLst>
              <a:ext uri="{FF2B5EF4-FFF2-40B4-BE49-F238E27FC236}">
                <a16:creationId xmlns:a16="http://schemas.microsoft.com/office/drawing/2014/main" id="{1D89151C-3852-4095-B66A-0735A708FAFA}"/>
              </a:ext>
            </a:extLst>
          </p:cNvPr>
          <p:cNvPicPr>
            <a:picLocks noChangeAspect="1"/>
          </p:cNvPicPr>
          <p:nvPr/>
        </p:nvPicPr>
        <p:blipFill>
          <a:blip r:embed="rId2"/>
          <a:stretch>
            <a:fillRect/>
          </a:stretch>
        </p:blipFill>
        <p:spPr>
          <a:xfrm>
            <a:off x="6552438" y="2323147"/>
            <a:ext cx="2476500" cy="1724025"/>
          </a:xfrm>
          <a:prstGeom prst="rect">
            <a:avLst/>
          </a:prstGeom>
        </p:spPr>
      </p:pic>
    </p:spTree>
    <p:extLst>
      <p:ext uri="{BB962C8B-B14F-4D97-AF65-F5344CB8AC3E}">
        <p14:creationId xmlns:p14="http://schemas.microsoft.com/office/powerpoint/2010/main" val="20286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50"/>
                                        <p:tgtEl>
                                          <p:spTgt spid="3">
                                            <p:txEl>
                                              <p:pRg st="1" end="1"/>
                                            </p:txEl>
                                          </p:spTgt>
                                        </p:tgtEl>
                                      </p:cBhvr>
                                    </p:animEffect>
                                    <p:anim calcmode="lin" valueType="num">
                                      <p:cBhvr>
                                        <p:cTn id="1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4"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1" presetClass="entr" presetSubtype="0" fill="hold" nodeType="afterEffect">
                                  <p:stCondLst>
                                    <p:cond delay="0"/>
                                  </p:stCondLst>
                                  <p:childTnLst>
                                    <p:set>
                                      <p:cBhvr>
                                        <p:cTn id="50" dur="1" fill="hold">
                                          <p:stCondLst>
                                            <p:cond delay="2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5028-7E4B-4D07-A30B-E9E885CB3108}"/>
              </a:ext>
            </a:extLst>
          </p:cNvPr>
          <p:cNvSpPr>
            <a:spLocks noGrp="1"/>
          </p:cNvSpPr>
          <p:nvPr>
            <p:ph type="title"/>
          </p:nvPr>
        </p:nvSpPr>
        <p:spPr>
          <a:xfrm>
            <a:off x="134112" y="1549100"/>
            <a:ext cx="10131552" cy="4364020"/>
          </a:xfrm>
        </p:spPr>
        <p:txBody>
          <a:bodyPr>
            <a:normAutofit/>
          </a:bodyPr>
          <a:lstStyle/>
          <a:p>
            <a:pPr algn="ctr"/>
            <a:r>
              <a:rPr lang="en-US" dirty="0"/>
              <a:t>You have successfully completed the Hematology Competency </a:t>
            </a:r>
            <a:r>
              <a:rPr lang="en-US"/>
              <a:t>for FY19!</a:t>
            </a:r>
            <a:endParaRPr lang="en-US" dirty="0"/>
          </a:p>
        </p:txBody>
      </p:sp>
      <p:pic>
        <p:nvPicPr>
          <p:cNvPr id="4" name="Picture 3">
            <a:extLst>
              <a:ext uri="{FF2B5EF4-FFF2-40B4-BE49-F238E27FC236}">
                <a16:creationId xmlns:a16="http://schemas.microsoft.com/office/drawing/2014/main" id="{F8E277A3-E463-4204-B458-27CFDE4AAB61}"/>
              </a:ext>
            </a:extLst>
          </p:cNvPr>
          <p:cNvPicPr>
            <a:picLocks noChangeAspect="1"/>
          </p:cNvPicPr>
          <p:nvPr/>
        </p:nvPicPr>
        <p:blipFill>
          <a:blip r:embed="rId2"/>
          <a:stretch>
            <a:fillRect/>
          </a:stretch>
        </p:blipFill>
        <p:spPr>
          <a:xfrm>
            <a:off x="922020" y="841248"/>
            <a:ext cx="8153400" cy="3316224"/>
          </a:xfrm>
          <a:prstGeom prst="rect">
            <a:avLst/>
          </a:prstGeom>
        </p:spPr>
      </p:pic>
    </p:spTree>
    <p:extLst>
      <p:ext uri="{BB962C8B-B14F-4D97-AF65-F5344CB8AC3E}">
        <p14:creationId xmlns:p14="http://schemas.microsoft.com/office/powerpoint/2010/main" val="292503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4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anim calcmode="lin" valueType="num">
                                      <p:cBhvr>
                                        <p:cTn id="11" dur="1500" fill="hold"/>
                                        <p:tgtEl>
                                          <p:spTgt spid="4"/>
                                        </p:tgtEl>
                                        <p:attrNameLst>
                                          <p:attrName>ppt_w</p:attrName>
                                        </p:attrNameLst>
                                      </p:cBhvr>
                                      <p:tavLst>
                                        <p:tav tm="0" fmla="#ppt_w*sin(2.5*pi*$)">
                                          <p:val>
                                            <p:fltVal val="0"/>
                                          </p:val>
                                        </p:tav>
                                        <p:tav tm="100000">
                                          <p:val>
                                            <p:fltVal val="1"/>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D2954-E18B-46BD-9E97-638F8DAD7059}"/>
              </a:ext>
            </a:extLst>
          </p:cNvPr>
          <p:cNvSpPr>
            <a:spLocks noGrp="1"/>
          </p:cNvSpPr>
          <p:nvPr>
            <p:ph idx="1"/>
          </p:nvPr>
        </p:nvSpPr>
        <p:spPr>
          <a:xfrm>
            <a:off x="410817" y="198784"/>
            <a:ext cx="9197009" cy="6334538"/>
          </a:xfrm>
        </p:spPr>
        <p:txBody>
          <a:bodyPr>
            <a:normAutofit/>
          </a:bodyPr>
          <a:lstStyle/>
          <a:p>
            <a:endParaRPr lang="en-US" sz="3200" dirty="0"/>
          </a:p>
          <a:p>
            <a:endParaRPr lang="en-US" sz="3200" dirty="0"/>
          </a:p>
          <a:p>
            <a:r>
              <a:rPr lang="en-US" sz="3200" dirty="0"/>
              <a:t>At least 1mL of EDTA-K2 blood, is needed to automatically aspirate from the </a:t>
            </a:r>
            <a:r>
              <a:rPr lang="en-US" sz="3200" dirty="0" err="1"/>
              <a:t>Sysmex</a:t>
            </a:r>
            <a:r>
              <a:rPr lang="en-US" sz="3200" dirty="0"/>
              <a:t> XN-9000 and the Tosoh G8.</a:t>
            </a:r>
          </a:p>
          <a:p>
            <a:pPr marL="0" indent="0">
              <a:buNone/>
            </a:pPr>
            <a:endParaRPr lang="en-US" sz="3200" dirty="0"/>
          </a:p>
          <a:p>
            <a:pPr marL="0" indent="0">
              <a:buNone/>
            </a:pPr>
            <a:endParaRPr lang="en-US" sz="3200" dirty="0"/>
          </a:p>
          <a:p>
            <a:r>
              <a:rPr lang="en-US" sz="3200" dirty="0"/>
              <a:t>A full 0.3mL tube of 3.2% sodium citrate blood, must be collected to perform testing on the </a:t>
            </a:r>
            <a:r>
              <a:rPr lang="en-US" sz="3200" dirty="0" err="1"/>
              <a:t>Stago</a:t>
            </a:r>
            <a:r>
              <a:rPr lang="en-US" sz="3200" dirty="0"/>
              <a:t> Compact.</a:t>
            </a:r>
          </a:p>
          <a:p>
            <a:endParaRPr lang="en-US" sz="3200" dirty="0"/>
          </a:p>
        </p:txBody>
      </p:sp>
      <p:pic>
        <p:nvPicPr>
          <p:cNvPr id="2" name="Picture 1">
            <a:extLst>
              <a:ext uri="{FF2B5EF4-FFF2-40B4-BE49-F238E27FC236}">
                <a16:creationId xmlns:a16="http://schemas.microsoft.com/office/drawing/2014/main" id="{B8625EC7-716E-4A98-84E1-B2DC7182E850}"/>
              </a:ext>
            </a:extLst>
          </p:cNvPr>
          <p:cNvPicPr>
            <a:picLocks noChangeAspect="1"/>
          </p:cNvPicPr>
          <p:nvPr/>
        </p:nvPicPr>
        <p:blipFill>
          <a:blip r:embed="rId2"/>
          <a:stretch>
            <a:fillRect/>
          </a:stretch>
        </p:blipFill>
        <p:spPr>
          <a:xfrm>
            <a:off x="7541161" y="2718986"/>
            <a:ext cx="1276160" cy="1294134"/>
          </a:xfrm>
          <a:prstGeom prst="rect">
            <a:avLst/>
          </a:prstGeom>
        </p:spPr>
      </p:pic>
    </p:spTree>
    <p:extLst>
      <p:ext uri="{BB962C8B-B14F-4D97-AF65-F5344CB8AC3E}">
        <p14:creationId xmlns:p14="http://schemas.microsoft.com/office/powerpoint/2010/main" val="29554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EE046-0804-4D8D-ADF3-CEA05F5600FB}"/>
              </a:ext>
            </a:extLst>
          </p:cNvPr>
          <p:cNvSpPr>
            <a:spLocks noGrp="1"/>
          </p:cNvSpPr>
          <p:nvPr>
            <p:ph idx="1"/>
          </p:nvPr>
        </p:nvSpPr>
        <p:spPr>
          <a:xfrm>
            <a:off x="437322" y="583097"/>
            <a:ext cx="8836680" cy="5458266"/>
          </a:xfrm>
        </p:spPr>
        <p:txBody>
          <a:bodyPr>
            <a:normAutofit/>
          </a:bodyPr>
          <a:lstStyle/>
          <a:p>
            <a:endParaRPr lang="en-US" sz="4000" dirty="0"/>
          </a:p>
          <a:p>
            <a:r>
              <a:rPr lang="en-US" sz="4000" dirty="0"/>
              <a:t>At least 500µL of EDTA-K2 blood is needed to perform testing on the </a:t>
            </a:r>
            <a:r>
              <a:rPr lang="en-US" sz="4000" dirty="0" err="1"/>
              <a:t>iSED</a:t>
            </a:r>
            <a:r>
              <a:rPr lang="en-US" sz="4000" dirty="0"/>
              <a:t> analyzer.</a:t>
            </a:r>
          </a:p>
          <a:p>
            <a:pPr marL="0" indent="0">
              <a:buNone/>
            </a:pPr>
            <a:endParaRPr lang="en-US" sz="4000" dirty="0"/>
          </a:p>
          <a:p>
            <a:r>
              <a:rPr lang="en-US" sz="4000" dirty="0"/>
              <a:t>At least 800µL of 3.2% sodium citrate blood is needed for testing on the PFA analyzer.</a:t>
            </a:r>
          </a:p>
          <a:p>
            <a:endParaRPr lang="en-US" sz="4000" dirty="0"/>
          </a:p>
        </p:txBody>
      </p:sp>
      <p:pic>
        <p:nvPicPr>
          <p:cNvPr id="2" name="Picture 1">
            <a:extLst>
              <a:ext uri="{FF2B5EF4-FFF2-40B4-BE49-F238E27FC236}">
                <a16:creationId xmlns:a16="http://schemas.microsoft.com/office/drawing/2014/main" id="{16134E85-D363-417D-ADB5-4F9271F33B62}"/>
              </a:ext>
            </a:extLst>
          </p:cNvPr>
          <p:cNvPicPr>
            <a:picLocks noChangeAspect="1"/>
          </p:cNvPicPr>
          <p:nvPr/>
        </p:nvPicPr>
        <p:blipFill>
          <a:blip r:embed="rId2"/>
          <a:stretch>
            <a:fillRect/>
          </a:stretch>
        </p:blipFill>
        <p:spPr>
          <a:xfrm>
            <a:off x="7759908" y="2816352"/>
            <a:ext cx="1943185" cy="1482090"/>
          </a:xfrm>
          <a:prstGeom prst="rect">
            <a:avLst/>
          </a:prstGeom>
        </p:spPr>
      </p:pic>
    </p:spTree>
    <p:extLst>
      <p:ext uri="{BB962C8B-B14F-4D97-AF65-F5344CB8AC3E}">
        <p14:creationId xmlns:p14="http://schemas.microsoft.com/office/powerpoint/2010/main" val="3790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000"/>
                                        <p:tgtEl>
                                          <p:spTgt spid="3">
                                            <p:txEl>
                                              <p:pRg st="1" end="1"/>
                                            </p:txEl>
                                          </p:spTgt>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1000"/>
                                        <p:tgtEl>
                                          <p:spTgt spid="3">
                                            <p:txEl>
                                              <p:pRg st="3" end="3"/>
                                            </p:txEl>
                                          </p:spTgt>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34930D-7B6B-45CF-84EC-41A5DC17C13E}"/>
              </a:ext>
            </a:extLst>
          </p:cNvPr>
          <p:cNvSpPr>
            <a:spLocks noGrp="1"/>
          </p:cNvSpPr>
          <p:nvPr>
            <p:ph idx="1"/>
          </p:nvPr>
        </p:nvSpPr>
        <p:spPr>
          <a:xfrm>
            <a:off x="219456" y="397565"/>
            <a:ext cx="9765791" cy="6082748"/>
          </a:xfrm>
        </p:spPr>
        <p:txBody>
          <a:bodyPr>
            <a:normAutofit/>
          </a:bodyPr>
          <a:lstStyle/>
          <a:p>
            <a:r>
              <a:rPr lang="en-US" sz="3800" dirty="0"/>
              <a:t>Causes of specimen rejection include: </a:t>
            </a:r>
          </a:p>
          <a:p>
            <a:pPr lvl="1">
              <a:buFont typeface="Arial" panose="020B0604020202020204" pitchFamily="34" charset="0"/>
              <a:buChar char="•"/>
            </a:pPr>
            <a:r>
              <a:rPr lang="en-US" sz="3300" dirty="0"/>
              <a:t>mislabeled specimens</a:t>
            </a:r>
          </a:p>
          <a:p>
            <a:pPr lvl="1">
              <a:buFont typeface="Arial" panose="020B0604020202020204" pitchFamily="34" charset="0"/>
              <a:buChar char="•"/>
            </a:pPr>
            <a:r>
              <a:rPr lang="en-US" sz="3300" dirty="0"/>
              <a:t>insufficient volume of blood</a:t>
            </a:r>
          </a:p>
          <a:p>
            <a:pPr lvl="1">
              <a:buFont typeface="Arial" panose="020B0604020202020204" pitchFamily="34" charset="0"/>
              <a:buChar char="•"/>
            </a:pPr>
            <a:r>
              <a:rPr lang="en-US" sz="3300" dirty="0"/>
              <a:t>expired collection tubes</a:t>
            </a:r>
          </a:p>
          <a:p>
            <a:pPr lvl="1">
              <a:buFont typeface="Arial" panose="020B0604020202020204" pitchFamily="34" charset="0"/>
              <a:buChar char="•"/>
            </a:pPr>
            <a:r>
              <a:rPr lang="en-US" sz="3300" dirty="0"/>
              <a:t>improper specimen collection</a:t>
            </a:r>
          </a:p>
          <a:p>
            <a:pPr lvl="1">
              <a:buFont typeface="Arial" panose="020B0604020202020204" pitchFamily="34" charset="0"/>
              <a:buChar char="•"/>
            </a:pPr>
            <a:r>
              <a:rPr lang="en-US" sz="3300" dirty="0"/>
              <a:t>clotted specimens</a:t>
            </a:r>
          </a:p>
          <a:p>
            <a:r>
              <a:rPr lang="en-US" sz="3600" dirty="0"/>
              <a:t>Providers should be notified of all rejected specimens and must follow the “How to cancel a test” policy. </a:t>
            </a:r>
          </a:p>
          <a:p>
            <a:endParaRPr lang="en-US" sz="2800" dirty="0"/>
          </a:p>
        </p:txBody>
      </p:sp>
      <p:pic>
        <p:nvPicPr>
          <p:cNvPr id="4" name="Picture 3">
            <a:extLst>
              <a:ext uri="{FF2B5EF4-FFF2-40B4-BE49-F238E27FC236}">
                <a16:creationId xmlns:a16="http://schemas.microsoft.com/office/drawing/2014/main" id="{5059DEF4-272B-4548-967A-4BA2CAF32099}"/>
              </a:ext>
            </a:extLst>
          </p:cNvPr>
          <p:cNvPicPr>
            <a:picLocks noChangeAspect="1"/>
          </p:cNvPicPr>
          <p:nvPr/>
        </p:nvPicPr>
        <p:blipFill>
          <a:blip r:embed="rId2"/>
          <a:stretch>
            <a:fillRect/>
          </a:stretch>
        </p:blipFill>
        <p:spPr>
          <a:xfrm rot="2393248">
            <a:off x="7036472" y="2038345"/>
            <a:ext cx="2583217" cy="1184157"/>
          </a:xfrm>
          <a:prstGeom prst="rect">
            <a:avLst/>
          </a:prstGeom>
        </p:spPr>
      </p:pic>
      <p:pic>
        <p:nvPicPr>
          <p:cNvPr id="5" name="Picture 4">
            <a:extLst>
              <a:ext uri="{FF2B5EF4-FFF2-40B4-BE49-F238E27FC236}">
                <a16:creationId xmlns:a16="http://schemas.microsoft.com/office/drawing/2014/main" id="{AAB46965-FCB5-4467-B0DD-10E0EA4F97AB}"/>
              </a:ext>
            </a:extLst>
          </p:cNvPr>
          <p:cNvPicPr>
            <a:picLocks noChangeAspect="1"/>
          </p:cNvPicPr>
          <p:nvPr/>
        </p:nvPicPr>
        <p:blipFill>
          <a:blip r:embed="rId3"/>
          <a:stretch>
            <a:fillRect/>
          </a:stretch>
        </p:blipFill>
        <p:spPr>
          <a:xfrm>
            <a:off x="6393762" y="5475279"/>
            <a:ext cx="1127142" cy="985156"/>
          </a:xfrm>
          <a:prstGeom prst="rect">
            <a:avLst/>
          </a:prstGeom>
        </p:spPr>
      </p:pic>
    </p:spTree>
    <p:extLst>
      <p:ext uri="{BB962C8B-B14F-4D97-AF65-F5344CB8AC3E}">
        <p14:creationId xmlns:p14="http://schemas.microsoft.com/office/powerpoint/2010/main" val="2305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1" presetClass="entr" presetSubtype="0" fill="hold" nodeType="afterEffect">
                                  <p:stCondLst>
                                    <p:cond delay="0"/>
                                  </p:stCondLst>
                                  <p:childTnLst>
                                    <p:set>
                                      <p:cBhvr>
                                        <p:cTn id="41" dur="1" fill="hold">
                                          <p:stCondLst>
                                            <p:cond delay="499"/>
                                          </p:stCondLst>
                                        </p:cTn>
                                        <p:tgtEl>
                                          <p:spTgt spid="4"/>
                                        </p:tgtEl>
                                        <p:attrNameLst>
                                          <p:attrName>style.visibility</p:attrName>
                                        </p:attrNameLst>
                                      </p:cBhvr>
                                      <p:to>
                                        <p:strVal val="visible"/>
                                      </p:to>
                                    </p:set>
                                  </p:childTnLst>
                                </p:cTn>
                              </p:par>
                            </p:childTnLst>
                          </p:cTn>
                        </p:par>
                        <p:par>
                          <p:cTn id="42" fill="hold">
                            <p:stCondLst>
                              <p:cond delay="6750"/>
                            </p:stCondLst>
                            <p:childTnLst>
                              <p:par>
                                <p:cTn id="43" presetID="31" presetClass="entr" presetSubtype="0" fill="hold"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par>
                          <p:cTn id="49" fill="hold">
                            <p:stCondLst>
                              <p:cond delay="775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72C4-3BF3-4EDD-B918-EE32A39B67B7}"/>
              </a:ext>
            </a:extLst>
          </p:cNvPr>
          <p:cNvSpPr>
            <a:spLocks noGrp="1"/>
          </p:cNvSpPr>
          <p:nvPr>
            <p:ph type="title"/>
          </p:nvPr>
        </p:nvSpPr>
        <p:spPr>
          <a:xfrm>
            <a:off x="677334" y="304800"/>
            <a:ext cx="8596668" cy="658368"/>
          </a:xfrm>
        </p:spPr>
        <p:txBody>
          <a:bodyPr/>
          <a:lstStyle/>
          <a:p>
            <a:r>
              <a:rPr lang="en-US" dirty="0"/>
              <a:t>Recording/Reporting Results </a:t>
            </a:r>
          </a:p>
        </p:txBody>
      </p:sp>
      <p:sp>
        <p:nvSpPr>
          <p:cNvPr id="3" name="Content Placeholder 2">
            <a:extLst>
              <a:ext uri="{FF2B5EF4-FFF2-40B4-BE49-F238E27FC236}">
                <a16:creationId xmlns:a16="http://schemas.microsoft.com/office/drawing/2014/main" id="{08768E5A-B102-4249-BD7B-0669ED4BDE2F}"/>
              </a:ext>
            </a:extLst>
          </p:cNvPr>
          <p:cNvSpPr>
            <a:spLocks noGrp="1"/>
          </p:cNvSpPr>
          <p:nvPr>
            <p:ph idx="1"/>
          </p:nvPr>
        </p:nvSpPr>
        <p:spPr>
          <a:xfrm>
            <a:off x="677333" y="963168"/>
            <a:ext cx="9284247" cy="5078195"/>
          </a:xfrm>
        </p:spPr>
        <p:txBody>
          <a:bodyPr>
            <a:normAutofit fontScale="47500" lnSpcReduction="20000"/>
          </a:bodyPr>
          <a:lstStyle/>
          <a:p>
            <a:endParaRPr lang="en-US" sz="5200" dirty="0"/>
          </a:p>
          <a:p>
            <a:r>
              <a:rPr lang="en-US" sz="5800" dirty="0"/>
              <a:t>Results are reviewed for accuracy and comparison with previous results before verification via the delta check policy for hematology.</a:t>
            </a:r>
          </a:p>
          <a:p>
            <a:pPr marL="0" indent="0">
              <a:buNone/>
            </a:pPr>
            <a:endParaRPr lang="en-US" sz="5800" dirty="0"/>
          </a:p>
          <a:p>
            <a:pPr marL="0" indent="0">
              <a:buNone/>
            </a:pPr>
            <a:endParaRPr lang="en-US" sz="5800" dirty="0"/>
          </a:p>
          <a:p>
            <a:pPr marL="0" indent="0">
              <a:buNone/>
            </a:pPr>
            <a:endParaRPr lang="en-US" sz="5800" dirty="0"/>
          </a:p>
          <a:p>
            <a:pPr marL="0" indent="0">
              <a:buNone/>
            </a:pPr>
            <a:endParaRPr lang="en-US" sz="5800" dirty="0"/>
          </a:p>
          <a:p>
            <a:r>
              <a:rPr lang="en-US" sz="5800" dirty="0"/>
              <a:t>Critical values are always called to the patients’ doctor or designee in a timely manner.</a:t>
            </a:r>
            <a:r>
              <a:rPr lang="en-US" sz="3600" dirty="0"/>
              <a:t>	</a:t>
            </a:r>
          </a:p>
          <a:p>
            <a:endParaRPr lang="en-US" sz="3600" dirty="0"/>
          </a:p>
          <a:p>
            <a:pPr marL="0" indent="0">
              <a:buNone/>
            </a:pPr>
            <a:r>
              <a:rPr lang="en-US" sz="3600" dirty="0"/>
              <a:t>	</a:t>
            </a:r>
          </a:p>
        </p:txBody>
      </p:sp>
      <p:pic>
        <p:nvPicPr>
          <p:cNvPr id="4" name="Picture 3">
            <a:extLst>
              <a:ext uri="{FF2B5EF4-FFF2-40B4-BE49-F238E27FC236}">
                <a16:creationId xmlns:a16="http://schemas.microsoft.com/office/drawing/2014/main" id="{1E122644-FBC6-4965-95EE-6341BED9709F}"/>
              </a:ext>
            </a:extLst>
          </p:cNvPr>
          <p:cNvPicPr>
            <a:picLocks noChangeAspect="1"/>
          </p:cNvPicPr>
          <p:nvPr/>
        </p:nvPicPr>
        <p:blipFill>
          <a:blip r:embed="rId2"/>
          <a:stretch>
            <a:fillRect/>
          </a:stretch>
        </p:blipFill>
        <p:spPr>
          <a:xfrm>
            <a:off x="6052758" y="5242787"/>
            <a:ext cx="1472444" cy="1456944"/>
          </a:xfrm>
          <a:prstGeom prst="rect">
            <a:avLst/>
          </a:prstGeom>
        </p:spPr>
      </p:pic>
      <p:pic>
        <p:nvPicPr>
          <p:cNvPr id="5" name="Picture 4">
            <a:extLst>
              <a:ext uri="{FF2B5EF4-FFF2-40B4-BE49-F238E27FC236}">
                <a16:creationId xmlns:a16="http://schemas.microsoft.com/office/drawing/2014/main" id="{B008F1BD-5C59-4D86-9734-6EBE1D2631A0}"/>
              </a:ext>
            </a:extLst>
          </p:cNvPr>
          <p:cNvPicPr>
            <a:picLocks noChangeAspect="1"/>
          </p:cNvPicPr>
          <p:nvPr/>
        </p:nvPicPr>
        <p:blipFill>
          <a:blip r:embed="rId3"/>
          <a:stretch>
            <a:fillRect/>
          </a:stretch>
        </p:blipFill>
        <p:spPr>
          <a:xfrm>
            <a:off x="1926717" y="2721215"/>
            <a:ext cx="1657350" cy="1562100"/>
          </a:xfrm>
          <a:prstGeom prst="rect">
            <a:avLst/>
          </a:prstGeom>
        </p:spPr>
      </p:pic>
    </p:spTree>
    <p:extLst>
      <p:ext uri="{BB962C8B-B14F-4D97-AF65-F5344CB8AC3E}">
        <p14:creationId xmlns:p14="http://schemas.microsoft.com/office/powerpoint/2010/main" val="3967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000"/>
                                        <p:tgtEl>
                                          <p:spTgt spid="3">
                                            <p:txEl>
                                              <p:pRg st="1" end="1"/>
                                            </p:txEl>
                                          </p:spTgt>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2000"/>
                            </p:stCondLst>
                            <p:childTnLst>
                              <p:par>
                                <p:cTn id="17" presetID="16" presetClass="entr" presetSubtype="21" fill="hold"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1000"/>
                                        <p:tgtEl>
                                          <p:spTgt spid="3">
                                            <p:txEl>
                                              <p:pRg st="6" end="6"/>
                                            </p:txEl>
                                          </p:spTgt>
                                        </p:tgtEl>
                                      </p:cBhvr>
                                    </p:animEffect>
                                  </p:childTnLst>
                                </p:cTn>
                              </p:par>
                            </p:childTnLst>
                          </p:cTn>
                        </p:par>
                        <p:par>
                          <p:cTn id="20" fill="hold">
                            <p:stCondLst>
                              <p:cond delay="3500"/>
                            </p:stCondLst>
                            <p:childTnLst>
                              <p:par>
                                <p:cTn id="21" presetID="16" presetClass="entr" presetSubtype="21" fill="hold"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arn(inVertical)">
                                      <p:cBhvr>
                                        <p:cTn id="23" dur="1000"/>
                                        <p:tgtEl>
                                          <p:spTgt spid="3">
                                            <p:txEl>
                                              <p:pRg st="8" end="8"/>
                                            </p:txEl>
                                          </p:spTgt>
                                        </p:tgtEl>
                                      </p:cBhvr>
                                    </p:animEffect>
                                  </p:childTnLst>
                                </p:cTn>
                              </p:par>
                            </p:childTnLst>
                          </p:cTn>
                        </p:par>
                        <p:par>
                          <p:cTn id="24" fill="hold">
                            <p:stCondLst>
                              <p:cond delay="5000"/>
                            </p:stCondLst>
                            <p:childTnLst>
                              <p:par>
                                <p:cTn id="25" presetID="16" presetClass="entr" presetSubtype="2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82EE0-A451-4FF9-9D98-2D80BDF22B94}"/>
              </a:ext>
            </a:extLst>
          </p:cNvPr>
          <p:cNvSpPr>
            <a:spLocks noGrp="1"/>
          </p:cNvSpPr>
          <p:nvPr>
            <p:ph idx="1"/>
          </p:nvPr>
        </p:nvSpPr>
        <p:spPr>
          <a:xfrm>
            <a:off x="503583" y="212035"/>
            <a:ext cx="8770419" cy="6457706"/>
          </a:xfrm>
        </p:spPr>
        <p:txBody>
          <a:bodyPr>
            <a:normAutofit/>
          </a:bodyPr>
          <a:lstStyle/>
          <a:p>
            <a:r>
              <a:rPr lang="en-US" sz="4000" dirty="0"/>
              <a:t>The elements required for proper critical value notification include </a:t>
            </a:r>
            <a:r>
              <a:rPr lang="en-US" sz="4000" b="1" i="1" u="sng" dirty="0"/>
              <a:t>ALL</a:t>
            </a:r>
            <a:r>
              <a:rPr lang="en-US" sz="4000" dirty="0"/>
              <a:t> of the following:</a:t>
            </a:r>
          </a:p>
          <a:p>
            <a:pPr marL="0" indent="0">
              <a:buNone/>
            </a:pPr>
            <a:r>
              <a:rPr lang="en-US" sz="4000" dirty="0"/>
              <a:t>		- canned comment “CRIT”</a:t>
            </a:r>
          </a:p>
          <a:p>
            <a:pPr marL="0" indent="0">
              <a:buNone/>
            </a:pPr>
            <a:r>
              <a:rPr lang="en-US" sz="4000" dirty="0"/>
              <a:t>		- clinicians full name and title</a:t>
            </a:r>
          </a:p>
          <a:p>
            <a:pPr marL="0" indent="0">
              <a:buNone/>
            </a:pPr>
            <a:r>
              <a:rPr lang="en-US" sz="4000" dirty="0"/>
              <a:t>		- turn around time</a:t>
            </a:r>
          </a:p>
          <a:p>
            <a:pPr marL="0" indent="0">
              <a:buNone/>
            </a:pPr>
            <a:r>
              <a:rPr lang="en-US" sz="4000" dirty="0"/>
              <a:t>		- time of call</a:t>
            </a:r>
          </a:p>
          <a:p>
            <a:pPr marL="0" indent="0">
              <a:buNone/>
            </a:pPr>
            <a:r>
              <a:rPr lang="en-US" sz="4000" dirty="0"/>
              <a:t>		- initials of the technologist</a:t>
            </a:r>
          </a:p>
          <a:p>
            <a:endParaRPr lang="en-US" sz="3200" dirty="0"/>
          </a:p>
        </p:txBody>
      </p:sp>
      <p:pic>
        <p:nvPicPr>
          <p:cNvPr id="2" name="Picture 1">
            <a:extLst>
              <a:ext uri="{FF2B5EF4-FFF2-40B4-BE49-F238E27FC236}">
                <a16:creationId xmlns:a16="http://schemas.microsoft.com/office/drawing/2014/main" id="{15E46A73-A2CB-4D26-9F21-BCC081BC52BF}"/>
              </a:ext>
            </a:extLst>
          </p:cNvPr>
          <p:cNvPicPr>
            <a:picLocks noChangeAspect="1"/>
          </p:cNvPicPr>
          <p:nvPr/>
        </p:nvPicPr>
        <p:blipFill>
          <a:blip r:embed="rId2"/>
          <a:stretch>
            <a:fillRect/>
          </a:stretch>
        </p:blipFill>
        <p:spPr>
          <a:xfrm>
            <a:off x="7463490" y="3617785"/>
            <a:ext cx="1810512" cy="1624611"/>
          </a:xfrm>
          <a:prstGeom prst="rect">
            <a:avLst/>
          </a:prstGeom>
        </p:spPr>
      </p:pic>
    </p:spTree>
    <p:extLst>
      <p:ext uri="{BB962C8B-B14F-4D97-AF65-F5344CB8AC3E}">
        <p14:creationId xmlns:p14="http://schemas.microsoft.com/office/powerpoint/2010/main" val="22531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9282-7803-4434-BE2F-D9264FD6AAFD}"/>
              </a:ext>
            </a:extLst>
          </p:cNvPr>
          <p:cNvSpPr>
            <a:spLocks noGrp="1"/>
          </p:cNvSpPr>
          <p:nvPr>
            <p:ph type="title"/>
          </p:nvPr>
        </p:nvSpPr>
        <p:spPr>
          <a:xfrm>
            <a:off x="462579" y="279700"/>
            <a:ext cx="9359153" cy="677732"/>
          </a:xfrm>
        </p:spPr>
        <p:txBody>
          <a:bodyPr>
            <a:noAutofit/>
          </a:bodyPr>
          <a:lstStyle/>
          <a:p>
            <a:r>
              <a:rPr lang="en-US" sz="2900" dirty="0"/>
              <a:t>Review of Intermediate Test Results or Worksheets</a:t>
            </a:r>
          </a:p>
        </p:txBody>
      </p:sp>
      <p:sp>
        <p:nvSpPr>
          <p:cNvPr id="3" name="Content Placeholder 2">
            <a:extLst>
              <a:ext uri="{FF2B5EF4-FFF2-40B4-BE49-F238E27FC236}">
                <a16:creationId xmlns:a16="http://schemas.microsoft.com/office/drawing/2014/main" id="{970F5C8D-0773-45E2-9BA8-FE8B2BEA1E58}"/>
              </a:ext>
            </a:extLst>
          </p:cNvPr>
          <p:cNvSpPr>
            <a:spLocks noGrp="1"/>
          </p:cNvSpPr>
          <p:nvPr>
            <p:ph idx="1"/>
          </p:nvPr>
        </p:nvSpPr>
        <p:spPr>
          <a:xfrm>
            <a:off x="304801" y="957433"/>
            <a:ext cx="9398598" cy="5615490"/>
          </a:xfrm>
        </p:spPr>
        <p:txBody>
          <a:bodyPr>
            <a:normAutofit lnSpcReduction="10000"/>
          </a:bodyPr>
          <a:lstStyle/>
          <a:p>
            <a:r>
              <a:rPr lang="en-US" sz="4000" dirty="0"/>
              <a:t>Quality Control should be performed and documented on the appropriate log sheets.</a:t>
            </a:r>
          </a:p>
          <a:p>
            <a:pPr marL="0" indent="0">
              <a:buNone/>
            </a:pPr>
            <a:endParaRPr lang="en-US" sz="4000" dirty="0"/>
          </a:p>
          <a:p>
            <a:r>
              <a:rPr lang="en-US" sz="3800" dirty="0"/>
              <a:t>XN Check is performed once every shift and is stable for 7 days.</a:t>
            </a:r>
          </a:p>
          <a:p>
            <a:pPr marL="0" indent="0">
              <a:buNone/>
            </a:pPr>
            <a:endParaRPr lang="en-US" sz="3800" dirty="0"/>
          </a:p>
          <a:p>
            <a:r>
              <a:rPr lang="en-US" sz="3800" dirty="0"/>
              <a:t>XN Check BF is performed once on day shift and is stable for 30 days.</a:t>
            </a:r>
          </a:p>
        </p:txBody>
      </p:sp>
      <p:pic>
        <p:nvPicPr>
          <p:cNvPr id="4" name="Picture 3">
            <a:extLst>
              <a:ext uri="{FF2B5EF4-FFF2-40B4-BE49-F238E27FC236}">
                <a16:creationId xmlns:a16="http://schemas.microsoft.com/office/drawing/2014/main" id="{F4AC6DB0-C69C-46AF-9C33-4790E21836BF}"/>
              </a:ext>
            </a:extLst>
          </p:cNvPr>
          <p:cNvPicPr/>
          <p:nvPr/>
        </p:nvPicPr>
        <p:blipFill>
          <a:blip r:embed="rId2"/>
          <a:stretch>
            <a:fillRect/>
          </a:stretch>
        </p:blipFill>
        <p:spPr>
          <a:xfrm>
            <a:off x="8370245" y="2011679"/>
            <a:ext cx="1451487" cy="1445133"/>
          </a:xfrm>
          <a:prstGeom prst="rect">
            <a:avLst/>
          </a:prstGeom>
        </p:spPr>
      </p:pic>
    </p:spTree>
    <p:extLst>
      <p:ext uri="{BB962C8B-B14F-4D97-AF65-F5344CB8AC3E}">
        <p14:creationId xmlns:p14="http://schemas.microsoft.com/office/powerpoint/2010/main" val="22750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92C1FE-C1FB-44D4-BF9F-347F604464F0}"/>
              </a:ext>
            </a:extLst>
          </p:cNvPr>
          <p:cNvSpPr>
            <a:spLocks noGrp="1"/>
          </p:cNvSpPr>
          <p:nvPr>
            <p:ph idx="1"/>
          </p:nvPr>
        </p:nvSpPr>
        <p:spPr>
          <a:xfrm>
            <a:off x="437322" y="622851"/>
            <a:ext cx="8836680" cy="5729181"/>
          </a:xfrm>
        </p:spPr>
        <p:txBody>
          <a:bodyPr>
            <a:normAutofit/>
          </a:bodyPr>
          <a:lstStyle/>
          <a:p>
            <a:r>
              <a:rPr lang="en-US" sz="3500" dirty="0"/>
              <a:t>STA-</a:t>
            </a:r>
            <a:r>
              <a:rPr lang="en-US" sz="3500" dirty="0" err="1"/>
              <a:t>Coag</a:t>
            </a:r>
            <a:r>
              <a:rPr lang="en-US" sz="3500" dirty="0"/>
              <a:t> Control N+ABN are run at a minimum of once every 24 hours and/or at least once per shift when patient testing.</a:t>
            </a:r>
          </a:p>
          <a:p>
            <a:pPr marL="0" indent="0">
              <a:buNone/>
            </a:pPr>
            <a:endParaRPr lang="en-US" sz="3500" dirty="0"/>
          </a:p>
          <a:p>
            <a:pPr marL="0" indent="0">
              <a:buNone/>
            </a:pPr>
            <a:endParaRPr lang="en-US" sz="3500" dirty="0"/>
          </a:p>
          <a:p>
            <a:pPr marL="0" indent="0">
              <a:buNone/>
            </a:pPr>
            <a:endParaRPr lang="en-US" sz="3500" dirty="0"/>
          </a:p>
          <a:p>
            <a:r>
              <a:rPr lang="en-US" sz="3500" dirty="0"/>
              <a:t>STA-</a:t>
            </a:r>
            <a:r>
              <a:rPr lang="en-US" sz="3500" dirty="0" err="1"/>
              <a:t>Liatest</a:t>
            </a:r>
            <a:r>
              <a:rPr lang="en-US" sz="3500" dirty="0"/>
              <a:t> Control N+P are run at least once per shift when patient testing.</a:t>
            </a:r>
          </a:p>
          <a:p>
            <a:endParaRPr lang="en-US" sz="2400" dirty="0"/>
          </a:p>
        </p:txBody>
      </p:sp>
      <p:pic>
        <p:nvPicPr>
          <p:cNvPr id="2" name="Picture 1">
            <a:extLst>
              <a:ext uri="{FF2B5EF4-FFF2-40B4-BE49-F238E27FC236}">
                <a16:creationId xmlns:a16="http://schemas.microsoft.com/office/drawing/2014/main" id="{5B7E1615-0C9F-4441-B92D-3F76068E9413}"/>
              </a:ext>
            </a:extLst>
          </p:cNvPr>
          <p:cNvPicPr>
            <a:picLocks noChangeAspect="1"/>
          </p:cNvPicPr>
          <p:nvPr/>
        </p:nvPicPr>
        <p:blipFill>
          <a:blip r:embed="rId2"/>
          <a:stretch>
            <a:fillRect/>
          </a:stretch>
        </p:blipFill>
        <p:spPr>
          <a:xfrm>
            <a:off x="6384224" y="2302136"/>
            <a:ext cx="2528127" cy="1526531"/>
          </a:xfrm>
          <a:prstGeom prst="rect">
            <a:avLst/>
          </a:prstGeom>
        </p:spPr>
      </p:pic>
    </p:spTree>
    <p:extLst>
      <p:ext uri="{BB962C8B-B14F-4D97-AF65-F5344CB8AC3E}">
        <p14:creationId xmlns:p14="http://schemas.microsoft.com/office/powerpoint/2010/main" val="24133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down)">
                                      <p:cBhvr>
                                        <p:cTn id="11" dur="500"/>
                                        <p:tgtEl>
                                          <p:spTgt spid="3">
                                            <p:txEl>
                                              <p:pRg st="4" end="4"/>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7425</TotalTime>
  <Words>779</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Hematology Competency </vt:lpstr>
      <vt:lpstr>Test Performance</vt:lpstr>
      <vt:lpstr>PowerPoint Presentation</vt:lpstr>
      <vt:lpstr>PowerPoint Presentation</vt:lpstr>
      <vt:lpstr>PowerPoint Presentation</vt:lpstr>
      <vt:lpstr>Recording/Reporting Results </vt:lpstr>
      <vt:lpstr>PowerPoint Presentation</vt:lpstr>
      <vt:lpstr>Review of Intermediate Test Results or Worksheets</vt:lpstr>
      <vt:lpstr>PowerPoint Presentation</vt:lpstr>
      <vt:lpstr>PowerPoint Presentation</vt:lpstr>
      <vt:lpstr>PowerPoint Presentation</vt:lpstr>
      <vt:lpstr>PowerPoint Presentation</vt:lpstr>
      <vt:lpstr>Instrument Maintenance</vt:lpstr>
      <vt:lpstr>PowerPoint Presentation</vt:lpstr>
      <vt:lpstr>Assessment of Test Performance</vt:lpstr>
      <vt:lpstr>PowerPoint Presentation</vt:lpstr>
      <vt:lpstr>Evaluation of Problem Solving Skills</vt:lpstr>
      <vt:lpstr>PowerPoint Presentation</vt:lpstr>
      <vt:lpstr>PowerPoint Presentation</vt:lpstr>
      <vt:lpstr>You have successfully completed the Hematology Competency for FY19!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 Competency</dc:title>
  <dc:creator>Bunch, Tiffanie   RICVAMC</dc:creator>
  <cp:lastModifiedBy>Bunch, Tiffanie   RICVAMC</cp:lastModifiedBy>
  <cp:revision>192</cp:revision>
  <dcterms:created xsi:type="dcterms:W3CDTF">2018-06-13T17:39:10Z</dcterms:created>
  <dcterms:modified xsi:type="dcterms:W3CDTF">2019-07-31T15:48:47Z</dcterms:modified>
</cp:coreProperties>
</file>