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7"/>
  </p:handoutMasterIdLst>
  <p:sldIdLst>
    <p:sldId id="256" r:id="rId2"/>
    <p:sldId id="264" r:id="rId3"/>
    <p:sldId id="265" r:id="rId4"/>
    <p:sldId id="273" r:id="rId5"/>
    <p:sldId id="259" r:id="rId6"/>
    <p:sldId id="260" r:id="rId7"/>
    <p:sldId id="257" r:id="rId8"/>
    <p:sldId id="268" r:id="rId9"/>
    <p:sldId id="271" r:id="rId10"/>
    <p:sldId id="269" r:id="rId11"/>
    <p:sldId id="270" r:id="rId12"/>
    <p:sldId id="262" r:id="rId13"/>
    <p:sldId id="263" r:id="rId14"/>
    <p:sldId id="266" r:id="rId15"/>
    <p:sldId id="26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67F447-AF12-422E-BA44-A76A9F87B3E5}" type="datetimeFigureOut">
              <a:rPr lang="en-US" smtClean="0"/>
              <a:t>10/1/2019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346946-4DBA-458D-AD45-28FE54BB5FBF}" type="slidenum">
              <a:rPr lang="en-US" smtClean="0"/>
              <a:t>‹#›</a:t>
            </a:fld>
            <a:endParaRPr lang="en-US" dirty="0"/>
          </a:p>
        </p:txBody>
      </p:sp>
    </p:spTree>
    <p:extLst>
      <p:ext uri="{BB962C8B-B14F-4D97-AF65-F5344CB8AC3E}">
        <p14:creationId xmlns:p14="http://schemas.microsoft.com/office/powerpoint/2010/main" val="35483889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90E392-9A73-4F0F-B621-DECF29981A66}"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B370F-8D62-4872-87C9-51BC9D0C98EF}" type="slidenum">
              <a:rPr lang="en-US" smtClean="0"/>
              <a:t>‹#›</a:t>
            </a:fld>
            <a:endParaRPr lang="en-US" dirty="0"/>
          </a:p>
        </p:txBody>
      </p:sp>
    </p:spTree>
    <p:extLst>
      <p:ext uri="{BB962C8B-B14F-4D97-AF65-F5344CB8AC3E}">
        <p14:creationId xmlns:p14="http://schemas.microsoft.com/office/powerpoint/2010/main" val="181648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90E392-9A73-4F0F-B621-DECF29981A66}" type="datetimeFigureOut">
              <a:rPr lang="en-US" smtClean="0"/>
              <a:t>10/1/2019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0B370F-8D62-4872-87C9-51BC9D0C98EF}" type="slidenum">
              <a:rPr lang="en-US" smtClean="0"/>
              <a:t>‹#›</a:t>
            </a:fld>
            <a:endParaRPr lang="en-US" dirty="0"/>
          </a:p>
        </p:txBody>
      </p:sp>
    </p:spTree>
    <p:extLst>
      <p:ext uri="{BB962C8B-B14F-4D97-AF65-F5344CB8AC3E}">
        <p14:creationId xmlns:p14="http://schemas.microsoft.com/office/powerpoint/2010/main" val="933930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90E392-9A73-4F0F-B621-DECF29981A66}"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B370F-8D62-4872-87C9-51BC9D0C98EF}" type="slidenum">
              <a:rPr lang="en-US" smtClean="0"/>
              <a:t>‹#›</a:t>
            </a:fld>
            <a:endParaRPr lang="en-US" dirty="0"/>
          </a:p>
        </p:txBody>
      </p:sp>
    </p:spTree>
    <p:extLst>
      <p:ext uri="{BB962C8B-B14F-4D97-AF65-F5344CB8AC3E}">
        <p14:creationId xmlns:p14="http://schemas.microsoft.com/office/powerpoint/2010/main" val="838881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90E392-9A73-4F0F-B621-DECF29981A66}"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B370F-8D62-4872-87C9-51BC9D0C98EF}"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352116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90E392-9A73-4F0F-B621-DECF29981A66}"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B370F-8D62-4872-87C9-51BC9D0C98EF}" type="slidenum">
              <a:rPr lang="en-US" smtClean="0"/>
              <a:t>‹#›</a:t>
            </a:fld>
            <a:endParaRPr lang="en-US" dirty="0"/>
          </a:p>
        </p:txBody>
      </p:sp>
    </p:spTree>
    <p:extLst>
      <p:ext uri="{BB962C8B-B14F-4D97-AF65-F5344CB8AC3E}">
        <p14:creationId xmlns:p14="http://schemas.microsoft.com/office/powerpoint/2010/main" val="2118047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90E392-9A73-4F0F-B621-DECF29981A66}" type="datetimeFigureOut">
              <a:rPr lang="en-US" smtClean="0"/>
              <a:t>10/1/2019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B370F-8D62-4872-87C9-51BC9D0C98EF}" type="slidenum">
              <a:rPr lang="en-US" smtClean="0"/>
              <a:t>‹#›</a:t>
            </a:fld>
            <a:endParaRPr lang="en-US" dirty="0"/>
          </a:p>
        </p:txBody>
      </p:sp>
    </p:spTree>
    <p:extLst>
      <p:ext uri="{BB962C8B-B14F-4D97-AF65-F5344CB8AC3E}">
        <p14:creationId xmlns:p14="http://schemas.microsoft.com/office/powerpoint/2010/main" val="3144944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90E392-9A73-4F0F-B621-DECF29981A66}" type="datetimeFigureOut">
              <a:rPr lang="en-US" smtClean="0"/>
              <a:t>10/1/2019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B370F-8D62-4872-87C9-51BC9D0C98EF}" type="slidenum">
              <a:rPr lang="en-US" smtClean="0"/>
              <a:t>‹#›</a:t>
            </a:fld>
            <a:endParaRPr lang="en-US" dirty="0"/>
          </a:p>
        </p:txBody>
      </p:sp>
    </p:spTree>
    <p:extLst>
      <p:ext uri="{BB962C8B-B14F-4D97-AF65-F5344CB8AC3E}">
        <p14:creationId xmlns:p14="http://schemas.microsoft.com/office/powerpoint/2010/main" val="1393836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0E392-9A73-4F0F-B621-DECF29981A66}"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B370F-8D62-4872-87C9-51BC9D0C98EF}" type="slidenum">
              <a:rPr lang="en-US" smtClean="0"/>
              <a:t>‹#›</a:t>
            </a:fld>
            <a:endParaRPr lang="en-US" dirty="0"/>
          </a:p>
        </p:txBody>
      </p:sp>
    </p:spTree>
    <p:extLst>
      <p:ext uri="{BB962C8B-B14F-4D97-AF65-F5344CB8AC3E}">
        <p14:creationId xmlns:p14="http://schemas.microsoft.com/office/powerpoint/2010/main" val="3759326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0E392-9A73-4F0F-B621-DECF29981A66}"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B370F-8D62-4872-87C9-51BC9D0C98EF}" type="slidenum">
              <a:rPr lang="en-US" smtClean="0"/>
              <a:t>‹#›</a:t>
            </a:fld>
            <a:endParaRPr lang="en-US" dirty="0"/>
          </a:p>
        </p:txBody>
      </p:sp>
    </p:spTree>
    <p:extLst>
      <p:ext uri="{BB962C8B-B14F-4D97-AF65-F5344CB8AC3E}">
        <p14:creationId xmlns:p14="http://schemas.microsoft.com/office/powerpoint/2010/main" val="272855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890E392-9A73-4F0F-B621-DECF29981A66}"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B370F-8D62-4872-87C9-51BC9D0C98EF}" type="slidenum">
              <a:rPr lang="en-US" smtClean="0"/>
              <a:t>‹#›</a:t>
            </a:fld>
            <a:endParaRPr lang="en-US" dirty="0"/>
          </a:p>
        </p:txBody>
      </p:sp>
    </p:spTree>
    <p:extLst>
      <p:ext uri="{BB962C8B-B14F-4D97-AF65-F5344CB8AC3E}">
        <p14:creationId xmlns:p14="http://schemas.microsoft.com/office/powerpoint/2010/main" val="136719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90E392-9A73-4F0F-B621-DECF29981A66}"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B370F-8D62-4872-87C9-51BC9D0C98EF}" type="slidenum">
              <a:rPr lang="en-US" smtClean="0"/>
              <a:t>‹#›</a:t>
            </a:fld>
            <a:endParaRPr lang="en-US" dirty="0"/>
          </a:p>
        </p:txBody>
      </p:sp>
    </p:spTree>
    <p:extLst>
      <p:ext uri="{BB962C8B-B14F-4D97-AF65-F5344CB8AC3E}">
        <p14:creationId xmlns:p14="http://schemas.microsoft.com/office/powerpoint/2010/main" val="88653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0E392-9A73-4F0F-B621-DECF29981A66}" type="datetimeFigureOut">
              <a:rPr lang="en-US" smtClean="0"/>
              <a:t>10/1/2019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0B370F-8D62-4872-87C9-51BC9D0C98EF}" type="slidenum">
              <a:rPr lang="en-US" smtClean="0"/>
              <a:t>‹#›</a:t>
            </a:fld>
            <a:endParaRPr lang="en-US" dirty="0"/>
          </a:p>
        </p:txBody>
      </p:sp>
    </p:spTree>
    <p:extLst>
      <p:ext uri="{BB962C8B-B14F-4D97-AF65-F5344CB8AC3E}">
        <p14:creationId xmlns:p14="http://schemas.microsoft.com/office/powerpoint/2010/main" val="57194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0E392-9A73-4F0F-B621-DECF29981A66}" type="datetimeFigureOut">
              <a:rPr lang="en-US" smtClean="0"/>
              <a:t>10/1/2019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0B370F-8D62-4872-87C9-51BC9D0C98EF}" type="slidenum">
              <a:rPr lang="en-US" smtClean="0"/>
              <a:t>‹#›</a:t>
            </a:fld>
            <a:endParaRPr lang="en-US" dirty="0"/>
          </a:p>
        </p:txBody>
      </p:sp>
    </p:spTree>
    <p:extLst>
      <p:ext uri="{BB962C8B-B14F-4D97-AF65-F5344CB8AC3E}">
        <p14:creationId xmlns:p14="http://schemas.microsoft.com/office/powerpoint/2010/main" val="2984702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890E392-9A73-4F0F-B621-DECF29981A66}" type="datetimeFigureOut">
              <a:rPr lang="en-US" smtClean="0"/>
              <a:t>10/1/2019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0B370F-8D62-4872-87C9-51BC9D0C98EF}" type="slidenum">
              <a:rPr lang="en-US" smtClean="0"/>
              <a:t>‹#›</a:t>
            </a:fld>
            <a:endParaRPr lang="en-US" dirty="0"/>
          </a:p>
        </p:txBody>
      </p:sp>
    </p:spTree>
    <p:extLst>
      <p:ext uri="{BB962C8B-B14F-4D97-AF65-F5344CB8AC3E}">
        <p14:creationId xmlns:p14="http://schemas.microsoft.com/office/powerpoint/2010/main" val="29148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890E392-9A73-4F0F-B621-DECF29981A66}" type="datetimeFigureOut">
              <a:rPr lang="en-US" smtClean="0"/>
              <a:t>10/1/2019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0B370F-8D62-4872-87C9-51BC9D0C98EF}" type="slidenum">
              <a:rPr lang="en-US" smtClean="0"/>
              <a:t>‹#›</a:t>
            </a:fld>
            <a:endParaRPr lang="en-US" dirty="0"/>
          </a:p>
        </p:txBody>
      </p:sp>
    </p:spTree>
    <p:extLst>
      <p:ext uri="{BB962C8B-B14F-4D97-AF65-F5344CB8AC3E}">
        <p14:creationId xmlns:p14="http://schemas.microsoft.com/office/powerpoint/2010/main" val="429461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890E392-9A73-4F0F-B621-DECF29981A66}" type="datetimeFigureOut">
              <a:rPr lang="en-US" smtClean="0"/>
              <a:t>10/1/2019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0B370F-8D62-4872-87C9-51BC9D0C98EF}" type="slidenum">
              <a:rPr lang="en-US" smtClean="0"/>
              <a:t>‹#›</a:t>
            </a:fld>
            <a:endParaRPr lang="en-US" dirty="0"/>
          </a:p>
        </p:txBody>
      </p:sp>
    </p:spTree>
    <p:extLst>
      <p:ext uri="{BB962C8B-B14F-4D97-AF65-F5344CB8AC3E}">
        <p14:creationId xmlns:p14="http://schemas.microsoft.com/office/powerpoint/2010/main" val="2294727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90E392-9A73-4F0F-B621-DECF29981A66}" type="datetimeFigureOut">
              <a:rPr lang="en-US" smtClean="0"/>
              <a:t>10/1/2019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0B370F-8D62-4872-87C9-51BC9D0C98EF}" type="slidenum">
              <a:rPr lang="en-US" smtClean="0"/>
              <a:t>‹#›</a:t>
            </a:fld>
            <a:endParaRPr lang="en-US" dirty="0"/>
          </a:p>
        </p:txBody>
      </p:sp>
    </p:spTree>
    <p:extLst>
      <p:ext uri="{BB962C8B-B14F-4D97-AF65-F5344CB8AC3E}">
        <p14:creationId xmlns:p14="http://schemas.microsoft.com/office/powerpoint/2010/main" val="366212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890E392-9A73-4F0F-B621-DECF29981A66}" type="datetimeFigureOut">
              <a:rPr lang="en-US" smtClean="0"/>
              <a:t>10/1/2019</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F0B370F-8D62-4872-87C9-51BC9D0C98EF}" type="slidenum">
              <a:rPr lang="en-US" smtClean="0"/>
              <a:t>‹#›</a:t>
            </a:fld>
            <a:endParaRPr lang="en-US" dirty="0"/>
          </a:p>
        </p:txBody>
      </p:sp>
    </p:spTree>
    <p:extLst>
      <p:ext uri="{BB962C8B-B14F-4D97-AF65-F5344CB8AC3E}">
        <p14:creationId xmlns:p14="http://schemas.microsoft.com/office/powerpoint/2010/main" val="319130545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534400" cy="5638800"/>
          </a:xfrm>
        </p:spPr>
        <p:txBody>
          <a:bodyPr>
            <a:normAutofit fontScale="90000"/>
          </a:bodyPr>
          <a:lstStyle/>
          <a:p>
            <a:pPr algn="ctr"/>
            <a:r>
              <a:rPr lang="en-US" dirty="0"/>
              <a:t>2018 </a:t>
            </a:r>
            <a:br>
              <a:rPr lang="en-US" dirty="0"/>
            </a:br>
            <a:br>
              <a:rPr lang="en-US" dirty="0"/>
            </a:br>
            <a:br>
              <a:rPr lang="en-US" dirty="0"/>
            </a:br>
            <a:br>
              <a:rPr lang="en-US" dirty="0"/>
            </a:br>
            <a:br>
              <a:rPr lang="en-US" dirty="0"/>
            </a:br>
            <a:br>
              <a:rPr lang="en-US" dirty="0"/>
            </a:br>
            <a:br>
              <a:rPr lang="en-US" dirty="0"/>
            </a:br>
            <a:r>
              <a:rPr lang="en-US" dirty="0"/>
              <a:t>i-STAT Competency for Emergency Medicine</a:t>
            </a:r>
            <a:br>
              <a:rPr lang="en-US" dirty="0"/>
            </a:br>
            <a:r>
              <a:rPr lang="en-US" sz="4400" dirty="0"/>
              <a:t>(troponin and </a:t>
            </a:r>
            <a:r>
              <a:rPr lang="en-US" sz="4400" dirty="0" err="1"/>
              <a:t>BhcG</a:t>
            </a:r>
            <a:r>
              <a:rPr lang="en-US" sz="4400" dirty="0"/>
              <a:t>)</a:t>
            </a:r>
            <a:br>
              <a:rPr lang="en-US" dirty="0"/>
            </a:br>
            <a:endParaRPr lang="en-US" sz="4000" dirty="0"/>
          </a:p>
        </p:txBody>
      </p:sp>
      <p:sp>
        <p:nvSpPr>
          <p:cNvPr id="3" name="Subtitle 2"/>
          <p:cNvSpPr>
            <a:spLocks noGrp="1"/>
          </p:cNvSpPr>
          <p:nvPr>
            <p:ph type="subTitle" idx="1"/>
          </p:nvPr>
        </p:nvSpPr>
        <p:spPr>
          <a:xfrm>
            <a:off x="866442" y="4777380"/>
            <a:ext cx="6620968" cy="1013820"/>
          </a:xfrm>
        </p:spPr>
        <p:txBody>
          <a:bodyPr>
            <a:normAutofit fontScale="85000" lnSpcReduction="20000"/>
          </a:bodyPr>
          <a:lstStyle/>
          <a:p>
            <a:r>
              <a:rPr lang="en-US" dirty="0"/>
              <a:t>Ancillary Testing</a:t>
            </a:r>
          </a:p>
          <a:p>
            <a:r>
              <a:rPr lang="en-US" dirty="0"/>
              <a:t>October 2018</a:t>
            </a:r>
          </a:p>
          <a:p>
            <a:r>
              <a:rPr lang="en-US" dirty="0"/>
              <a:t>McGuire VAMC</a:t>
            </a:r>
          </a:p>
        </p:txBody>
      </p:sp>
    </p:spTree>
    <p:extLst>
      <p:ext uri="{BB962C8B-B14F-4D97-AF65-F5344CB8AC3E}">
        <p14:creationId xmlns:p14="http://schemas.microsoft.com/office/powerpoint/2010/main" val="1850331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Limitations</a:t>
            </a:r>
          </a:p>
        </p:txBody>
      </p:sp>
      <p:sp>
        <p:nvSpPr>
          <p:cNvPr id="2" name="Content Placeholder 1"/>
          <p:cNvSpPr>
            <a:spLocks noGrp="1"/>
          </p:cNvSpPr>
          <p:nvPr>
            <p:ph idx="1"/>
          </p:nvPr>
        </p:nvSpPr>
        <p:spPr>
          <a:xfrm>
            <a:off x="827700" y="1600201"/>
            <a:ext cx="6711654" cy="4648206"/>
          </a:xfrm>
        </p:spPr>
        <p:txBody>
          <a:bodyPr>
            <a:normAutofit fontScale="85000" lnSpcReduction="20000"/>
          </a:bodyPr>
          <a:lstStyle/>
          <a:p>
            <a:r>
              <a:rPr lang="en-US" sz="2800" dirty="0"/>
              <a:t>Interfering substances (such as </a:t>
            </a:r>
            <a:r>
              <a:rPr lang="en-US" sz="2800" dirty="0" err="1"/>
              <a:t>heterophilic</a:t>
            </a:r>
            <a:r>
              <a:rPr lang="en-US" sz="2800" dirty="0"/>
              <a:t> antibodies, non-specific proteins, or </a:t>
            </a:r>
            <a:r>
              <a:rPr lang="en-US" sz="2800" dirty="0" err="1"/>
              <a:t>hCG</a:t>
            </a:r>
            <a:r>
              <a:rPr lang="en-US" sz="2800" dirty="0"/>
              <a:t>-like substances) may falsely depress or elevate results. In cases where test results are inconsistent with clinical information, results should be confirmed by an alternate </a:t>
            </a:r>
            <a:r>
              <a:rPr lang="en-US" sz="2800" dirty="0" err="1"/>
              <a:t>hCG</a:t>
            </a:r>
            <a:r>
              <a:rPr lang="en-US" sz="2800" dirty="0"/>
              <a:t> method.</a:t>
            </a:r>
          </a:p>
          <a:p>
            <a:pPr lvl="0"/>
            <a:r>
              <a:rPr lang="en-US" sz="2800" dirty="0"/>
              <a:t>β-</a:t>
            </a:r>
            <a:r>
              <a:rPr lang="en-US" sz="2800" dirty="0" err="1"/>
              <a:t>hCG</a:t>
            </a:r>
            <a:r>
              <a:rPr lang="en-US" sz="2800" dirty="0"/>
              <a:t> results should always be used in conjunction with other data, e.g., patient’s medical history, symptoms, results of other tests, clinical impressions, etc.  The i-STAT </a:t>
            </a:r>
            <a:r>
              <a:rPr lang="en-US" sz="2800" b="1" dirty="0"/>
              <a:t>β-</a:t>
            </a:r>
            <a:r>
              <a:rPr lang="en-US" sz="2800" b="1" dirty="0" err="1"/>
              <a:t>hCG</a:t>
            </a:r>
            <a:r>
              <a:rPr lang="en-US" sz="2800" b="1" dirty="0"/>
              <a:t> test results should always be used and interpreted only in the context of the overall clinical picture.</a:t>
            </a:r>
          </a:p>
          <a:p>
            <a:endParaRPr lang="en-US" sz="2800" dirty="0"/>
          </a:p>
          <a:p>
            <a:endParaRPr lang="en-US" dirty="0"/>
          </a:p>
        </p:txBody>
      </p:sp>
    </p:spTree>
    <p:extLst>
      <p:ext uri="{BB962C8B-B14F-4D97-AF65-F5344CB8AC3E}">
        <p14:creationId xmlns:p14="http://schemas.microsoft.com/office/powerpoint/2010/main" val="432377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Limitations cont.</a:t>
            </a:r>
          </a:p>
        </p:txBody>
      </p:sp>
      <p:sp>
        <p:nvSpPr>
          <p:cNvPr id="2" name="Content Placeholder 1"/>
          <p:cNvSpPr>
            <a:spLocks noGrp="1"/>
          </p:cNvSpPr>
          <p:nvPr>
            <p:ph idx="1"/>
          </p:nvPr>
        </p:nvSpPr>
        <p:spPr/>
        <p:txBody>
          <a:bodyPr>
            <a:normAutofit fontScale="92500" lnSpcReduction="20000"/>
          </a:bodyPr>
          <a:lstStyle/>
          <a:p>
            <a:pPr lvl="0"/>
            <a:r>
              <a:rPr lang="en-US" sz="2800" dirty="0"/>
              <a:t>Grossly </a:t>
            </a:r>
            <a:r>
              <a:rPr lang="en-US" sz="2800" dirty="0" err="1"/>
              <a:t>hemolyzed</a:t>
            </a:r>
            <a:r>
              <a:rPr lang="en-US" sz="2800" dirty="0"/>
              <a:t> samples can cause a decreased alkaline phosphatase activity, resulting in decreased detection of </a:t>
            </a:r>
            <a:r>
              <a:rPr lang="en-US" sz="2800" dirty="0" err="1"/>
              <a:t>hCG</a:t>
            </a:r>
            <a:r>
              <a:rPr lang="en-US" sz="2800" dirty="0"/>
              <a:t> or quality check codes.</a:t>
            </a:r>
          </a:p>
          <a:p>
            <a:pPr lvl="0"/>
            <a:r>
              <a:rPr lang="en-US" sz="2800" dirty="0"/>
              <a:t>Specimens from </a:t>
            </a:r>
            <a:r>
              <a:rPr lang="en-US" sz="2800" dirty="0" err="1"/>
              <a:t>peri</a:t>
            </a:r>
            <a:r>
              <a:rPr lang="en-US" sz="2800" dirty="0"/>
              <a:t>- or post-menopausal women may elicit weak positive results due to low β-</a:t>
            </a:r>
            <a:r>
              <a:rPr lang="en-US" sz="2800" dirty="0" err="1"/>
              <a:t>hCG</a:t>
            </a:r>
            <a:r>
              <a:rPr lang="en-US" sz="2800" dirty="0"/>
              <a:t> levels unrelated to pregnancy.  With a weak positive result, it is good laboratory practice to resample and retest after 48 hours.</a:t>
            </a:r>
          </a:p>
          <a:p>
            <a:endParaRPr lang="en-US" dirty="0"/>
          </a:p>
        </p:txBody>
      </p:sp>
    </p:spTree>
    <p:extLst>
      <p:ext uri="{BB962C8B-B14F-4D97-AF65-F5344CB8AC3E}">
        <p14:creationId xmlns:p14="http://schemas.microsoft.com/office/powerpoint/2010/main" val="2764263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Control</a:t>
            </a:r>
          </a:p>
        </p:txBody>
      </p:sp>
      <p:sp>
        <p:nvSpPr>
          <p:cNvPr id="2" name="Content Placeholder 1"/>
          <p:cNvSpPr>
            <a:spLocks noGrp="1"/>
          </p:cNvSpPr>
          <p:nvPr>
            <p:ph idx="1"/>
          </p:nvPr>
        </p:nvSpPr>
        <p:spPr>
          <a:xfrm>
            <a:off x="457200" y="1447800"/>
            <a:ext cx="8229600" cy="4876800"/>
          </a:xfrm>
        </p:spPr>
        <p:txBody>
          <a:bodyPr>
            <a:normAutofit/>
          </a:bodyPr>
          <a:lstStyle/>
          <a:p>
            <a:r>
              <a:rPr lang="en-US" dirty="0"/>
              <a:t>External controls are performed every 30 days: </a:t>
            </a:r>
          </a:p>
          <a:p>
            <a:pPr lvl="1"/>
            <a:r>
              <a:rPr lang="en-US" dirty="0"/>
              <a:t>Levels 1 and 3 on all meters for </a:t>
            </a:r>
            <a:r>
              <a:rPr lang="en-US" dirty="0" err="1"/>
              <a:t>cTnI</a:t>
            </a:r>
            <a:r>
              <a:rPr lang="en-US" dirty="0"/>
              <a:t> and </a:t>
            </a:r>
            <a:r>
              <a:rPr lang="el-GR" dirty="0"/>
              <a:t>β</a:t>
            </a:r>
            <a:r>
              <a:rPr lang="en-US" dirty="0"/>
              <a:t>-</a:t>
            </a:r>
            <a:r>
              <a:rPr lang="en-US" dirty="0" err="1"/>
              <a:t>hCG</a:t>
            </a:r>
            <a:r>
              <a:rPr lang="en-US" dirty="0"/>
              <a:t> (total of 4 on each meter)</a:t>
            </a:r>
          </a:p>
          <a:p>
            <a:pPr lvl="1"/>
            <a:r>
              <a:rPr lang="en-US" dirty="0"/>
              <a:t>Stored in refrigerator</a:t>
            </a:r>
          </a:p>
          <a:p>
            <a:pPr lvl="1"/>
            <a:r>
              <a:rPr lang="en-US" dirty="0"/>
              <a:t>Check expiration date</a:t>
            </a:r>
          </a:p>
          <a:p>
            <a:pPr lvl="1"/>
            <a:r>
              <a:rPr lang="en-US" sz="2400" b="1" i="1" u="sng" dirty="0"/>
              <a:t>Mix well (if not mixed, QC will fail and </a:t>
            </a:r>
            <a:r>
              <a:rPr lang="en-US" sz="2400" b="1" i="1" u="sng"/>
              <a:t>must repeat)</a:t>
            </a:r>
            <a:endParaRPr lang="en-US" sz="2400" b="1" i="1" u="sng" dirty="0"/>
          </a:p>
          <a:p>
            <a:r>
              <a:rPr lang="en-US" dirty="0"/>
              <a:t>Staff should rotate performing QC; all operators are required to complete QC testing</a:t>
            </a:r>
          </a:p>
          <a:p>
            <a:r>
              <a:rPr lang="en-US" dirty="0"/>
              <a:t>Controls are programmed on a schedule</a:t>
            </a:r>
          </a:p>
          <a:p>
            <a:r>
              <a:rPr lang="en-US" dirty="0"/>
              <a:t>i-STAT screen will alert you when QC is due</a:t>
            </a:r>
          </a:p>
        </p:txBody>
      </p:sp>
    </p:spTree>
    <p:extLst>
      <p:ext uri="{BB962C8B-B14F-4D97-AF65-F5344CB8AC3E}">
        <p14:creationId xmlns:p14="http://schemas.microsoft.com/office/powerpoint/2010/main" val="3536483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Control cont.</a:t>
            </a:r>
          </a:p>
        </p:txBody>
      </p:sp>
      <p:sp>
        <p:nvSpPr>
          <p:cNvPr id="2" name="Content Placeholder 1"/>
          <p:cNvSpPr>
            <a:spLocks noGrp="1"/>
          </p:cNvSpPr>
          <p:nvPr>
            <p:ph idx="1"/>
          </p:nvPr>
        </p:nvSpPr>
        <p:spPr/>
        <p:txBody>
          <a:bodyPr/>
          <a:lstStyle/>
          <a:p>
            <a:r>
              <a:rPr lang="en-US" sz="2800" b="1" u="sng" dirty="0"/>
              <a:t>Only select Option 2: Schedule 1</a:t>
            </a:r>
          </a:p>
          <a:p>
            <a:r>
              <a:rPr lang="en-US" dirty="0"/>
              <a:t>Due date:1</a:t>
            </a:r>
            <a:r>
              <a:rPr lang="en-US" baseline="30000" dirty="0"/>
              <a:t>st</a:t>
            </a:r>
            <a:r>
              <a:rPr lang="en-US" dirty="0"/>
              <a:t> Tuesday of the month @ 0300</a:t>
            </a:r>
          </a:p>
          <a:p>
            <a:r>
              <a:rPr lang="en-US" dirty="0"/>
              <a:t>Grace period: 48 hours</a:t>
            </a:r>
          </a:p>
          <a:p>
            <a:r>
              <a:rPr lang="en-US" dirty="0"/>
              <a:t>Can not be performed before the due date </a:t>
            </a:r>
          </a:p>
          <a:p>
            <a:r>
              <a:rPr lang="en-US" dirty="0"/>
              <a:t>Instruments will lock if QC is not performed within the grace period = will NOT be able to perform patient testing!</a:t>
            </a:r>
          </a:p>
          <a:p>
            <a:endParaRPr lang="en-US" dirty="0"/>
          </a:p>
        </p:txBody>
      </p:sp>
    </p:spTree>
    <p:extLst>
      <p:ext uri="{BB962C8B-B14F-4D97-AF65-F5344CB8AC3E}">
        <p14:creationId xmlns:p14="http://schemas.microsoft.com/office/powerpoint/2010/main" val="300255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Cleaning</a:t>
            </a:r>
          </a:p>
        </p:txBody>
      </p:sp>
      <p:sp>
        <p:nvSpPr>
          <p:cNvPr id="2" name="Content Placeholder 1"/>
          <p:cNvSpPr>
            <a:spLocks noGrp="1"/>
          </p:cNvSpPr>
          <p:nvPr>
            <p:ph idx="1"/>
          </p:nvPr>
        </p:nvSpPr>
        <p:spPr/>
        <p:txBody>
          <a:bodyPr/>
          <a:lstStyle/>
          <a:p>
            <a:r>
              <a:rPr lang="en-US" dirty="0"/>
              <a:t>You MUST clean </a:t>
            </a:r>
            <a:r>
              <a:rPr lang="en-US"/>
              <a:t>the i-STAT for 2 minutes </a:t>
            </a:r>
            <a:r>
              <a:rPr lang="en-US" dirty="0"/>
              <a:t>after each patient test, </a:t>
            </a:r>
            <a:r>
              <a:rPr lang="en-US"/>
              <a:t>with purple top Sani Wipes </a:t>
            </a:r>
            <a:endParaRPr lang="en-US" dirty="0"/>
          </a:p>
          <a:p>
            <a:r>
              <a:rPr lang="en-US" dirty="0"/>
              <a:t>Cleaning is a Joint Commission requirement</a:t>
            </a:r>
          </a:p>
          <a:p>
            <a:r>
              <a:rPr lang="en-US" dirty="0"/>
              <a:t>Do not place medications, food or trash around or near the meters and docking stations.</a:t>
            </a:r>
          </a:p>
          <a:p>
            <a:r>
              <a:rPr lang="en-US" dirty="0"/>
              <a:t>Do not place medications nor vaccines in the refrigerator in the under the bench in the point of care area</a:t>
            </a:r>
          </a:p>
        </p:txBody>
      </p:sp>
    </p:spTree>
    <p:extLst>
      <p:ext uri="{BB962C8B-B14F-4D97-AF65-F5344CB8AC3E}">
        <p14:creationId xmlns:p14="http://schemas.microsoft.com/office/powerpoint/2010/main" val="3821240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Docking/Transmission</a:t>
            </a:r>
          </a:p>
        </p:txBody>
      </p:sp>
      <p:sp>
        <p:nvSpPr>
          <p:cNvPr id="2" name="Content Placeholder 1"/>
          <p:cNvSpPr>
            <a:spLocks noGrp="1"/>
          </p:cNvSpPr>
          <p:nvPr>
            <p:ph idx="1"/>
          </p:nvPr>
        </p:nvSpPr>
        <p:spPr/>
        <p:txBody>
          <a:bodyPr/>
          <a:lstStyle/>
          <a:p>
            <a:r>
              <a:rPr lang="en-US" dirty="0"/>
              <a:t>When meters successfully transmit data, the arrows on the screen will rotate in circles</a:t>
            </a:r>
          </a:p>
          <a:p>
            <a:r>
              <a:rPr lang="en-US" dirty="0"/>
              <a:t>If the arrows do not appear or rotate, do the following:</a:t>
            </a:r>
          </a:p>
          <a:p>
            <a:pPr lvl="1"/>
            <a:r>
              <a:rPr lang="en-US" dirty="0"/>
              <a:t>Check data cable and battery cable</a:t>
            </a:r>
          </a:p>
          <a:p>
            <a:pPr lvl="1"/>
            <a:r>
              <a:rPr lang="en-US" dirty="0"/>
              <a:t>If cables are connected, dock meter on another docking station </a:t>
            </a:r>
            <a:r>
              <a:rPr lang="en-US"/>
              <a:t>(cradle), </a:t>
            </a:r>
            <a:r>
              <a:rPr lang="en-US" dirty="0"/>
              <a:t>then….</a:t>
            </a:r>
          </a:p>
          <a:p>
            <a:pPr lvl="1"/>
            <a:r>
              <a:rPr lang="en-US" dirty="0"/>
              <a:t>Call Ancillary Testing ASAP (x5003, x5885)</a:t>
            </a:r>
          </a:p>
        </p:txBody>
      </p:sp>
    </p:spTree>
    <p:extLst>
      <p:ext uri="{BB962C8B-B14F-4D97-AF65-F5344CB8AC3E}">
        <p14:creationId xmlns:p14="http://schemas.microsoft.com/office/powerpoint/2010/main" val="346748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Ancillary Testing </a:t>
            </a:r>
            <a:br>
              <a:rPr lang="en-US" dirty="0"/>
            </a:br>
            <a:r>
              <a:rPr lang="en-US" dirty="0"/>
              <a:t>Policies and Procedures</a:t>
            </a:r>
          </a:p>
        </p:txBody>
      </p:sp>
      <p:sp>
        <p:nvSpPr>
          <p:cNvPr id="2" name="Content Placeholder 1"/>
          <p:cNvSpPr>
            <a:spLocks noGrp="1"/>
          </p:cNvSpPr>
          <p:nvPr>
            <p:ph idx="1"/>
          </p:nvPr>
        </p:nvSpPr>
        <p:spPr>
          <a:xfrm>
            <a:off x="457200" y="1905000"/>
            <a:ext cx="8229600" cy="4102291"/>
          </a:xfrm>
        </p:spPr>
        <p:txBody>
          <a:bodyPr/>
          <a:lstStyle/>
          <a:p>
            <a:r>
              <a:rPr lang="en-US" dirty="0"/>
              <a:t>Located on VISN6 SharePoint under Quick Links on the homepage (link to </a:t>
            </a:r>
            <a:r>
              <a:rPr lang="en-US" dirty="0" err="1"/>
              <a:t>MediaLab</a:t>
            </a:r>
            <a:r>
              <a:rPr lang="en-US" dirty="0"/>
              <a:t>)</a:t>
            </a:r>
          </a:p>
          <a:p>
            <a:r>
              <a:rPr lang="en-US" dirty="0"/>
              <a:t>Must select “Richmond” from the top of the new page</a:t>
            </a:r>
          </a:p>
          <a:p>
            <a:r>
              <a:rPr lang="en-US" dirty="0"/>
              <a:t>Middle of the screen: </a:t>
            </a:r>
            <a:r>
              <a:rPr lang="en-US"/>
              <a:t>click on Path/Lab</a:t>
            </a:r>
            <a:endParaRPr lang="en-US" dirty="0"/>
          </a:p>
          <a:p>
            <a:r>
              <a:rPr lang="en-US" dirty="0">
                <a:highlight>
                  <a:srgbClr val="000080"/>
                </a:highlight>
              </a:rPr>
              <a:t>On the left: click on Point of Care/Ancillary</a:t>
            </a:r>
          </a:p>
          <a:p>
            <a:r>
              <a:rPr lang="en-US" dirty="0"/>
              <a:t>Point-of-Care SOPs in highlighted in yellow</a:t>
            </a:r>
          </a:p>
          <a:p>
            <a:r>
              <a:rPr lang="en-US" dirty="0"/>
              <a:t>Point of Care/Ancillary link on the left </a:t>
            </a:r>
          </a:p>
          <a:p>
            <a:r>
              <a:rPr lang="en-US" dirty="0"/>
              <a:t>i-Stat	</a:t>
            </a:r>
          </a:p>
          <a:p>
            <a:pPr lvl="1"/>
            <a:r>
              <a:rPr lang="en-US" dirty="0"/>
              <a:t>POC. 53 and POC.55</a:t>
            </a:r>
          </a:p>
        </p:txBody>
      </p:sp>
    </p:spTree>
    <p:extLst>
      <p:ext uri="{BB962C8B-B14F-4D97-AF65-F5344CB8AC3E}">
        <p14:creationId xmlns:p14="http://schemas.microsoft.com/office/powerpoint/2010/main" val="2207792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Cartridges	</a:t>
            </a:r>
          </a:p>
        </p:txBody>
      </p:sp>
      <p:sp>
        <p:nvSpPr>
          <p:cNvPr id="2" name="Content Placeholder 1"/>
          <p:cNvSpPr>
            <a:spLocks noGrp="1"/>
          </p:cNvSpPr>
          <p:nvPr>
            <p:ph idx="1"/>
          </p:nvPr>
        </p:nvSpPr>
        <p:spPr>
          <a:xfrm>
            <a:off x="827700" y="1295401"/>
            <a:ext cx="6711654" cy="4953006"/>
          </a:xfrm>
        </p:spPr>
        <p:txBody>
          <a:bodyPr/>
          <a:lstStyle/>
          <a:p>
            <a:r>
              <a:rPr lang="en-US" dirty="0"/>
              <a:t>Once warmed to room temperature, cartridges are good for 14 days – can not place back in the refrigerator (look for new expiration date label)</a:t>
            </a:r>
          </a:p>
          <a:p>
            <a:r>
              <a:rPr lang="en-US" dirty="0"/>
              <a:t>Do not leave i-stat cartridges next to the GEM</a:t>
            </a:r>
          </a:p>
          <a:p>
            <a:r>
              <a:rPr lang="en-US" dirty="0"/>
              <a:t>Handle cartridges by sides only</a:t>
            </a:r>
          </a:p>
          <a:p>
            <a:r>
              <a:rPr lang="en-US" dirty="0"/>
              <a:t>Don’t press on reagent bubble on top</a:t>
            </a:r>
          </a:p>
          <a:p>
            <a:r>
              <a:rPr lang="en-US" dirty="0"/>
              <a:t>It’s hard to see the fill mark point on the troponin blue cartridges. Be extra careful to make sure enough sample has been added. (look for small arrow, see next slide) There should be no issues seeing the fill mark on the </a:t>
            </a:r>
            <a:r>
              <a:rPr lang="en-US" dirty="0" err="1"/>
              <a:t>Bhcg</a:t>
            </a:r>
            <a:r>
              <a:rPr lang="en-US" dirty="0"/>
              <a:t> cartridge</a:t>
            </a:r>
          </a:p>
          <a:p>
            <a:r>
              <a:rPr lang="en-US" dirty="0"/>
              <a:t>Close sample well completely before inserting into meter</a:t>
            </a:r>
          </a:p>
        </p:txBody>
      </p:sp>
    </p:spTree>
    <p:extLst>
      <p:ext uri="{BB962C8B-B14F-4D97-AF65-F5344CB8AC3E}">
        <p14:creationId xmlns:p14="http://schemas.microsoft.com/office/powerpoint/2010/main" val="3741875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4304F4-DABF-46DC-8133-B10F8549D5C9}"/>
              </a:ext>
            </a:extLst>
          </p:cNvPr>
          <p:cNvPicPr>
            <a:picLocks noChangeAspect="1"/>
          </p:cNvPicPr>
          <p:nvPr/>
        </p:nvPicPr>
        <p:blipFill>
          <a:blip r:embed="rId2"/>
          <a:stretch>
            <a:fillRect/>
          </a:stretch>
        </p:blipFill>
        <p:spPr>
          <a:xfrm>
            <a:off x="3295650" y="1752600"/>
            <a:ext cx="2552700" cy="3352800"/>
          </a:xfrm>
          <a:prstGeom prst="rect">
            <a:avLst/>
          </a:prstGeom>
        </p:spPr>
      </p:pic>
      <p:sp>
        <p:nvSpPr>
          <p:cNvPr id="3" name="Title 2"/>
          <p:cNvSpPr>
            <a:spLocks noGrp="1"/>
          </p:cNvSpPr>
          <p:nvPr>
            <p:ph type="title"/>
          </p:nvPr>
        </p:nvSpPr>
        <p:spPr>
          <a:xfrm>
            <a:off x="484710" y="304800"/>
            <a:ext cx="7055380" cy="2362200"/>
          </a:xfrm>
        </p:spPr>
        <p:txBody>
          <a:bodyPr/>
          <a:lstStyle/>
          <a:p>
            <a:r>
              <a:rPr lang="en-US" sz="3600" dirty="0"/>
              <a:t>Sample Fill Mark                  </a:t>
            </a:r>
            <a:br>
              <a:rPr lang="en-US" sz="3600" dirty="0"/>
            </a:br>
            <a:r>
              <a:rPr lang="en-US" sz="3600" dirty="0"/>
              <a:t>				    (</a:t>
            </a:r>
            <a:r>
              <a:rPr lang="en-US" sz="2000" dirty="0"/>
              <a:t>small arrow</a:t>
            </a:r>
            <a:r>
              <a:rPr lang="en-US" sz="2800" dirty="0"/>
              <a:t>)</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8636" y="1713638"/>
            <a:ext cx="8229600" cy="4181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cxnSpLocks/>
          </p:cNvCxnSpPr>
          <p:nvPr/>
        </p:nvCxnSpPr>
        <p:spPr>
          <a:xfrm flipH="1">
            <a:off x="2667000" y="1366504"/>
            <a:ext cx="912987" cy="2062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9BB9E1D-F43C-4028-8E4E-ED9001D74C29}"/>
              </a:ext>
            </a:extLst>
          </p:cNvPr>
          <p:cNvPicPr>
            <a:picLocks noChangeAspect="1"/>
          </p:cNvPicPr>
          <p:nvPr/>
        </p:nvPicPr>
        <p:blipFill>
          <a:blip r:embed="rId2"/>
          <a:stretch>
            <a:fillRect/>
          </a:stretch>
        </p:blipFill>
        <p:spPr>
          <a:xfrm>
            <a:off x="4738201" y="1713637"/>
            <a:ext cx="3657600" cy="4181017"/>
          </a:xfrm>
          <a:prstGeom prst="rect">
            <a:avLst/>
          </a:prstGeom>
        </p:spPr>
      </p:pic>
    </p:spTree>
    <p:extLst>
      <p:ext uri="{BB962C8B-B14F-4D97-AF65-F5344CB8AC3E}">
        <p14:creationId xmlns:p14="http://schemas.microsoft.com/office/powerpoint/2010/main" val="26542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Specimen collection</a:t>
            </a:r>
          </a:p>
        </p:txBody>
      </p:sp>
      <p:sp>
        <p:nvSpPr>
          <p:cNvPr id="2" name="Content Placeholder 1"/>
          <p:cNvSpPr>
            <a:spLocks noGrp="1"/>
          </p:cNvSpPr>
          <p:nvPr>
            <p:ph idx="1"/>
          </p:nvPr>
        </p:nvSpPr>
        <p:spPr>
          <a:xfrm>
            <a:off x="457200" y="1219200"/>
            <a:ext cx="8229600" cy="4788091"/>
          </a:xfrm>
        </p:spPr>
        <p:txBody>
          <a:bodyPr>
            <a:normAutofit/>
          </a:bodyPr>
          <a:lstStyle/>
          <a:p>
            <a:r>
              <a:rPr lang="en-US" dirty="0"/>
              <a:t>Green top tube (for troponin and </a:t>
            </a:r>
            <a:r>
              <a:rPr lang="el-GR" dirty="0"/>
              <a:t>β</a:t>
            </a:r>
            <a:r>
              <a:rPr lang="en-US" dirty="0"/>
              <a:t>-</a:t>
            </a:r>
            <a:r>
              <a:rPr lang="en-US" dirty="0" err="1"/>
              <a:t>hCG</a:t>
            </a:r>
            <a:r>
              <a:rPr lang="en-US" dirty="0"/>
              <a:t>) must be full and mixed well</a:t>
            </a:r>
          </a:p>
          <a:p>
            <a:r>
              <a:rPr lang="en-US" dirty="0"/>
              <a:t>Under-filled tubes can cause inaccurate results</a:t>
            </a:r>
          </a:p>
          <a:p>
            <a:pPr lvl="1"/>
            <a:r>
              <a:rPr lang="en-US" dirty="0"/>
              <a:t>Good blood collection technique is CRITICAL!</a:t>
            </a:r>
          </a:p>
          <a:p>
            <a:r>
              <a:rPr lang="en-US" dirty="0"/>
              <a:t>Label all specimens with patient label (must have a min of 2 patient identifiers; full name, full social, and/or date of birth)</a:t>
            </a:r>
          </a:p>
          <a:p>
            <a:r>
              <a:rPr lang="en-US" dirty="0"/>
              <a:t>Retain </a:t>
            </a:r>
            <a:r>
              <a:rPr lang="en-US" b="1" dirty="0"/>
              <a:t>ALL</a:t>
            </a:r>
            <a:r>
              <a:rPr lang="en-US" dirty="0"/>
              <a:t>  troponin samples until ancillary testing picks them up</a:t>
            </a:r>
          </a:p>
        </p:txBody>
      </p:sp>
    </p:spTree>
    <p:extLst>
      <p:ext uri="{BB962C8B-B14F-4D97-AF65-F5344CB8AC3E}">
        <p14:creationId xmlns:p14="http://schemas.microsoft.com/office/powerpoint/2010/main" val="912345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Patient Testing</a:t>
            </a:r>
          </a:p>
        </p:txBody>
      </p:sp>
      <p:sp>
        <p:nvSpPr>
          <p:cNvPr id="2" name="Content Placeholder 1"/>
          <p:cNvSpPr>
            <a:spLocks noGrp="1"/>
          </p:cNvSpPr>
          <p:nvPr>
            <p:ph idx="1"/>
          </p:nvPr>
        </p:nvSpPr>
        <p:spPr/>
        <p:txBody>
          <a:bodyPr/>
          <a:lstStyle/>
          <a:p>
            <a:r>
              <a:rPr lang="en-US" dirty="0"/>
              <a:t>Sample is only acceptable for testing up to </a:t>
            </a:r>
            <a:r>
              <a:rPr lang="en-US" u="sng" dirty="0"/>
              <a:t>30 minutes</a:t>
            </a:r>
            <a:r>
              <a:rPr lang="en-US" dirty="0"/>
              <a:t> after collection</a:t>
            </a:r>
          </a:p>
          <a:p>
            <a:r>
              <a:rPr lang="en-US" b="1" i="1" u="sng" dirty="0"/>
              <a:t>Do not overfill or </a:t>
            </a:r>
            <a:r>
              <a:rPr lang="en-US" b="1" i="1" u="sng" dirty="0" err="1"/>
              <a:t>underfill</a:t>
            </a:r>
            <a:r>
              <a:rPr lang="en-US" b="1" i="1" u="sng" dirty="0"/>
              <a:t> the cartridge</a:t>
            </a:r>
          </a:p>
          <a:p>
            <a:r>
              <a:rPr lang="en-US" dirty="0"/>
              <a:t>Avoid air bubbles when applying sample</a:t>
            </a:r>
          </a:p>
          <a:p>
            <a:r>
              <a:rPr lang="en-US" dirty="0"/>
              <a:t>Do not place i-STAT on the docking station with the cartridge while testing is occurring</a:t>
            </a:r>
          </a:p>
          <a:p>
            <a:r>
              <a:rPr lang="en-US" dirty="0"/>
              <a:t>Do not move the i-stat once cartridge is loaded</a:t>
            </a:r>
          </a:p>
        </p:txBody>
      </p:sp>
    </p:spTree>
    <p:extLst>
      <p:ext uri="{BB962C8B-B14F-4D97-AF65-F5344CB8AC3E}">
        <p14:creationId xmlns:p14="http://schemas.microsoft.com/office/powerpoint/2010/main" val="1455105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Interpretation of results</a:t>
            </a:r>
          </a:p>
        </p:txBody>
      </p:sp>
      <p:sp>
        <p:nvSpPr>
          <p:cNvPr id="2" name="Content Placeholder 1"/>
          <p:cNvSpPr>
            <a:spLocks noGrp="1"/>
          </p:cNvSpPr>
          <p:nvPr>
            <p:ph idx="1"/>
          </p:nvPr>
        </p:nvSpPr>
        <p:spPr>
          <a:xfrm>
            <a:off x="827700" y="1447801"/>
            <a:ext cx="6711654" cy="4800606"/>
          </a:xfrm>
        </p:spPr>
        <p:txBody>
          <a:bodyPr>
            <a:normAutofit fontScale="92500" lnSpcReduction="10000"/>
          </a:bodyPr>
          <a:lstStyle/>
          <a:p>
            <a:pPr marL="109728" indent="0">
              <a:buNone/>
            </a:pPr>
            <a:r>
              <a:rPr lang="en-US" sz="2400" b="1" u="sng" dirty="0"/>
              <a:t>Troponin</a:t>
            </a:r>
          </a:p>
          <a:p>
            <a:r>
              <a:rPr lang="en-US" sz="2000" dirty="0"/>
              <a:t>Cut-off is </a:t>
            </a:r>
            <a:r>
              <a:rPr lang="en-US" sz="2000" dirty="0">
                <a:highlight>
                  <a:srgbClr val="000080"/>
                </a:highlight>
              </a:rPr>
              <a:t>now </a:t>
            </a:r>
            <a:r>
              <a:rPr lang="en-US" sz="2000" u="sng" dirty="0">
                <a:highlight>
                  <a:srgbClr val="000080"/>
                </a:highlight>
              </a:rPr>
              <a:t>0.1 ng/mL</a:t>
            </a:r>
          </a:p>
          <a:p>
            <a:r>
              <a:rPr lang="en-US" sz="2000" dirty="0"/>
              <a:t>Values &gt; 0.1 are considered abnormally elevated for Troponin on i-STAT</a:t>
            </a:r>
          </a:p>
          <a:p>
            <a:r>
              <a:rPr lang="en-US" sz="2000" dirty="0"/>
              <a:t>Please note that values above the cut-off are considered abnormal but may </a:t>
            </a:r>
            <a:r>
              <a:rPr lang="en-US" sz="2000" b="1" dirty="0"/>
              <a:t>NOT</a:t>
            </a:r>
            <a:r>
              <a:rPr lang="en-US" sz="2000" dirty="0"/>
              <a:t> be consistent with an ischemic event. </a:t>
            </a:r>
          </a:p>
          <a:p>
            <a:pPr marL="109728" indent="0">
              <a:buNone/>
            </a:pPr>
            <a:r>
              <a:rPr lang="en-US" sz="2400" u="sng" dirty="0"/>
              <a:t>Serial Testing</a:t>
            </a:r>
          </a:p>
          <a:p>
            <a:r>
              <a:rPr lang="en-US" sz="2000" dirty="0"/>
              <a:t>ONE elevated troponin result does not mean NSTEMI or an acute event. </a:t>
            </a:r>
          </a:p>
          <a:p>
            <a:r>
              <a:rPr lang="en-US" sz="2000" dirty="0"/>
              <a:t>Serial troponin testing is </a:t>
            </a:r>
            <a:r>
              <a:rPr lang="en-US" sz="2000" b="1" dirty="0"/>
              <a:t>REQUIRED</a:t>
            </a:r>
            <a:r>
              <a:rPr lang="en-US" sz="2000" dirty="0"/>
              <a:t> to determine if patient troponin levels are rising/falling/stable.</a:t>
            </a:r>
          </a:p>
          <a:p>
            <a:r>
              <a:rPr lang="en-US" sz="2000" dirty="0"/>
              <a:t>Current guidelines support 3-hour serial testing protocols.</a:t>
            </a:r>
          </a:p>
          <a:p>
            <a:pPr marL="109728" indent="0">
              <a:buNone/>
            </a:pPr>
            <a:endParaRPr lang="en-US" dirty="0"/>
          </a:p>
        </p:txBody>
      </p:sp>
    </p:spTree>
    <p:extLst>
      <p:ext uri="{BB962C8B-B14F-4D97-AF65-F5344CB8AC3E}">
        <p14:creationId xmlns:p14="http://schemas.microsoft.com/office/powerpoint/2010/main" val="326178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Interpretation of results cont.</a:t>
            </a:r>
          </a:p>
        </p:txBody>
      </p:sp>
      <p:sp>
        <p:nvSpPr>
          <p:cNvPr id="2" name="Content Placeholder 1"/>
          <p:cNvSpPr>
            <a:spLocks noGrp="1"/>
          </p:cNvSpPr>
          <p:nvPr>
            <p:ph idx="1"/>
          </p:nvPr>
        </p:nvSpPr>
        <p:spPr/>
        <p:txBody>
          <a:bodyPr/>
          <a:lstStyle/>
          <a:p>
            <a:r>
              <a:rPr lang="el-GR" b="1" u="sng" dirty="0"/>
              <a:t>β</a:t>
            </a:r>
            <a:r>
              <a:rPr lang="en-US" b="1" u="sng" dirty="0"/>
              <a:t>-</a:t>
            </a:r>
            <a:r>
              <a:rPr lang="en-US" b="1" u="sng" dirty="0" err="1"/>
              <a:t>hCG</a:t>
            </a:r>
            <a:endParaRPr lang="en-US" b="1" u="sng" dirty="0"/>
          </a:p>
          <a:p>
            <a:pPr lvl="1"/>
            <a:r>
              <a:rPr lang="en-US" sz="2400" dirty="0"/>
              <a:t>Negative: &lt;5.0 IU/L  </a:t>
            </a:r>
            <a:r>
              <a:rPr lang="en-US" sz="2400" dirty="0" err="1"/>
              <a:t>hCG</a:t>
            </a:r>
            <a:r>
              <a:rPr lang="en-US" sz="2400" dirty="0"/>
              <a:t> QUAL ( - )</a:t>
            </a:r>
          </a:p>
          <a:p>
            <a:endParaRPr lang="en-US" sz="2800" dirty="0"/>
          </a:p>
          <a:p>
            <a:pPr lvl="1"/>
            <a:r>
              <a:rPr lang="en-US" sz="2400" dirty="0"/>
              <a:t>Indeterminate: 5.0 – 25.00 IU/L </a:t>
            </a:r>
            <a:r>
              <a:rPr lang="en-US" sz="2400" dirty="0" err="1"/>
              <a:t>hCG</a:t>
            </a:r>
            <a:r>
              <a:rPr lang="en-US" sz="2400" dirty="0"/>
              <a:t> QUAL (  ) </a:t>
            </a:r>
            <a:r>
              <a:rPr lang="en-US" sz="2400" dirty="0">
                <a:sym typeface="Wingdings" panose="05000000000000000000" pitchFamily="2" charset="2"/>
              </a:rPr>
              <a:t></a:t>
            </a:r>
            <a:r>
              <a:rPr lang="en-US" sz="2400" dirty="0"/>
              <a:t> </a:t>
            </a:r>
            <a:r>
              <a:rPr lang="en-US" sz="2800" i="1" dirty="0"/>
              <a:t>consult with provider</a:t>
            </a:r>
          </a:p>
          <a:p>
            <a:endParaRPr lang="en-US" sz="2800" dirty="0"/>
          </a:p>
          <a:p>
            <a:pPr lvl="1"/>
            <a:r>
              <a:rPr lang="en-US" sz="2400" dirty="0"/>
              <a:t>Positive: &gt;25.00 IU/L  </a:t>
            </a:r>
            <a:r>
              <a:rPr lang="en-US" sz="2400" dirty="0" err="1"/>
              <a:t>hCG</a:t>
            </a:r>
            <a:r>
              <a:rPr lang="en-US" sz="2400" dirty="0"/>
              <a:t> QUAL ( + )</a:t>
            </a:r>
          </a:p>
          <a:p>
            <a:endParaRPr lang="en-US" dirty="0"/>
          </a:p>
        </p:txBody>
      </p:sp>
    </p:spTree>
    <p:extLst>
      <p:ext uri="{BB962C8B-B14F-4D97-AF65-F5344CB8AC3E}">
        <p14:creationId xmlns:p14="http://schemas.microsoft.com/office/powerpoint/2010/main" val="217445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Limitations</a:t>
            </a:r>
          </a:p>
        </p:txBody>
      </p:sp>
      <p:sp>
        <p:nvSpPr>
          <p:cNvPr id="2" name="Content Placeholder 1"/>
          <p:cNvSpPr>
            <a:spLocks noGrp="1"/>
          </p:cNvSpPr>
          <p:nvPr>
            <p:ph idx="1"/>
          </p:nvPr>
        </p:nvSpPr>
        <p:spPr>
          <a:xfrm>
            <a:off x="827700" y="1676401"/>
            <a:ext cx="6711654" cy="4572006"/>
          </a:xfrm>
        </p:spPr>
        <p:txBody>
          <a:bodyPr>
            <a:normAutofit/>
          </a:bodyPr>
          <a:lstStyle/>
          <a:p>
            <a:pPr lvl="0"/>
            <a:r>
              <a:rPr lang="en-US" dirty="0"/>
              <a:t>Partially clotted samples can result in elevated readings of troponin as well as error codes.</a:t>
            </a:r>
          </a:p>
          <a:p>
            <a:pPr lvl="0"/>
            <a:r>
              <a:rPr lang="en-US" dirty="0"/>
              <a:t>Grossly hemolyzed samples can cause decreased detection of troponin.</a:t>
            </a:r>
          </a:p>
          <a:p>
            <a:r>
              <a:rPr lang="en-US" dirty="0"/>
              <a:t>Motion of the analyzer during the testing process can cause suppressed results or quality checks.</a:t>
            </a:r>
          </a:p>
          <a:p>
            <a:endParaRPr lang="en-US" dirty="0"/>
          </a:p>
          <a:p>
            <a:pPr lvl="0"/>
            <a:r>
              <a:rPr lang="en-US" dirty="0"/>
              <a:t>For Troponin, samples with hematocrit results above 65 may cause test imprecision and quality check codes.</a:t>
            </a:r>
          </a:p>
          <a:p>
            <a:endParaRPr lang="en-US" dirty="0"/>
          </a:p>
          <a:p>
            <a:pPr lvl="0"/>
            <a:endParaRPr lang="en-US" dirty="0"/>
          </a:p>
        </p:txBody>
      </p:sp>
    </p:spTree>
    <p:extLst>
      <p:ext uri="{BB962C8B-B14F-4D97-AF65-F5344CB8AC3E}">
        <p14:creationId xmlns:p14="http://schemas.microsoft.com/office/powerpoint/2010/main" val="5869440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1115</TotalTime>
  <Words>915</Words>
  <Application>Microsoft Office PowerPoint</Application>
  <PresentationFormat>On-screen Show (4:3)</PresentationFormat>
  <Paragraphs>87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Ion</vt:lpstr>
      <vt:lpstr>2018        i-STAT Competency for Emergency Medicine (troponin and BhcG) </vt:lpstr>
      <vt:lpstr>Ancillary Testing  Policies and Procedures</vt:lpstr>
      <vt:lpstr>Cartridges </vt:lpstr>
      <vt:lpstr>Sample Fill Mark                           (small arrow)</vt:lpstr>
      <vt:lpstr>Specimen collection</vt:lpstr>
      <vt:lpstr>Patient Testing</vt:lpstr>
      <vt:lpstr>Interpretation of results</vt:lpstr>
      <vt:lpstr>Interpretation of results cont.</vt:lpstr>
      <vt:lpstr>Limitations</vt:lpstr>
      <vt:lpstr>Limitations</vt:lpstr>
      <vt:lpstr>Limitations cont.</vt:lpstr>
      <vt:lpstr>Quality Control</vt:lpstr>
      <vt:lpstr>Quality Control cont.</vt:lpstr>
      <vt:lpstr>Cleaning</vt:lpstr>
      <vt:lpstr>Docking/Transmission</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i-STAT cTnI Re-Training Emergency Department</dc:title>
  <dc:creator>Department of Veterans Affairs</dc:creator>
  <cp:lastModifiedBy>Dujka, Isabel R   RICVAMC</cp:lastModifiedBy>
  <cp:revision>79</cp:revision>
  <cp:lastPrinted>2015-11-16T17:56:58Z</cp:lastPrinted>
  <dcterms:created xsi:type="dcterms:W3CDTF">2015-11-09T19:19:45Z</dcterms:created>
  <dcterms:modified xsi:type="dcterms:W3CDTF">2019-10-01T18:03:23Z</dcterms:modified>
</cp:coreProperties>
</file>