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6" r:id="rId1"/>
  </p:sldMasterIdLst>
  <p:notesMasterIdLst>
    <p:notesMasterId r:id="rId14"/>
  </p:notesMasterIdLst>
  <p:handoutMasterIdLst>
    <p:handoutMasterId r:id="rId15"/>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94590" autoAdjust="0"/>
  </p:normalViewPr>
  <p:slideViewPr>
    <p:cSldViewPr>
      <p:cViewPr varScale="1">
        <p:scale>
          <a:sx n="85" d="100"/>
          <a:sy n="85"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5AC668B-BFE2-41B8-B0FB-216D67B28E78}">
      <dgm:prSet custT="1"/>
      <dgm:spPr/>
      <dgm:t>
        <a:bodyPr/>
        <a:lstStyle/>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BC658C2E-2F86-453A-AB45-F275A05B565E}" type="parTrans" cxnId="{96DD1753-86D6-413B-95CC-53796116C233}">
      <dgm:prSet/>
      <dgm:spPr/>
      <dgm:t>
        <a:bodyPr/>
        <a:lstStyle/>
        <a:p>
          <a:endParaRPr lang="en-US"/>
        </a:p>
      </dgm:t>
    </dgm:pt>
    <dgm:pt modelId="{F711030C-FE58-47A0-BAC0-E9181F1B2159}" type="sibTrans" cxnId="{96DD1753-86D6-413B-95CC-53796116C233}">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60523"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96DD1753-86D6-413B-95CC-53796116C233}" srcId="{FD6BBBBB-0532-49DF-B765-60A85302D4EE}" destId="{35AC668B-BFE2-41B8-B0FB-216D67B28E78}" srcOrd="1" destOrd="0" parTransId="{BC658C2E-2F86-453A-AB45-F275A05B565E}" sibTransId="{F711030C-FE58-47A0-BAC0-E9181F1B2159}"/>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D4D309AA-BCDF-40F4-9148-20C15C879EDA}" type="presOf" srcId="{35AC668B-BFE2-41B8-B0FB-216D67B28E78}" destId="{5FF61DE1-EEAF-419B-9AF8-01DD49B1F561}" srcOrd="0" destOrd="1" presId="urn:microsoft.com/office/officeart/2018/2/layout/IconVerticalSolidList"/>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2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dgm:spPr/>
      <dgm:t>
        <a:bodyPr/>
        <a:lstStyle/>
        <a:p>
          <a:r>
            <a:rPr lang="en-US"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dgm:spPr/>
      <dgm:t>
        <a:bodyPr/>
        <a:lstStyle/>
        <a:p>
          <a:r>
            <a:rPr lang="en-US" dirty="0"/>
            <a:t>Expel the entire contents of barrel into the sample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dgm:spPr/>
      <dgm:t>
        <a:bodyPr/>
        <a:lstStyle/>
        <a:p>
          <a:r>
            <a:rPr lang="en-US"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62849"/>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dirty="0"/>
            <a:t>Positive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keleton"/>
        </a:ext>
      </dgm:extLst>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ircle with Left Arrow"/>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orbidden"/>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E9EF8D-8A60-415A-9392-C8C8934D0A0E}"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using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1662A064-0189-4EF1-9F79-C5357BF55906}" type="pres">
      <dgm:prSet presAssocID="{16E9EF8D-8A60-415A-9392-C8C8934D0A0E}" presName="vert0" presStyleCnt="0">
        <dgm:presLayoutVars>
          <dgm:dir/>
          <dgm:animOne val="branch"/>
          <dgm:animLvl val="lvl"/>
        </dgm:presLayoutVars>
      </dgm:prSet>
      <dgm:spPr/>
    </dgm:pt>
    <dgm:pt modelId="{B08EAD02-A1D0-4533-B43B-D66A279BC181}" type="pres">
      <dgm:prSet presAssocID="{7B2D3F62-22B5-4057-A93A-44AB4EB799E9}" presName="thickLine" presStyleLbl="alignNode1" presStyleIdx="0" presStyleCnt="3"/>
      <dgm:spPr/>
    </dgm:pt>
    <dgm:pt modelId="{B67E5387-A260-49F3-843D-8B1590550B7D}" type="pres">
      <dgm:prSet presAssocID="{7B2D3F62-22B5-4057-A93A-44AB4EB799E9}" presName="horz1" presStyleCnt="0"/>
      <dgm:spPr/>
    </dgm:pt>
    <dgm:pt modelId="{E48A9B87-0E55-4959-9A83-1C7C6A89A57D}" type="pres">
      <dgm:prSet presAssocID="{7B2D3F62-22B5-4057-A93A-44AB4EB799E9}" presName="tx1" presStyleLbl="revTx" presStyleIdx="0" presStyleCnt="3"/>
      <dgm:spPr/>
    </dgm:pt>
    <dgm:pt modelId="{5CC51FE8-F94E-4F93-91C3-4A264F7F032B}" type="pres">
      <dgm:prSet presAssocID="{7B2D3F62-22B5-4057-A93A-44AB4EB799E9}" presName="vert1" presStyleCnt="0"/>
      <dgm:spPr/>
    </dgm:pt>
    <dgm:pt modelId="{6D3AAFB9-F1C4-4E22-8FF8-70E88285B03F}" type="pres">
      <dgm:prSet presAssocID="{0D002992-8BDD-43FD-AC15-796BA590D142}" presName="thickLine" presStyleLbl="alignNode1" presStyleIdx="1" presStyleCnt="3"/>
      <dgm:spPr/>
    </dgm:pt>
    <dgm:pt modelId="{6537E60C-8FB7-4812-BCD8-399C29AD93E8}" type="pres">
      <dgm:prSet presAssocID="{0D002992-8BDD-43FD-AC15-796BA590D142}" presName="horz1" presStyleCnt="0"/>
      <dgm:spPr/>
    </dgm:pt>
    <dgm:pt modelId="{3F1E4E82-4A0D-4A86-ABC1-1441E6EF7EA5}" type="pres">
      <dgm:prSet presAssocID="{0D002992-8BDD-43FD-AC15-796BA590D142}" presName="tx1" presStyleLbl="revTx" presStyleIdx="1" presStyleCnt="3"/>
      <dgm:spPr/>
    </dgm:pt>
    <dgm:pt modelId="{885F4138-C413-4C70-921E-C0F70233ACCE}" type="pres">
      <dgm:prSet presAssocID="{0D002992-8BDD-43FD-AC15-796BA590D142}" presName="vert1" presStyleCnt="0"/>
      <dgm:spPr/>
    </dgm:pt>
    <dgm:pt modelId="{F7250138-5A7C-4454-AB6B-F59085CAC2B8}" type="pres">
      <dgm:prSet presAssocID="{E87C431B-84F5-43F4-9CFD-8E508EF4F311}" presName="thickLine" presStyleLbl="alignNode1" presStyleIdx="2" presStyleCnt="3"/>
      <dgm:spPr/>
    </dgm:pt>
    <dgm:pt modelId="{A0487A77-A09D-4F07-9DC2-C9F608355A48}" type="pres">
      <dgm:prSet presAssocID="{E87C431B-84F5-43F4-9CFD-8E508EF4F311}" presName="horz1" presStyleCnt="0"/>
      <dgm:spPr/>
    </dgm:pt>
    <dgm:pt modelId="{7647B52C-17E9-47B9-8D30-11EC0A5A1E3E}" type="pres">
      <dgm:prSet presAssocID="{E87C431B-84F5-43F4-9CFD-8E508EF4F311}" presName="tx1" presStyleLbl="revTx" presStyleIdx="2" presStyleCnt="3"/>
      <dgm:spPr/>
    </dgm:pt>
    <dgm:pt modelId="{D21237C9-5D8B-4073-ADA2-4CCAA8FACB95}" type="pres">
      <dgm:prSet presAssocID="{E87C431B-84F5-43F4-9CFD-8E508EF4F311}" presName="vert1" presStyleCnt="0"/>
      <dgm:spPr/>
    </dgm:pt>
  </dgm:ptLst>
  <dgm:cxnLst>
    <dgm:cxn modelId="{D2B7EB02-8826-40F5-9EF5-1895AD07CB9A}" type="presOf" srcId="{0D002992-8BDD-43FD-AC15-796BA590D142}" destId="{3F1E4E82-4A0D-4A86-ABC1-1441E6EF7EA5}" srcOrd="0" destOrd="0" presId="urn:microsoft.com/office/officeart/2008/layout/LinedList"/>
    <dgm:cxn modelId="{EBBC2F18-7E4E-4E9B-9E9F-60F841228ACD}" type="presOf" srcId="{7B2D3F62-22B5-4057-A93A-44AB4EB799E9}" destId="{E48A9B87-0E55-4959-9A83-1C7C6A89A57D}" srcOrd="0" destOrd="0" presId="urn:microsoft.com/office/officeart/2008/layout/LinedList"/>
    <dgm:cxn modelId="{12843E2D-59C3-44F5-8B79-71D14DD9DDEB}" srcId="{16E9EF8D-8A60-415A-9392-C8C8934D0A0E}" destId="{0D002992-8BDD-43FD-AC15-796BA590D142}" srcOrd="1" destOrd="0" parTransId="{9976CA59-4783-4F3D-8E14-A38F19419674}" sibTransId="{39CB9185-5028-437A-8024-4AB14AEAE41B}"/>
    <dgm:cxn modelId="{554DB561-0E45-4EA6-B881-91CF81418FFF}" srcId="{16E9EF8D-8A60-415A-9392-C8C8934D0A0E}" destId="{E87C431B-84F5-43F4-9CFD-8E508EF4F311}" srcOrd="2" destOrd="0" parTransId="{3CF42907-9DD3-4FAD-80BA-CFFED06D8E57}" sibTransId="{AF2833E9-530F-446C-BD72-BCCA4301022B}"/>
    <dgm:cxn modelId="{A466098F-5C07-47AF-AC3C-1139E4876AE0}" type="presOf" srcId="{E87C431B-84F5-43F4-9CFD-8E508EF4F311}" destId="{7647B52C-17E9-47B9-8D30-11EC0A5A1E3E}" srcOrd="0" destOrd="0" presId="urn:microsoft.com/office/officeart/2008/layout/LinedList"/>
    <dgm:cxn modelId="{FA478CDD-635F-40CB-ABC2-E627A4F17E54}" type="presOf" srcId="{16E9EF8D-8A60-415A-9392-C8C8934D0A0E}" destId="{1662A064-0189-4EF1-9F79-C5357BF55906}" srcOrd="0" destOrd="0" presId="urn:microsoft.com/office/officeart/2008/layout/LinedList"/>
    <dgm:cxn modelId="{B6BB4DE2-D590-4574-AD87-EAE5896D4E00}" srcId="{16E9EF8D-8A60-415A-9392-C8C8934D0A0E}" destId="{7B2D3F62-22B5-4057-A93A-44AB4EB799E9}" srcOrd="0" destOrd="0" parTransId="{CFDE8F46-EEC1-4832-954F-D7B035933045}" sibTransId="{6914E384-D71B-4F6D-AF77-B5BC06B3EDF6}"/>
    <dgm:cxn modelId="{7ED67CA0-58D7-4D08-A365-22E53A6A0704}" type="presParOf" srcId="{1662A064-0189-4EF1-9F79-C5357BF55906}" destId="{B08EAD02-A1D0-4533-B43B-D66A279BC181}" srcOrd="0" destOrd="0" presId="urn:microsoft.com/office/officeart/2008/layout/LinedList"/>
    <dgm:cxn modelId="{C3CBC2D6-289F-4AD4-B4C0-9D760F9647C6}" type="presParOf" srcId="{1662A064-0189-4EF1-9F79-C5357BF55906}" destId="{B67E5387-A260-49F3-843D-8B1590550B7D}" srcOrd="1" destOrd="0" presId="urn:microsoft.com/office/officeart/2008/layout/LinedList"/>
    <dgm:cxn modelId="{BA811A7C-4B7F-4F6E-AF06-8D08753C28E3}" type="presParOf" srcId="{B67E5387-A260-49F3-843D-8B1590550B7D}" destId="{E48A9B87-0E55-4959-9A83-1C7C6A89A57D}" srcOrd="0" destOrd="0" presId="urn:microsoft.com/office/officeart/2008/layout/LinedList"/>
    <dgm:cxn modelId="{C206B9A9-AD89-4366-A80A-84288274B374}" type="presParOf" srcId="{B67E5387-A260-49F3-843D-8B1590550B7D}" destId="{5CC51FE8-F94E-4F93-91C3-4A264F7F032B}" srcOrd="1" destOrd="0" presId="urn:microsoft.com/office/officeart/2008/layout/LinedList"/>
    <dgm:cxn modelId="{6DCDC50C-9B4E-48C6-A791-20B1A6073140}" type="presParOf" srcId="{1662A064-0189-4EF1-9F79-C5357BF55906}" destId="{6D3AAFB9-F1C4-4E22-8FF8-70E88285B03F}" srcOrd="2" destOrd="0" presId="urn:microsoft.com/office/officeart/2008/layout/LinedList"/>
    <dgm:cxn modelId="{0A3DACAA-D7F1-4625-BA2E-F0CCAE52F47D}" type="presParOf" srcId="{1662A064-0189-4EF1-9F79-C5357BF55906}" destId="{6537E60C-8FB7-4812-BCD8-399C29AD93E8}" srcOrd="3" destOrd="0" presId="urn:microsoft.com/office/officeart/2008/layout/LinedList"/>
    <dgm:cxn modelId="{D3AF9A34-9C47-4DCC-8FAD-ED949695EF70}" type="presParOf" srcId="{6537E60C-8FB7-4812-BCD8-399C29AD93E8}" destId="{3F1E4E82-4A0D-4A86-ABC1-1441E6EF7EA5}" srcOrd="0" destOrd="0" presId="urn:microsoft.com/office/officeart/2008/layout/LinedList"/>
    <dgm:cxn modelId="{5C155EE1-7508-4450-8843-4C4E53F79039}" type="presParOf" srcId="{6537E60C-8FB7-4812-BCD8-399C29AD93E8}" destId="{885F4138-C413-4C70-921E-C0F70233ACCE}" srcOrd="1" destOrd="0" presId="urn:microsoft.com/office/officeart/2008/layout/LinedList"/>
    <dgm:cxn modelId="{70C052B4-34B7-4EE1-944E-AAE4638E81CA}" type="presParOf" srcId="{1662A064-0189-4EF1-9F79-C5357BF55906}" destId="{F7250138-5A7C-4454-AB6B-F59085CAC2B8}" srcOrd="4" destOrd="0" presId="urn:microsoft.com/office/officeart/2008/layout/LinedList"/>
    <dgm:cxn modelId="{8F0FD11F-B46F-47BC-B4D6-E6244AAD8007}" type="presParOf" srcId="{1662A064-0189-4EF1-9F79-C5357BF55906}" destId="{A0487A77-A09D-4F07-9DC2-C9F608355A48}" srcOrd="5" destOrd="0" presId="urn:microsoft.com/office/officeart/2008/layout/LinedList"/>
    <dgm:cxn modelId="{C20A0A37-9E76-4E75-8F8B-DA7EDA41867B}" type="presParOf" srcId="{A0487A77-A09D-4F07-9DC2-C9F608355A48}" destId="{7647B52C-17E9-47B9-8D30-11EC0A5A1E3E}" srcOrd="0" destOrd="0" presId="urn:microsoft.com/office/officeart/2008/layout/LinedList"/>
    <dgm:cxn modelId="{552A7AEB-DFF7-4A4D-B86A-33838BBE455F}" type="presParOf" srcId="{A0487A77-A09D-4F07-9DC2-C9F608355A48}" destId="{D21237C9-5D8B-4073-ADA2-4CCAA8FACB9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7AD9DBC4-3889-45F6-9FC4-432D6F61AF68}">
      <dgm:prSet/>
      <dgm:spPr/>
      <dgm:t>
        <a:bodyPr/>
        <a:lstStyle/>
        <a:p>
          <a:pPr>
            <a:lnSpc>
              <a:spcPct val="100000"/>
            </a:lnSpc>
          </a:pPr>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pPr>
            <a:lnSpc>
              <a:spcPct val="100000"/>
            </a:lnSpc>
          </a:pPr>
          <a:r>
            <a:rPr lang="en-US" u="none" dirty="0"/>
            <a:t>Always refer to the OSOM® hCG Combo Test Procedure in POC  Policies and Procedures found on RIC SharePoint</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pPr>
            <a:lnSpc>
              <a:spcPct val="100000"/>
            </a:lnSpc>
          </a:pPr>
          <a:r>
            <a:rPr lang="en-US" u="none" dirty="0"/>
            <a:t>VISN 6 Intranet </a:t>
          </a:r>
          <a:r>
            <a:rPr lang="en-US" u="none" dirty="0">
              <a:sym typeface="Wingdings" panose="05000000000000000000" pitchFamily="2" charset="2"/>
            </a:rPr>
            <a:t> Quick Links: V6 SharePoint  Richmond  Service: Pathology and Laboratory Medicine  Point of Care/Ancillary  Point of Care SOPs</a:t>
          </a:r>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dgm:spPr/>
    </dgm:pt>
    <dgm:pt modelId="{9F722E95-0944-4BFA-BBCB-14C870EE9E85}" type="pres">
      <dgm:prSet presAssocID="{7AD9DBC4-3889-45F6-9FC4-432D6F61AF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Kidney"/>
        </a:ext>
      </dgm:extLst>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Y="-1431"/>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304804"/>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553158"/>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217517"/>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217517"/>
        <a:ext cx="2547522" cy="1679011"/>
      </dsp:txXfrm>
    </dsp:sp>
    <dsp:sp modelId="{CD7748F8-19C9-4EC0-BF09-253C7620B9FB}">
      <dsp:nvSpPr>
        <dsp:cNvPr id="0" name=""/>
        <dsp:cNvSpPr/>
      </dsp:nvSpPr>
      <dsp:spPr>
        <a:xfrm>
          <a:off x="4829168" y="228600"/>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228600"/>
        <a:ext cx="3624441" cy="1639500"/>
      </dsp:txXfrm>
    </dsp:sp>
    <dsp:sp modelId="{1D482B0F-96C4-44B7-9B35-AD715AE149C4}">
      <dsp:nvSpPr>
        <dsp:cNvPr id="0" name=""/>
        <dsp:cNvSpPr/>
      </dsp:nvSpPr>
      <dsp:spPr>
        <a:xfrm>
          <a:off x="0" y="2590800"/>
          <a:ext cx="8763000" cy="263177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96113"/>
          <a:ext cx="1568787" cy="3594887"/>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Remove the Test Device and the pipette from the pouch.  Place device on a flat surface.</a:t>
          </a:r>
        </a:p>
      </dsp:txBody>
      <dsp:txXfrm>
        <a:off x="152402" y="1962170"/>
        <a:ext cx="1568787" cy="2156932"/>
      </dsp:txXfrm>
    </dsp:sp>
    <dsp:sp modelId="{CFA92DCB-CC48-4E00-8358-24DFD85C8539}">
      <dsp:nvSpPr>
        <dsp:cNvPr id="0" name=""/>
        <dsp:cNvSpPr/>
      </dsp:nvSpPr>
      <dsp:spPr>
        <a:xfrm>
          <a:off x="457846" y="1521778"/>
          <a:ext cx="658890" cy="658890"/>
        </a:xfrm>
        <a:prstGeom prst="ellipse">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w="9525" cap="flat" cmpd="sng" algn="ctr">
          <a:solidFill>
            <a:schemeClr val="accent2">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618270"/>
        <a:ext cx="465906" cy="465906"/>
      </dsp:txXfrm>
    </dsp:sp>
    <dsp:sp modelId="{645E1FF8-F10C-4277-814E-5CD5A7D0BB23}">
      <dsp:nvSpPr>
        <dsp:cNvPr id="0" name=""/>
        <dsp:cNvSpPr/>
      </dsp:nvSpPr>
      <dsp:spPr>
        <a:xfrm>
          <a:off x="2897" y="3498379"/>
          <a:ext cx="1568787" cy="72"/>
        </a:xfrm>
        <a:prstGeom prst="rect">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w="9525" cap="flat" cmpd="sng" algn="ctr">
          <a:solidFill>
            <a:schemeClr val="accent3">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602856"/>
          <a:ext cx="1568787" cy="359488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kern="1200" dirty="0"/>
            <a:t>Squeeze the bulb of the pipette and insert the barrel into the sample.  Release and draw up enough sample to fill the barrel to the fill line.  </a:t>
          </a:r>
        </a:p>
      </dsp:txBody>
      <dsp:txXfrm>
        <a:off x="1728564" y="1968913"/>
        <a:ext cx="1568787" cy="2156932"/>
      </dsp:txXfrm>
    </dsp:sp>
    <dsp:sp modelId="{1F070470-E9F3-4AB6-8F31-EB3C6BA14930}">
      <dsp:nvSpPr>
        <dsp:cNvPr id="0" name=""/>
        <dsp:cNvSpPr/>
      </dsp:nvSpPr>
      <dsp:spPr>
        <a:xfrm>
          <a:off x="2183512" y="1521778"/>
          <a:ext cx="658890" cy="658890"/>
        </a:xfrm>
        <a:prstGeom prst="ellipse">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w="9525" cap="flat" cmpd="sng" algn="ctr">
          <a:solidFill>
            <a:schemeClr val="accent4">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618270"/>
        <a:ext cx="465906" cy="465906"/>
      </dsp:txXfrm>
    </dsp:sp>
    <dsp:sp modelId="{18BD7D8F-34A4-4255-BF84-0DB2C82AB521}">
      <dsp:nvSpPr>
        <dsp:cNvPr id="0" name=""/>
        <dsp:cNvSpPr/>
      </dsp:nvSpPr>
      <dsp:spPr>
        <a:xfrm>
          <a:off x="1728564" y="3498379"/>
          <a:ext cx="1568787" cy="72"/>
        </a:xfrm>
        <a:prstGeom prst="rect">
          <a:avLst/>
        </a:prstGeom>
        <a:gradFill rotWithShape="0">
          <a:gsLst>
            <a:gs pos="0">
              <a:schemeClr val="accent5">
                <a:hueOff val="0"/>
                <a:satOff val="0"/>
                <a:lumOff val="0"/>
                <a:alphaOff val="0"/>
                <a:tint val="96000"/>
                <a:satMod val="100000"/>
                <a:lumMod val="104000"/>
              </a:schemeClr>
            </a:gs>
            <a:gs pos="78000">
              <a:schemeClr val="accent5">
                <a:hueOff val="0"/>
                <a:satOff val="0"/>
                <a:lumOff val="0"/>
                <a:alphaOff val="0"/>
                <a:shade val="100000"/>
                <a:satMod val="110000"/>
                <a:lumMod val="100000"/>
              </a:schemeClr>
            </a:gs>
          </a:gsLst>
          <a:lin ang="5400000" scaled="0"/>
        </a:gradFill>
        <a:ln w="9525" cap="flat" cmpd="sng" algn="ctr">
          <a:solidFill>
            <a:schemeClr val="accent5">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602856"/>
          <a:ext cx="1568787" cy="3576657"/>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kern="1200" dirty="0"/>
            <a:t>Expel the entire contents of barrel into the sample of the test device.  No drop counting is required.  Do not overfill the sample well.</a:t>
          </a:r>
        </a:p>
      </dsp:txBody>
      <dsp:txXfrm>
        <a:off x="3454231" y="1961986"/>
        <a:ext cx="1568787" cy="2145994"/>
      </dsp:txXfrm>
    </dsp:sp>
    <dsp:sp modelId="{523C613B-289A-40C0-AD7A-82D5729A51D7}">
      <dsp:nvSpPr>
        <dsp:cNvPr id="0" name=""/>
        <dsp:cNvSpPr/>
      </dsp:nvSpPr>
      <dsp:spPr>
        <a:xfrm>
          <a:off x="3909179" y="1512664"/>
          <a:ext cx="658890" cy="658890"/>
        </a:xfrm>
        <a:prstGeom prst="ellipse">
          <a:avLst/>
        </a:prstGeom>
        <a:gradFill rotWithShape="0">
          <a:gsLst>
            <a:gs pos="0">
              <a:schemeClr val="accent6">
                <a:hueOff val="0"/>
                <a:satOff val="0"/>
                <a:lumOff val="0"/>
                <a:alphaOff val="0"/>
                <a:tint val="96000"/>
                <a:satMod val="100000"/>
                <a:lumMod val="104000"/>
              </a:schemeClr>
            </a:gs>
            <a:gs pos="78000">
              <a:schemeClr val="accent6">
                <a:hueOff val="0"/>
                <a:satOff val="0"/>
                <a:lumOff val="0"/>
                <a:alphaOff val="0"/>
                <a:shade val="100000"/>
                <a:satMod val="110000"/>
                <a:lumMod val="100000"/>
              </a:schemeClr>
            </a:gs>
          </a:gsLst>
          <a:lin ang="5400000" scaled="0"/>
        </a:gradFill>
        <a:ln w="9525" cap="flat" cmpd="sng" algn="ctr">
          <a:solidFill>
            <a:schemeClr val="accent6">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09156"/>
        <a:ext cx="465906" cy="465906"/>
      </dsp:txXfrm>
    </dsp:sp>
    <dsp:sp modelId="{1A32B8FB-324C-4FDC-9FAC-B9DD9C3301DF}">
      <dsp:nvSpPr>
        <dsp:cNvPr id="0" name=""/>
        <dsp:cNvSpPr/>
      </dsp:nvSpPr>
      <dsp:spPr>
        <a:xfrm>
          <a:off x="3454231" y="3489264"/>
          <a:ext cx="1568787" cy="72"/>
        </a:xfrm>
        <a:prstGeom prst="rect">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w="9525" cap="flat" cmpd="sng" algn="ctr">
          <a:solidFill>
            <a:schemeClr val="accent2">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602856"/>
          <a:ext cx="1568787" cy="3576657"/>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kern="1200" dirty="0"/>
            <a:t>Read results at 3 minutes.  </a:t>
          </a:r>
        </a:p>
      </dsp:txBody>
      <dsp:txXfrm>
        <a:off x="5179897" y="1961986"/>
        <a:ext cx="1568787" cy="2145994"/>
      </dsp:txXfrm>
    </dsp:sp>
    <dsp:sp modelId="{1D084650-2FB1-4A42-B332-068F7E7F7050}">
      <dsp:nvSpPr>
        <dsp:cNvPr id="0" name=""/>
        <dsp:cNvSpPr/>
      </dsp:nvSpPr>
      <dsp:spPr>
        <a:xfrm>
          <a:off x="5634846" y="1512664"/>
          <a:ext cx="658890" cy="658890"/>
        </a:xfrm>
        <a:prstGeom prst="ellipse">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w="9525" cap="flat" cmpd="sng" algn="ctr">
          <a:solidFill>
            <a:schemeClr val="accent3">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609156"/>
        <a:ext cx="465906" cy="465906"/>
      </dsp:txXfrm>
    </dsp:sp>
    <dsp:sp modelId="{2E127BB9-2D2A-4713-B762-F054542792BE}">
      <dsp:nvSpPr>
        <dsp:cNvPr id="0" name=""/>
        <dsp:cNvSpPr/>
      </dsp:nvSpPr>
      <dsp:spPr>
        <a:xfrm>
          <a:off x="5179897" y="3489264"/>
          <a:ext cx="1568787" cy="72"/>
        </a:xfrm>
        <a:prstGeom prst="rect">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w="9525" cap="flat" cmpd="sng" algn="ctr">
          <a:solidFill>
            <a:schemeClr val="accent4">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602856"/>
          <a:ext cx="1568787" cy="3576657"/>
        </a:xfrm>
        <a:prstGeom prst="rect">
          <a:avLst/>
        </a:prstGeom>
        <a:solidFill>
          <a:schemeClr val="accent6">
            <a:tint val="40000"/>
            <a:alpha val="90000"/>
            <a:hueOff val="0"/>
            <a:satOff val="0"/>
            <a:lumOff val="0"/>
            <a:alphaOff val="0"/>
          </a:schemeClr>
        </a:solidFill>
        <a:ln w="9525" cap="flat"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i="1" kern="1200" dirty="0"/>
            <a:t>**Note: Results are invalid after the stated read time.</a:t>
          </a:r>
          <a:endParaRPr lang="en-US" sz="1100" kern="1200" dirty="0"/>
        </a:p>
      </dsp:txBody>
      <dsp:txXfrm>
        <a:off x="6905564" y="1961986"/>
        <a:ext cx="1568787" cy="2145994"/>
      </dsp:txXfrm>
    </dsp:sp>
    <dsp:sp modelId="{F5A3D6AD-5319-433E-A9D2-3F988E939B7C}">
      <dsp:nvSpPr>
        <dsp:cNvPr id="0" name=""/>
        <dsp:cNvSpPr/>
      </dsp:nvSpPr>
      <dsp:spPr>
        <a:xfrm>
          <a:off x="7360513" y="1512664"/>
          <a:ext cx="658890" cy="658890"/>
        </a:xfrm>
        <a:prstGeom prst="ellipse">
          <a:avLst/>
        </a:prstGeom>
        <a:gradFill rotWithShape="0">
          <a:gsLst>
            <a:gs pos="0">
              <a:schemeClr val="accent5">
                <a:hueOff val="0"/>
                <a:satOff val="0"/>
                <a:lumOff val="0"/>
                <a:alphaOff val="0"/>
                <a:tint val="96000"/>
                <a:satMod val="100000"/>
                <a:lumMod val="104000"/>
              </a:schemeClr>
            </a:gs>
            <a:gs pos="78000">
              <a:schemeClr val="accent5">
                <a:hueOff val="0"/>
                <a:satOff val="0"/>
                <a:lumOff val="0"/>
                <a:alphaOff val="0"/>
                <a:shade val="100000"/>
                <a:satMod val="110000"/>
                <a:lumMod val="100000"/>
              </a:schemeClr>
            </a:gs>
          </a:gsLst>
          <a:lin ang="5400000" scaled="0"/>
        </a:gradFill>
        <a:ln w="9525" cap="flat" cmpd="sng" algn="ctr">
          <a:solidFill>
            <a:schemeClr val="accent5">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609156"/>
        <a:ext cx="465906" cy="465906"/>
      </dsp:txXfrm>
    </dsp:sp>
    <dsp:sp modelId="{4CA5F71F-751D-45DE-9592-396A9FD9F52D}">
      <dsp:nvSpPr>
        <dsp:cNvPr id="0" name=""/>
        <dsp:cNvSpPr/>
      </dsp:nvSpPr>
      <dsp:spPr>
        <a:xfrm>
          <a:off x="6905564" y="3489264"/>
          <a:ext cx="1568787" cy="72"/>
        </a:xfrm>
        <a:prstGeom prst="rect">
          <a:avLst/>
        </a:prstGeom>
        <a:gradFill rotWithShape="0">
          <a:gsLst>
            <a:gs pos="0">
              <a:schemeClr val="accent6">
                <a:hueOff val="0"/>
                <a:satOff val="0"/>
                <a:lumOff val="0"/>
                <a:alphaOff val="0"/>
                <a:tint val="96000"/>
                <a:satMod val="100000"/>
                <a:lumMod val="104000"/>
              </a:schemeClr>
            </a:gs>
            <a:gs pos="78000">
              <a:schemeClr val="accent6">
                <a:hueOff val="0"/>
                <a:satOff val="0"/>
                <a:lumOff val="0"/>
                <a:alphaOff val="0"/>
                <a:shade val="100000"/>
                <a:satMod val="110000"/>
                <a:lumMod val="100000"/>
              </a:schemeClr>
            </a:gs>
          </a:gsLst>
          <a:lin ang="5400000" scaled="0"/>
        </a:gradFill>
        <a:ln w="9525" cap="flat" cmpd="sng" algn="ctr">
          <a:solidFill>
            <a:schemeClr val="accent6">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kern="1200" dirty="0"/>
            <a:t>Positive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521011" y="2541204"/>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EAD02-A1D0-4533-B43B-D66A279BC181}">
      <dsp:nvSpPr>
        <dsp:cNvPr id="0" name=""/>
        <dsp:cNvSpPr/>
      </dsp:nvSpPr>
      <dsp:spPr>
        <a:xfrm>
          <a:off x="0" y="1964"/>
          <a:ext cx="8069580"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E48A9B87-0E55-4959-9A83-1C7C6A89A57D}">
      <dsp:nvSpPr>
        <dsp:cNvPr id="0" name=""/>
        <dsp:cNvSpPr/>
      </dsp:nvSpPr>
      <dsp:spPr>
        <a:xfrm>
          <a:off x="0" y="1964"/>
          <a:ext cx="8069580" cy="1340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This test should only be used for the </a:t>
          </a:r>
          <a:r>
            <a:rPr lang="en-US" sz="2100" u="sng" kern="1200" dirty="0"/>
            <a:t>qualitative</a:t>
          </a:r>
          <a:r>
            <a:rPr lang="en-US" sz="2100" kern="1200" dirty="0"/>
            <a:t> detection of hCG in </a:t>
          </a:r>
          <a:r>
            <a:rPr lang="en-US" sz="2100" u="sng" kern="1200" dirty="0"/>
            <a:t>urine</a:t>
          </a:r>
          <a:r>
            <a:rPr lang="en-US" sz="2100" kern="1200" dirty="0"/>
            <a:t> for the early determination of pregnancy</a:t>
          </a:r>
        </a:p>
      </dsp:txBody>
      <dsp:txXfrm>
        <a:off x="0" y="1964"/>
        <a:ext cx="8069580" cy="1340065"/>
      </dsp:txXfrm>
    </dsp:sp>
    <dsp:sp modelId="{6D3AAFB9-F1C4-4E22-8FF8-70E88285B03F}">
      <dsp:nvSpPr>
        <dsp:cNvPr id="0" name=""/>
        <dsp:cNvSpPr/>
      </dsp:nvSpPr>
      <dsp:spPr>
        <a:xfrm>
          <a:off x="0" y="1342029"/>
          <a:ext cx="8069580"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3F1E4E82-4A0D-4A86-ABC1-1441E6EF7EA5}">
      <dsp:nvSpPr>
        <dsp:cNvPr id="0" name=""/>
        <dsp:cNvSpPr/>
      </dsp:nvSpPr>
      <dsp:spPr>
        <a:xfrm>
          <a:off x="0" y="1342029"/>
          <a:ext cx="8069580" cy="1340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For diagnostic purposes, hCG test results should always be used in conjunction with other methods and in the context of the patient’s clinical information</a:t>
          </a:r>
        </a:p>
      </dsp:txBody>
      <dsp:txXfrm>
        <a:off x="0" y="1342029"/>
        <a:ext cx="8069580" cy="1340065"/>
      </dsp:txXfrm>
    </dsp:sp>
    <dsp:sp modelId="{F7250138-5A7C-4454-AB6B-F59085CAC2B8}">
      <dsp:nvSpPr>
        <dsp:cNvPr id="0" name=""/>
        <dsp:cNvSpPr/>
      </dsp:nvSpPr>
      <dsp:spPr>
        <a:xfrm>
          <a:off x="0" y="2682095"/>
          <a:ext cx="8069580"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7647B52C-17E9-47B9-8D30-11EC0A5A1E3E}">
      <dsp:nvSpPr>
        <dsp:cNvPr id="0" name=""/>
        <dsp:cNvSpPr/>
      </dsp:nvSpPr>
      <dsp:spPr>
        <a:xfrm>
          <a:off x="0" y="2682095"/>
          <a:ext cx="8069580" cy="1340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If the hCG level is inconsistent with, or unsupported by, clinical evidence, results should also be confirmed by using a quantitative serum hCG prior to the performance of any critical medical procedure.</a:t>
          </a:r>
        </a:p>
      </dsp:txBody>
      <dsp:txXfrm>
        <a:off x="0" y="2682095"/>
        <a:ext cx="8069580" cy="13400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641"/>
          <a:ext cx="8115300" cy="150186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454313" y="338560"/>
          <a:ext cx="826023" cy="8260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1734650" y="641"/>
          <a:ext cx="6380649" cy="1501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947" tIns="158947" rIns="158947" bIns="158947" numCol="1" spcCol="1270" anchor="ctr" anchorCtr="0">
          <a:noAutofit/>
        </a:bodyPr>
        <a:lstStyle/>
        <a:p>
          <a:pPr marL="0" lvl="0" indent="0" algn="l" defTabSz="844550">
            <a:lnSpc>
              <a:spcPct val="100000"/>
            </a:lnSpc>
            <a:spcBef>
              <a:spcPct val="0"/>
            </a:spcBef>
            <a:spcAft>
              <a:spcPct val="35000"/>
            </a:spcAft>
            <a:buNone/>
          </a:pPr>
          <a:r>
            <a:rPr lang="en-US" sz="1900" kern="1200" dirty="0"/>
            <a:t>Universal precautions must be used when collecting and testing body fluid specimens, as well as Quality Control material.</a:t>
          </a:r>
        </a:p>
      </dsp:txBody>
      <dsp:txXfrm>
        <a:off x="1734650" y="641"/>
        <a:ext cx="6380649" cy="1501861"/>
      </dsp:txXfrm>
    </dsp:sp>
    <dsp:sp modelId="{9C46A71F-7217-42D5-B5DC-CC544AF223DB}">
      <dsp:nvSpPr>
        <dsp:cNvPr id="0" name=""/>
        <dsp:cNvSpPr/>
      </dsp:nvSpPr>
      <dsp:spPr>
        <a:xfrm>
          <a:off x="0" y="1877969"/>
          <a:ext cx="8115300" cy="150186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454313" y="2215888"/>
          <a:ext cx="826023" cy="8260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1734650" y="1877969"/>
          <a:ext cx="6380649" cy="1501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947" tIns="158947" rIns="158947" bIns="158947" numCol="1" spcCol="1270" anchor="ctr" anchorCtr="0">
          <a:noAutofit/>
        </a:bodyPr>
        <a:lstStyle/>
        <a:p>
          <a:pPr marL="0" lvl="0" indent="0" algn="l" defTabSz="844550">
            <a:lnSpc>
              <a:spcPct val="100000"/>
            </a:lnSpc>
            <a:spcBef>
              <a:spcPct val="0"/>
            </a:spcBef>
            <a:spcAft>
              <a:spcPct val="35000"/>
            </a:spcAft>
            <a:buNone/>
          </a:pPr>
          <a:r>
            <a:rPr lang="en-US" sz="1900" u="none" kern="1200" dirty="0"/>
            <a:t>Always refer to the OSOM® hCG Combo Test Procedure in POC  Policies and Procedures found on RIC SharePoint</a:t>
          </a:r>
        </a:p>
      </dsp:txBody>
      <dsp:txXfrm>
        <a:off x="1734650" y="1877969"/>
        <a:ext cx="6380649" cy="1501861"/>
      </dsp:txXfrm>
    </dsp:sp>
    <dsp:sp modelId="{0DDCE138-416C-4C4F-999B-D5355C5D681E}">
      <dsp:nvSpPr>
        <dsp:cNvPr id="0" name=""/>
        <dsp:cNvSpPr/>
      </dsp:nvSpPr>
      <dsp:spPr>
        <a:xfrm>
          <a:off x="0" y="3733804"/>
          <a:ext cx="8115300" cy="150186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454313" y="4093215"/>
          <a:ext cx="826023" cy="8260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734650" y="3755296"/>
          <a:ext cx="6380649" cy="1501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947" tIns="158947" rIns="158947" bIns="158947" numCol="1" spcCol="1270" anchor="ctr" anchorCtr="0">
          <a:noAutofit/>
        </a:bodyPr>
        <a:lstStyle/>
        <a:p>
          <a:pPr marL="0" lvl="0" indent="0" algn="l" defTabSz="844550">
            <a:lnSpc>
              <a:spcPct val="100000"/>
            </a:lnSpc>
            <a:spcBef>
              <a:spcPct val="0"/>
            </a:spcBef>
            <a:spcAft>
              <a:spcPct val="35000"/>
            </a:spcAft>
            <a:buNone/>
          </a:pPr>
          <a:r>
            <a:rPr lang="en-US" sz="1900" u="none" kern="1200" dirty="0"/>
            <a:t>VISN 6 Intranet </a:t>
          </a:r>
          <a:r>
            <a:rPr lang="en-US" sz="1900" u="none" kern="1200" dirty="0">
              <a:sym typeface="Wingdings" panose="05000000000000000000" pitchFamily="2" charset="2"/>
            </a:rPr>
            <a:t> Quick Links: V6 SharePoint  Richmond  Service: Pathology and Laboratory Medicine  Point of Care/Ancillary  Point of Care SOPs</a:t>
          </a:r>
          <a:endParaRPr lang="en-US" sz="1900" u="none" kern="1200" dirty="0"/>
        </a:p>
      </dsp:txBody>
      <dsp:txXfrm>
        <a:off x="1734650" y="3755296"/>
        <a:ext cx="6380649" cy="150186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2/2/2021</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2/2/2021</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pPr>
              <a:defRPr/>
            </a:pPr>
            <a:fld id="{8F044A53-B477-4014-BF20-4BFAA411AE62}" type="datetimeFigureOut">
              <a:rPr lang="en-US" smtClean="0"/>
              <a:pPr>
                <a:defRPr/>
              </a:pPr>
              <a:t>2/2/2021</a:t>
            </a:fld>
            <a:endParaRPr lang="en-US" dirty="0"/>
          </a:p>
        </p:txBody>
      </p:sp>
      <p:sp>
        <p:nvSpPr>
          <p:cNvPr id="5" name="Footer Placeholder 4"/>
          <p:cNvSpPr>
            <a:spLocks noGrp="1"/>
          </p:cNvSpPr>
          <p:nvPr>
            <p:ph type="ftr" sz="quarter" idx="11"/>
          </p:nvPr>
        </p:nvSpPr>
        <p:spPr>
          <a:xfrm>
            <a:off x="914400" y="4323846"/>
            <a:ext cx="4880610" cy="365125"/>
          </a:xfrm>
        </p:spPr>
        <p:txBody>
          <a:bodyPr/>
          <a:lstStyle/>
          <a:p>
            <a:pPr>
              <a:defRPr/>
            </a:pPr>
            <a:endParaRPr lang="en-US" dirty="0"/>
          </a:p>
        </p:txBody>
      </p:sp>
      <p:sp>
        <p:nvSpPr>
          <p:cNvPr id="6" name="Slide Number Placeholder 5"/>
          <p:cNvSpPr>
            <a:spLocks noGrp="1"/>
          </p:cNvSpPr>
          <p:nvPr>
            <p:ph type="sldNum" sz="quarter" idx="12"/>
          </p:nvPr>
        </p:nvSpPr>
        <p:spPr>
          <a:xfrm>
            <a:off x="6057900" y="1430867"/>
            <a:ext cx="2171700"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372407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2/2/2021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543434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pPr>
              <a:defRPr/>
            </a:pPr>
            <a:fld id="{62766E2A-79CC-4F88-9582-35A329CC6CB0}" type="datetimeFigureOut">
              <a:rPr lang="en-US" smtClean="0"/>
              <a:pPr>
                <a:defRPr/>
              </a:pPr>
              <a:t>2/2/2021</a:t>
            </a:fld>
            <a:endParaRPr lang="en-US" dirty="0"/>
          </a:p>
        </p:txBody>
      </p:sp>
      <p:sp>
        <p:nvSpPr>
          <p:cNvPr id="6" name="Footer Placeholder 5"/>
          <p:cNvSpPr>
            <a:spLocks noGrp="1"/>
          </p:cNvSpPr>
          <p:nvPr>
            <p:ph type="ftr" sz="quarter" idx="11"/>
          </p:nvPr>
        </p:nvSpPr>
        <p:spPr>
          <a:xfrm>
            <a:off x="594360" y="381001"/>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657025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pPr>
              <a:defRPr/>
            </a:pPr>
            <a:fld id="{62766E2A-79CC-4F88-9582-35A329CC6CB0}" type="datetimeFigureOut">
              <a:rPr lang="en-US" smtClean="0"/>
              <a:pPr>
                <a:defRPr/>
              </a:pPr>
              <a:t>2/2/2021</a:t>
            </a:fld>
            <a:endParaRPr lang="en-US" dirty="0"/>
          </a:p>
        </p:txBody>
      </p:sp>
      <p:sp>
        <p:nvSpPr>
          <p:cNvPr id="6" name="Footer Placeholder 5"/>
          <p:cNvSpPr>
            <a:spLocks noGrp="1"/>
          </p:cNvSpPr>
          <p:nvPr>
            <p:ph type="ftr" sz="quarter" idx="11"/>
          </p:nvPr>
        </p:nvSpPr>
        <p:spPr>
          <a:xfrm>
            <a:off x="594360" y="379438"/>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80035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pPr>
              <a:defRPr/>
            </a:pPr>
            <a:fld id="{62766E2A-79CC-4F88-9582-35A329CC6CB0}" type="datetimeFigureOut">
              <a:rPr lang="en-US" smtClean="0"/>
              <a:pPr>
                <a:defRPr/>
              </a:pPr>
              <a:t>2/2/2021</a:t>
            </a:fld>
            <a:endParaRPr lang="en-US" dirty="0"/>
          </a:p>
        </p:txBody>
      </p:sp>
      <p:sp>
        <p:nvSpPr>
          <p:cNvPr id="6" name="Footer Placeholder 5"/>
          <p:cNvSpPr>
            <a:spLocks noGrp="1"/>
          </p:cNvSpPr>
          <p:nvPr>
            <p:ph type="ftr" sz="quarter" idx="11"/>
          </p:nvPr>
        </p:nvSpPr>
        <p:spPr>
          <a:xfrm>
            <a:off x="594360" y="378884"/>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266431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62766E2A-79CC-4F88-9582-35A329CC6CB0}" type="datetimeFigureOut">
              <a:rPr lang="en-US" smtClean="0"/>
              <a:pPr>
                <a:defRPr/>
              </a:pPr>
              <a:t>2/2/2021</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496542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62766E2A-79CC-4F88-9582-35A329CC6CB0}" type="datetimeFigureOut">
              <a:rPr lang="en-US" smtClean="0"/>
              <a:pPr>
                <a:defRPr/>
              </a:pPr>
              <a:t>2/2/2021</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540093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2/2/2021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652362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pPr>
              <a:defRPr/>
            </a:pPr>
            <a:fld id="{805D2843-215C-4943-ADAF-B23ED9BB8926}" type="datetimeFigureOut">
              <a:rPr lang="en-US" smtClean="0"/>
              <a:pPr>
                <a:defRPr/>
              </a:pPr>
              <a:t>2/2/2021</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pPr>
              <a:defRPr/>
            </a:pPr>
            <a:endParaRPr lang="en-US" dirty="0"/>
          </a:p>
        </p:txBody>
      </p:sp>
      <p:sp>
        <p:nvSpPr>
          <p:cNvPr id="6" name="Slide Number Placeholder 5"/>
          <p:cNvSpPr>
            <a:spLocks noGrp="1"/>
          </p:cNvSpPr>
          <p:nvPr>
            <p:ph type="sldNum" sz="quarter" idx="12"/>
          </p:nvPr>
        </p:nvSpPr>
        <p:spPr>
          <a:xfrm>
            <a:off x="7882466" y="381001"/>
            <a:ext cx="667174" cy="365125"/>
          </a:xfrm>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3671510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2/2/2021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1576599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pPr>
              <a:defRPr/>
            </a:pPr>
            <a:fld id="{71166134-D80E-4AB7-AE0A-6E7E1A173867}" type="datetimeFigureOut">
              <a:rPr lang="en-US" smtClean="0"/>
              <a:pPr>
                <a:defRPr/>
              </a:pPr>
              <a:t>2/2/2021</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pPr>
              <a:defRPr/>
            </a:pPr>
            <a:endParaRPr lang="en-US" dirty="0"/>
          </a:p>
        </p:txBody>
      </p:sp>
      <p:sp>
        <p:nvSpPr>
          <p:cNvPr id="6" name="Slide Number Placeholder 5"/>
          <p:cNvSpPr>
            <a:spLocks noGrp="1"/>
          </p:cNvSpPr>
          <p:nvPr>
            <p:ph type="sldNum" sz="quarter" idx="12"/>
          </p:nvPr>
        </p:nvSpPr>
        <p:spPr>
          <a:xfrm>
            <a:off x="7882466" y="381001"/>
            <a:ext cx="667173"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86102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2/2/2021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81706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2/2/2021</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3212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2/2/2021</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369640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2/2/2021</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209236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2/2/2021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137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2/2/2021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371889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62766E2A-79CC-4F88-9582-35A329CC6CB0}" type="datetimeFigureOut">
              <a:rPr lang="en-US" smtClean="0"/>
              <a:pPr>
                <a:defRPr/>
              </a:pPr>
              <a:t>2/2/2021</a:t>
            </a:fld>
            <a:endParaRPr lang="en-US"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248839533"/>
      </p:ext>
    </p:extLst>
  </p:cSld>
  <p:clrMap bg1="lt1" tx1="dk1" bg2="lt2" tx2="dk2" accent1="accent1" accent2="accent2" accent3="accent3" accent4="accent4" accent5="accent5" accent6="accent6" hlink="hlink" folHlink="folHlink"/>
  <p:sldLayoutIdLst>
    <p:sldLayoutId id="2147484747" r:id="rId1"/>
    <p:sldLayoutId id="2147484748" r:id="rId2"/>
    <p:sldLayoutId id="2147484749" r:id="rId3"/>
    <p:sldLayoutId id="2147484750" r:id="rId4"/>
    <p:sldLayoutId id="2147484751" r:id="rId5"/>
    <p:sldLayoutId id="2147484752" r:id="rId6"/>
    <p:sldLayoutId id="2147484753" r:id="rId7"/>
    <p:sldLayoutId id="2147484754" r:id="rId8"/>
    <p:sldLayoutId id="2147484755" r:id="rId9"/>
    <p:sldLayoutId id="2147484756" r:id="rId10"/>
    <p:sldLayoutId id="2147484757" r:id="rId11"/>
    <p:sldLayoutId id="2147484758" r:id="rId12"/>
    <p:sldLayoutId id="2147484759" r:id="rId13"/>
    <p:sldLayoutId id="2147484760" r:id="rId14"/>
    <p:sldLayoutId id="2147484761" r:id="rId15"/>
    <p:sldLayoutId id="2147484762" r:id="rId16"/>
    <p:sldLayoutId id="214748476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2021 Annual Urine </a:t>
            </a:r>
            <a:br>
              <a:rPr lang="en-US" dirty="0"/>
            </a:br>
            <a:r>
              <a:rPr lang="en-US" dirty="0"/>
              <a:t>HCG Test </a:t>
            </a:r>
            <a:br>
              <a:rPr lang="en-US" dirty="0"/>
            </a:br>
            <a:r>
              <a:rPr lang="en-US" dirty="0"/>
              <a:t>Competency </a:t>
            </a:r>
          </a:p>
        </p:txBody>
      </p:sp>
      <p:sp>
        <p:nvSpPr>
          <p:cNvPr id="2" name="TextBox 1">
            <a:extLst>
              <a:ext uri="{FF2B5EF4-FFF2-40B4-BE49-F238E27FC236}">
                <a16:creationId xmlns:a16="http://schemas.microsoft.com/office/drawing/2014/main" id="{EFAF7861-BF4E-4E86-BD63-37C9488D75E1}"/>
              </a:ext>
            </a:extLst>
          </p:cNvPr>
          <p:cNvSpPr txBox="1"/>
          <p:nvPr/>
        </p:nvSpPr>
        <p:spPr>
          <a:xfrm>
            <a:off x="2890837" y="4503906"/>
            <a:ext cx="5529263" cy="1388892"/>
          </a:xfrm>
          <a:prstGeom prst="rect">
            <a:avLst/>
          </a:prstGeom>
        </p:spPr>
        <p:txBody>
          <a:bodyPr>
            <a:normAutofit/>
          </a:bodyPr>
          <a:lstStyle/>
          <a:p>
            <a:pPr eaLnBrk="1" fontAlgn="auto" hangingPunct="1">
              <a:spcBef>
                <a:spcPts val="0"/>
              </a:spcBef>
              <a:spcAft>
                <a:spcPts val="600"/>
              </a:spcAft>
              <a:defRPr/>
            </a:pPr>
            <a:r>
              <a:rPr lang="en-US" dirty="0">
                <a:effectLst>
                  <a:outerShdw blurRad="38100" dist="38100" dir="2700000" algn="tl">
                    <a:srgbClr val="000000">
                      <a:alpha val="43137"/>
                    </a:srgbClr>
                  </a:outerShdw>
                </a:effectLst>
                <a:latin typeface="+mj-lt"/>
              </a:rPr>
              <a:t>February 2021</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762000" y="228600"/>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0522" y="776474"/>
            <a:ext cx="4692968" cy="1293028"/>
          </a:xfrm>
        </p:spPr>
        <p:txBody>
          <a:bodyPr rtlCol="0">
            <a:normAutofit/>
          </a:bodyPr>
          <a:lstStyle/>
          <a:p>
            <a:pPr defTabSz="457207" fontAlgn="auto">
              <a:spcAft>
                <a:spcPts val="0"/>
              </a:spcAft>
              <a:defRPr/>
            </a:pPr>
            <a:r>
              <a:rPr lang="en-US" dirty="0"/>
              <a:t>Limitations</a:t>
            </a:r>
          </a:p>
        </p:txBody>
      </p:sp>
      <p:sp useBgFill="1">
        <p:nvSpPr>
          <p:cNvPr id="73" name="Rectangle 72">
            <a:extLst>
              <a:ext uri="{FF2B5EF4-FFF2-40B4-BE49-F238E27FC236}">
                <a16:creationId xmlns:a16="http://schemas.microsoft.com/office/drawing/2014/main" id="{E2E0C929-96C6-41B1-A001-566036DF0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91555" y="0"/>
            <a:ext cx="375244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1751102746"/>
              </p:ext>
            </p:extLst>
          </p:nvPr>
        </p:nvGraphicFramePr>
        <p:xfrm>
          <a:off x="609600" y="2069502"/>
          <a:ext cx="8069580" cy="4024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719621587"/>
              </p:ext>
            </p:extLst>
          </p:nvPr>
        </p:nvGraphicFramePr>
        <p:xfrm>
          <a:off x="514350" y="1143000"/>
          <a:ext cx="81153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26A3F16E-CC60-4737-8CBB-9568A351D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75" name="Rectangle 74">
            <a:extLst>
              <a:ext uri="{FF2B5EF4-FFF2-40B4-BE49-F238E27FC236}">
                <a16:creationId xmlns:a16="http://schemas.microsoft.com/office/drawing/2014/main" id="{C0DABE73-66EA-42B0-AB0A-9FB1C0AD7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77" name="Picture 76">
            <a:extLst>
              <a:ext uri="{FF2B5EF4-FFF2-40B4-BE49-F238E27FC236}">
                <a16:creationId xmlns:a16="http://schemas.microsoft.com/office/drawing/2014/main" id="{3E6AAA93-EC5F-4241-A5A3-7E599ABC0C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805274" y="2497930"/>
            <a:ext cx="6857999" cy="1862138"/>
          </a:xfrm>
          <a:prstGeom prst="rect">
            <a:avLst/>
          </a:prstGeom>
        </p:spPr>
      </p:pic>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4101" name="Rectangle 71">
            <a:extLst>
              <a:ext uri="{FF2B5EF4-FFF2-40B4-BE49-F238E27FC236}">
                <a16:creationId xmlns:a16="http://schemas.microsoft.com/office/drawing/2014/main" id="{EFECDA1F-977F-40AF-840D-D05BB091D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2" name="Rectangle 73">
            <a:extLst>
              <a:ext uri="{FF2B5EF4-FFF2-40B4-BE49-F238E27FC236}">
                <a16:creationId xmlns:a16="http://schemas.microsoft.com/office/drawing/2014/main" id="{BB9FECD2-89B7-4AC3-8D54-9733D60AF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3" name="Picture 75">
            <a:extLst>
              <a:ext uri="{FF2B5EF4-FFF2-40B4-BE49-F238E27FC236}">
                <a16:creationId xmlns:a16="http://schemas.microsoft.com/office/drawing/2014/main" id="{FC08AE55-DC11-408E-A6F9-965EAF1472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2743200"/>
            <a:ext cx="8115300" cy="3475485"/>
          </a:xfrm>
        </p:spPr>
        <p:txBody>
          <a:bodyPr rtlCol="0">
            <a:normAutofit/>
          </a:bodyPr>
          <a:lstStyle/>
          <a:p>
            <a:pPr marL="425196" indent="-342906" defTabSz="457207" fontAlgn="auto">
              <a:spcAft>
                <a:spcPts val="0"/>
              </a:spcAft>
              <a:buClr>
                <a:schemeClr val="accent3"/>
              </a:buClr>
              <a:buFont typeface="Arial"/>
              <a:buChar char="•"/>
              <a:defRPr/>
            </a:pPr>
            <a:r>
              <a:rPr lang="en-US" sz="2000"/>
              <a:t>Urine sample is added to the sample well (S) of the test device.  The sample migrates through reaction pads where hCG, if present in the sample, binds to a monoclonal anti-hCG dye conjugate.  The sample then migrates across the membrane toward the results window, where the labeled hCG complex is captured at a test line region (T) containing immobilized rabbit anti-hCG . Excess conjugate will flow past the test line region and be captured at a control line region containing an immobilized antibody directed against the anti-hCG conjugate (with or without hCG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2286000" y="764372"/>
            <a:ext cx="6357432" cy="1432289"/>
          </a:xfrm>
        </p:spPr>
        <p:txBody>
          <a:bodyPr rtlCol="0">
            <a:normAutofit/>
          </a:bodyPr>
          <a:lstStyle/>
          <a:p>
            <a:pPr defTabSz="457207" fontAlgn="auto">
              <a:spcAft>
                <a:spcPts val="0"/>
              </a:spcAft>
              <a:defRPr/>
            </a:pPr>
            <a:r>
              <a:rPr lang="en-US" dirty="0"/>
              <a:t>Specimens and Reagents</a:t>
            </a:r>
          </a:p>
        </p:txBody>
      </p:sp>
      <p:sp>
        <p:nvSpPr>
          <p:cNvPr id="3" name="Content Placeholder 2">
            <a:extLst>
              <a:ext uri="{FF2B5EF4-FFF2-40B4-BE49-F238E27FC236}">
                <a16:creationId xmlns:a16="http://schemas.microsoft.com/office/drawing/2014/main" id="{C61A5EFF-1669-4DB6-A80C-0F7539BE93B6}"/>
              </a:ext>
            </a:extLst>
          </p:cNvPr>
          <p:cNvSpPr>
            <a:spLocks noGrp="1"/>
          </p:cNvSpPr>
          <p:nvPr>
            <p:ph idx="1"/>
          </p:nvPr>
        </p:nvSpPr>
        <p:spPr>
          <a:xfrm>
            <a:off x="533400" y="2628900"/>
            <a:ext cx="8125038" cy="3589785"/>
          </a:xfrm>
        </p:spPr>
        <p:txBody>
          <a:bodyPr numCol="2" rtlCol="0">
            <a:normAutofit/>
          </a:bodyPr>
          <a:lstStyle/>
          <a:p>
            <a:pPr marL="365760" indent="-283464" defTabSz="457207" fontAlgn="auto">
              <a:spcAft>
                <a:spcPts val="0"/>
              </a:spcAft>
              <a:buClr>
                <a:schemeClr val="accent3"/>
              </a:buClr>
              <a:buFont typeface="Wingdings 3" charset="2"/>
              <a:buNone/>
              <a:defRPr/>
            </a:pPr>
            <a:r>
              <a:rPr lang="en-US" sz="2000" dirty="0"/>
              <a:t>REAGENTS:</a:t>
            </a:r>
          </a:p>
          <a:p>
            <a:pPr marL="365760" indent="-283464" defTabSz="457207" fontAlgn="auto">
              <a:spcAft>
                <a:spcPts val="0"/>
              </a:spcAft>
              <a:buClr>
                <a:schemeClr val="accent3"/>
              </a:buClr>
              <a:buFont typeface="Wingdings 2"/>
              <a:buChar char=""/>
              <a:defRPr/>
            </a:pPr>
            <a:r>
              <a:rPr lang="en-US" sz="2000" dirty="0"/>
              <a:t>OSOM® hCG Test Devices individually pouched, each containing a disposable pipette.  </a:t>
            </a:r>
          </a:p>
          <a:p>
            <a:pPr marL="365760" indent="-283464" defTabSz="457207" fontAlgn="auto">
              <a:spcAft>
                <a:spcPts val="0"/>
              </a:spcAft>
              <a:buClr>
                <a:schemeClr val="accent3"/>
              </a:buClr>
              <a:buFont typeface="Wingdings 2"/>
              <a:buChar char=""/>
              <a:defRPr/>
            </a:pPr>
            <a:r>
              <a:rPr lang="en-US" sz="2000" dirty="0"/>
              <a:t>UA Controls Abnormal and Normal, stored in a refrigerator (2-8° C)</a:t>
            </a:r>
          </a:p>
          <a:p>
            <a:pPr marL="365760" indent="-283464" defTabSz="457207" fontAlgn="auto">
              <a:spcAft>
                <a:spcPts val="0"/>
              </a:spcAft>
              <a:buClr>
                <a:schemeClr val="accent3"/>
              </a:buClr>
              <a:buFont typeface="Wingdings 2"/>
              <a:buChar char=""/>
              <a:defRPr/>
            </a:pPr>
            <a:r>
              <a:rPr lang="en-US" sz="2000" dirty="0"/>
              <a:t>Clock or Timer</a:t>
            </a:r>
          </a:p>
          <a:p>
            <a:pPr marL="82296" indent="0" defTabSz="457207" fontAlgn="auto">
              <a:spcAft>
                <a:spcPts val="0"/>
              </a:spcAft>
              <a:buClr>
                <a:schemeClr val="accent3"/>
              </a:buClr>
              <a:buFont typeface="Wingdings 3" charset="2"/>
              <a:buNone/>
              <a:defRPr/>
            </a:pPr>
            <a:endParaRPr lang="en-US" sz="1600" dirty="0"/>
          </a:p>
          <a:p>
            <a:pPr marL="82296" indent="0" defTabSz="457207" fontAlgn="auto">
              <a:spcAft>
                <a:spcPts val="0"/>
              </a:spcAft>
              <a:buClr>
                <a:schemeClr val="accent3"/>
              </a:buClr>
              <a:buFont typeface="Wingdings 3" charset="2"/>
              <a:buNone/>
              <a:defRPr/>
            </a:pPr>
            <a:r>
              <a:rPr lang="en-US" sz="2000" dirty="0"/>
              <a:t>SPECIMEN:</a:t>
            </a:r>
          </a:p>
          <a:p>
            <a:pPr marL="425196" indent="-342906" defTabSz="457207" fontAlgn="auto">
              <a:spcAft>
                <a:spcPts val="0"/>
              </a:spcAft>
              <a:buClr>
                <a:schemeClr val="accent3"/>
              </a:buClr>
              <a:buFont typeface="Arial"/>
              <a:buChar char="•"/>
              <a:defRPr/>
            </a:pPr>
            <a:r>
              <a:rPr lang="en-US" sz="2000" dirty="0"/>
              <a:t>Urine specimen - collected in a clean, dry, plastic container.  </a:t>
            </a:r>
          </a:p>
          <a:p>
            <a:pPr marL="425196" indent="-342906" defTabSz="457207" fontAlgn="auto">
              <a:spcAft>
                <a:spcPts val="0"/>
              </a:spcAft>
              <a:buClr>
                <a:schemeClr val="accent3"/>
              </a:buClr>
              <a:buFont typeface="Arial"/>
              <a:buChar char="•"/>
              <a:defRPr/>
            </a:pPr>
            <a:r>
              <a:rPr lang="en-US" dirty="0"/>
              <a:t>May be stored at room temperature at 15°-30°C for up to 8 hours or refrigerated at 2°-8°C for up to 72 hours</a:t>
            </a:r>
          </a:p>
          <a:p>
            <a:pPr marL="365760" indent="-256032" defTabSz="457207" fontAlgn="auto">
              <a:spcAft>
                <a:spcPts val="0"/>
              </a:spcAft>
              <a:buClr>
                <a:schemeClr val="accent1">
                  <a:lumMod val="75000"/>
                </a:schemeClr>
              </a:buClr>
              <a:buFont typeface="Wingdings 3"/>
              <a:buChar char=""/>
              <a:defRPr/>
            </a:pPr>
            <a:endParaRPr lang="en-US" sz="1600" dirty="0"/>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2180843761"/>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609600" y="685800"/>
            <a:ext cx="6990036" cy="1293028"/>
          </a:xfrm>
        </p:spPr>
        <p:txBody>
          <a:bodyPr rtlCol="0">
            <a:normAutofit/>
          </a:bodyPr>
          <a:lstStyle/>
          <a:p>
            <a:pPr defTabSz="457207" fontAlgn="auto">
              <a:spcAft>
                <a:spcPts val="0"/>
              </a:spcAft>
              <a:defRPr/>
            </a:pPr>
            <a:r>
              <a:rPr lang="en-US" dirty="0"/>
              <a:t>Quality Control (QC)</a:t>
            </a:r>
          </a:p>
        </p:txBody>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609600" y="1752600"/>
            <a:ext cx="8115300" cy="4267200"/>
          </a:xfrm>
        </p:spPr>
        <p:txBody>
          <a:bodyPr rtlCol="0">
            <a:noAutofit/>
          </a:bodyPr>
          <a:lstStyle/>
          <a:p>
            <a:pPr marL="342906" indent="-342906" defTabSz="457207" fontAlgn="auto">
              <a:spcAft>
                <a:spcPts val="0"/>
              </a:spcAft>
              <a:buClr>
                <a:schemeClr val="accent1">
                  <a:lumMod val="75000"/>
                </a:schemeClr>
              </a:buClr>
              <a:buFont typeface="Arial"/>
              <a:buChar char="•"/>
              <a:defRPr/>
            </a:pPr>
            <a:r>
              <a:rPr lang="en-US" sz="2000" dirty="0"/>
              <a:t>External QC Procedure</a:t>
            </a:r>
          </a:p>
          <a:p>
            <a:pPr marL="742962" lvl="1" indent="-285755" defTabSz="457207" fontAlgn="auto">
              <a:spcAft>
                <a:spcPts val="0"/>
              </a:spcAft>
              <a:buClr>
                <a:schemeClr val="accent1">
                  <a:lumMod val="75000"/>
                </a:schemeClr>
              </a:buClr>
              <a:buFont typeface="Arial"/>
              <a:buChar char="•"/>
              <a:defRPr/>
            </a:pPr>
            <a:r>
              <a:rPr lang="en-US" dirty="0"/>
              <a:t>1. Remove the controls from the refrigerator and allow them to come to room temperature.</a:t>
            </a:r>
          </a:p>
          <a:p>
            <a:pPr marL="742962" lvl="1" indent="-285755" defTabSz="457207" fontAlgn="auto">
              <a:spcAft>
                <a:spcPts val="0"/>
              </a:spcAft>
              <a:buClr>
                <a:schemeClr val="accent1">
                  <a:lumMod val="75000"/>
                </a:schemeClr>
              </a:buClr>
              <a:buFont typeface="Arial"/>
              <a:buChar char="•"/>
              <a:defRPr/>
            </a:pPr>
            <a:r>
              <a:rPr lang="en-US" dirty="0"/>
              <a:t>2. Remove 2 test devices from the pouches.</a:t>
            </a:r>
          </a:p>
          <a:p>
            <a:pPr marL="742962" lvl="1" indent="-285755" defTabSz="457207" fontAlgn="auto">
              <a:spcAft>
                <a:spcPts val="0"/>
              </a:spcAft>
              <a:buClr>
                <a:schemeClr val="accent1">
                  <a:lumMod val="75000"/>
                </a:schemeClr>
              </a:buClr>
              <a:buFont typeface="Arial"/>
              <a:buChar char="•"/>
              <a:defRPr/>
            </a:pPr>
            <a:r>
              <a:rPr lang="en-US" dirty="0"/>
              <a:t>3. Mix the Normal (Green top vial) control gently by inversion to assure homogeneity of the solution.</a:t>
            </a:r>
          </a:p>
          <a:p>
            <a:pPr marL="742962" lvl="1" indent="-285755" defTabSz="457207" fontAlgn="auto">
              <a:spcAft>
                <a:spcPts val="0"/>
              </a:spcAft>
              <a:buClr>
                <a:schemeClr val="accent1">
                  <a:lumMod val="75000"/>
                </a:schemeClr>
              </a:buClr>
              <a:buFont typeface="Arial"/>
              <a:buChar char="•"/>
              <a:defRPr/>
            </a:pPr>
            <a:r>
              <a:rPr lang="en-US" dirty="0"/>
              <a:t>4. Remove the control cap and gently squeeze the sides of the bottle.  Dispense 4 drops into the sample well labeled with the letter “S” for sample.</a:t>
            </a:r>
          </a:p>
          <a:p>
            <a:pPr marL="742962" lvl="1" indent="-285755" defTabSz="457207" fontAlgn="auto">
              <a:spcAft>
                <a:spcPts val="0"/>
              </a:spcAft>
              <a:buClr>
                <a:schemeClr val="accent1">
                  <a:lumMod val="75000"/>
                </a:schemeClr>
              </a:buClr>
              <a:buFont typeface="Arial"/>
              <a:buChar char="•"/>
              <a:defRPr/>
            </a:pPr>
            <a:r>
              <a:rPr lang="en-US" dirty="0"/>
              <a:t>Repeat steps 3 and 4 for Abnormal (Red Top Vial)</a:t>
            </a:r>
          </a:p>
          <a:p>
            <a:pPr marL="742962" lvl="1" indent="-285755" defTabSz="457207" fontAlgn="auto">
              <a:spcAft>
                <a:spcPts val="0"/>
              </a:spcAft>
              <a:buClr>
                <a:schemeClr val="accent1">
                  <a:lumMod val="75000"/>
                </a:schemeClr>
              </a:buClr>
              <a:buFont typeface="Arial"/>
              <a:buChar char="•"/>
              <a:defRPr/>
            </a:pPr>
            <a:r>
              <a:rPr lang="en-US" dirty="0"/>
              <a:t>Read the results at 3 mins and record results in WRX.</a:t>
            </a:r>
          </a:p>
          <a:p>
            <a:pPr marL="392113" lvl="1" indent="0" defTabSz="457207" fontAlgn="auto">
              <a:spcAft>
                <a:spcPts val="0"/>
              </a:spcAft>
              <a:buClr>
                <a:schemeClr val="accent1">
                  <a:lumMod val="75000"/>
                </a:schemeClr>
              </a:buClr>
              <a:buFont typeface="Wingdings 3" charset="2"/>
              <a:buNone/>
              <a:defRPr/>
            </a:pPr>
            <a:endParaRPr lang="en-US" dirty="0"/>
          </a:p>
          <a:p>
            <a:pPr marL="392113" lvl="1" indent="0" algn="ctr" defTabSz="457207" fontAlgn="auto">
              <a:spcAft>
                <a:spcPts val="0"/>
              </a:spcAft>
              <a:buClr>
                <a:schemeClr val="accent1">
                  <a:lumMod val="75000"/>
                </a:schemeClr>
              </a:buClr>
              <a:buFont typeface="Wingdings 3" charset="2"/>
              <a:buNone/>
              <a:defRPr/>
            </a:pPr>
            <a:r>
              <a:rPr lang="en-US" i="1" dirty="0"/>
              <a:t>**</a:t>
            </a:r>
            <a:r>
              <a:rPr lang="en-US" b="1" i="1" dirty="0"/>
              <a:t>Do not use the bottles after the expiration date</a:t>
            </a:r>
            <a:r>
              <a:rPr lang="en-US" i="1" dirty="0"/>
              <a:t>!</a:t>
            </a:r>
          </a:p>
          <a:p>
            <a:pPr marL="742962" lvl="1" indent="-285755" defTabSz="457207" fontAlgn="auto">
              <a:spcAft>
                <a:spcPts val="0"/>
              </a:spcAft>
              <a:buClr>
                <a:schemeClr val="accent1">
                  <a:lumMod val="75000"/>
                </a:schemeClr>
              </a:buClr>
              <a:buFont typeface="Arial"/>
              <a:buChar char="•"/>
              <a:defRPr/>
            </a:pP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4196000703"/>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2"/>
                </a:solidFill>
              </a:rPr>
              <a:t>Interpretation</a:t>
            </a:r>
            <a:r>
              <a:rPr lang="en-US" sz="3200" dirty="0">
                <a:solidFill>
                  <a:schemeClr val="bg1"/>
                </a:solidFill>
              </a:rPr>
              <a:t>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3452200110"/>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1158534" y="3429000"/>
            <a:ext cx="2479673" cy="3939540"/>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457200" y="1143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Vapor Trail</Template>
  <TotalTime>897</TotalTime>
  <Words>915</Words>
  <Application>Microsoft Office PowerPoint</Application>
  <PresentationFormat>On-screen Show (4:3)</PresentationFormat>
  <Paragraphs>64</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Wingdings</vt:lpstr>
      <vt:lpstr>Wingdings 2</vt:lpstr>
      <vt:lpstr>Wingdings 3</vt:lpstr>
      <vt:lpstr>Vapor Trail</vt:lpstr>
      <vt:lpstr>2021 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Dujka, Isabel R   RICVAMC</cp:lastModifiedBy>
  <cp:revision>120</cp:revision>
  <dcterms:created xsi:type="dcterms:W3CDTF">2012-01-09T21:09:26Z</dcterms:created>
  <dcterms:modified xsi:type="dcterms:W3CDTF">2021-02-02T19:12:49Z</dcterms:modified>
</cp:coreProperties>
</file>