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FB640-7257-4E21-9BDD-C8664264CC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Hematology</a:t>
            </a:r>
            <a:br>
              <a:rPr lang="en-US" dirty="0"/>
            </a:br>
            <a:r>
              <a:rPr lang="en-US" dirty="0"/>
              <a:t>Competency Review FY21</a:t>
            </a:r>
          </a:p>
        </p:txBody>
      </p:sp>
    </p:spTree>
    <p:extLst>
      <p:ext uri="{BB962C8B-B14F-4D97-AF65-F5344CB8AC3E}">
        <p14:creationId xmlns:p14="http://schemas.microsoft.com/office/powerpoint/2010/main" val="293492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5E1AC81-83F2-45A8-9054-15570F4E2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B15AA7C5-9BFE-4B90-A119-467AFACE9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44AB87D-35AF-4719-9940-5822E7702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E8B33BE3-7890-4628-9322-7EFBA337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1AD3ECF-519E-45E2-99DA-F5C1B5071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C050E700-0FF1-4D25-B54C-84BA04FCD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720D9C11-F5C9-41B0-B2F2-EE20BC3D0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623A9DA0-857E-4CDE-80EA-F30F1CE55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C48B8F4C-2C83-46F6-AFCD-58166AEB18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34C3795-C44D-41A7-A8F6-891387A66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1CC36F4-5DFA-4954-B354-97B180E98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7087A08E-C024-457D-8F99-1F340CED6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61CFBC61-7F57-45D7-860E-BF51B0EDA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2591C3DB-4880-431E-BC3D-37F1378AC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79557EFE-4199-4E24-8A13-1B9CC1715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0B965615-6052-4907-A136-9CAD14604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788FFC4-205D-47C1-91E7-DD1A52E0A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462FADD6-C927-46ED-A6E6-273B35C2F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AF64005E-134D-4444-9425-FB1C18898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2565CA7-A8CB-463D-8D25-4F41235BC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1ABBFC0-4EEA-4634-A73B-945729D6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422F11F-726A-4A93-9D1B-B1400B061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BF129BC-EA9E-4D20-898B-399F7727D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FF42BAE-3249-46C8-9108-A83C87206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id="{4DDE2BA8-4174-4A99-BB09-0BA28F26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A893933-F7DD-4DA6-85C7-4CFF587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1137719-DA8C-4B5E-9ADA-8FA1083D3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834" y="1271585"/>
            <a:ext cx="7614478" cy="1230570"/>
          </a:xfrm>
        </p:spPr>
        <p:txBody>
          <a:bodyPr vert="horz" lIns="228600" tIns="228600" rIns="228600" bIns="228600" rtlCol="0" anchor="t">
            <a:normAutofit fontScale="90000"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Competencies are due July 31</a:t>
            </a:r>
            <a:r>
              <a:rPr lang="en-US" sz="4400" b="1" baseline="30000" dirty="0">
                <a:solidFill>
                  <a:srgbClr val="FF0000"/>
                </a:solidFill>
              </a:rPr>
              <a:t>st</a:t>
            </a:r>
            <a:r>
              <a:rPr lang="en-US" sz="4400" b="1" dirty="0">
                <a:solidFill>
                  <a:srgbClr val="FF0000"/>
                </a:solidFill>
              </a:rPr>
              <a:t>, 2021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CCC66-B9D0-4772-9C56-9142BEEA3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93786" y="2249046"/>
            <a:ext cx="9218727" cy="380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 indent="-228600">
              <a:buFont typeface="Wingdings" panose="05000000000000000000" pitchFamily="2" charset="2"/>
              <a:buChar char="§"/>
            </a:pPr>
            <a:r>
              <a:rPr lang="en-US" sz="2400" dirty="0"/>
              <a:t>Documentation in the accordion folder</a:t>
            </a:r>
          </a:p>
          <a:p>
            <a:pPr lvl="1" indent="-228600">
              <a:buFont typeface="Wingdings" panose="05000000000000000000" pitchFamily="2" charset="2"/>
              <a:buChar char="§"/>
            </a:pPr>
            <a:r>
              <a:rPr lang="en-US" sz="2400" dirty="0"/>
              <a:t>Blind slide competencies (manual diffs) in accordion folder</a:t>
            </a:r>
          </a:p>
          <a:p>
            <a:pPr lvl="1" indent="-228600">
              <a:buFont typeface="Wingdings" panose="05000000000000000000" pitchFamily="2" charset="2"/>
              <a:buChar char="§"/>
            </a:pPr>
            <a:r>
              <a:rPr lang="en-US" sz="2400" dirty="0"/>
              <a:t>MTS tests</a:t>
            </a:r>
          </a:p>
          <a:p>
            <a:pPr lvl="1" indent="-2286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 indent="-2286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indent="-228600" algn="l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1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F1F8B-9FB1-4915-A9F9-33E349B72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the Label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F59DD-73D0-4256-B2C5-66E63F9D9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tubes should be labeled with:</a:t>
            </a:r>
          </a:p>
          <a:p>
            <a:pPr lvl="1"/>
            <a:r>
              <a:rPr lang="en-US" dirty="0"/>
              <a:t>Full name</a:t>
            </a:r>
          </a:p>
          <a:p>
            <a:pPr lvl="1"/>
            <a:r>
              <a:rPr lang="en-US" dirty="0"/>
              <a:t>SSN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Time drawn</a:t>
            </a:r>
          </a:p>
          <a:p>
            <a:pPr lvl="1"/>
            <a:r>
              <a:rPr lang="en-US" dirty="0"/>
              <a:t>Phlebotomist/nurse initials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91BE5-B62B-4F02-8E9E-AA4EEECFE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Competency Element 1: </a:t>
            </a:r>
            <a:br>
              <a:rPr lang="en-US" dirty="0"/>
            </a:br>
            <a:r>
              <a:rPr lang="en-US" dirty="0"/>
              <a:t>Test Performance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8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1FE4-47F0-4A44-AEC3-CEE6DDA72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AA5A6-67C4-4A8C-8C8C-386F0C8AF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Sysmex (CBC)</a:t>
            </a:r>
          </a:p>
          <a:p>
            <a:pPr lvl="1"/>
            <a:r>
              <a:rPr lang="en-US" dirty="0"/>
              <a:t>Minimum volume: 300</a:t>
            </a:r>
            <a:r>
              <a:rPr lang="el-GR" dirty="0"/>
              <a:t>μ</a:t>
            </a:r>
            <a:r>
              <a:rPr lang="en-US" dirty="0"/>
              <a:t>l (open tube) or 1ml (closed tube)</a:t>
            </a:r>
          </a:p>
          <a:p>
            <a:r>
              <a:rPr lang="en-US" dirty="0"/>
              <a:t>Symex (BF)</a:t>
            </a:r>
          </a:p>
          <a:p>
            <a:pPr lvl="1"/>
            <a:r>
              <a:rPr lang="en-US" dirty="0"/>
              <a:t>Minimum volume: 300</a:t>
            </a:r>
            <a:r>
              <a:rPr lang="el-GR" dirty="0"/>
              <a:t>μ</a:t>
            </a:r>
            <a:r>
              <a:rPr lang="en-US" dirty="0"/>
              <a:t>l (open tube) or 1ml (closed tube)</a:t>
            </a:r>
          </a:p>
          <a:p>
            <a:pPr lvl="1"/>
            <a:r>
              <a:rPr lang="en-US" dirty="0"/>
              <a:t>Washes are unacceptable</a:t>
            </a:r>
          </a:p>
          <a:p>
            <a:pPr lvl="1"/>
            <a:r>
              <a:rPr lang="en-US" dirty="0"/>
              <a:t>Fluids from wounds, cysts, etc. unacceptable</a:t>
            </a:r>
          </a:p>
          <a:p>
            <a:r>
              <a:rPr lang="en-US" dirty="0" err="1"/>
              <a:t>Stago</a:t>
            </a:r>
            <a:r>
              <a:rPr lang="en-US" dirty="0"/>
              <a:t> (</a:t>
            </a:r>
            <a:r>
              <a:rPr lang="en-US" dirty="0" err="1"/>
              <a:t>Coag</a:t>
            </a:r>
            <a:r>
              <a:rPr lang="en-US" dirty="0"/>
              <a:t>)</a:t>
            </a:r>
          </a:p>
          <a:p>
            <a:pPr lvl="1"/>
            <a:r>
              <a:rPr lang="en-US" b="1" u="sng" dirty="0"/>
              <a:t>FULL</a:t>
            </a:r>
            <a:r>
              <a:rPr lang="en-US" dirty="0"/>
              <a:t> 2.9mL 3.2% sodium citrate tube</a:t>
            </a:r>
          </a:p>
          <a:p>
            <a:r>
              <a:rPr lang="en-US" dirty="0" err="1"/>
              <a:t>iSed</a:t>
            </a:r>
            <a:endParaRPr lang="en-US" dirty="0"/>
          </a:p>
          <a:p>
            <a:pPr lvl="1"/>
            <a:r>
              <a:rPr lang="en-US" dirty="0"/>
              <a:t>Minimum Volume: 500µL in EDTA-K2 (lavender top)</a:t>
            </a:r>
          </a:p>
          <a:p>
            <a:r>
              <a:rPr lang="en-US" dirty="0"/>
              <a:t>Tosoh</a:t>
            </a:r>
          </a:p>
          <a:p>
            <a:pPr lvl="1"/>
            <a:r>
              <a:rPr lang="en-US" dirty="0"/>
              <a:t>Recommended Volume: 1mL in EDTA-K2 (lavender-top)</a:t>
            </a:r>
          </a:p>
          <a:p>
            <a:pPr lvl="1"/>
            <a:r>
              <a:rPr lang="en-US" dirty="0"/>
              <a:t>Or a minimum 10 </a:t>
            </a:r>
            <a:r>
              <a:rPr lang="el-GR" dirty="0"/>
              <a:t>μ</a:t>
            </a:r>
            <a:r>
              <a:rPr lang="en-US" dirty="0"/>
              <a:t>l, must be diluted</a:t>
            </a:r>
          </a:p>
          <a:p>
            <a:r>
              <a:rPr lang="en-US" dirty="0"/>
              <a:t>Clotted samples are unacceptable for all testing, except A1Cs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7BAC0B-BE5A-4D1B-8F67-DAD450A15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Competency Element 1: </a:t>
            </a:r>
            <a:br>
              <a:rPr lang="en-US" dirty="0"/>
            </a:br>
            <a:r>
              <a:rPr lang="en-US" dirty="0"/>
              <a:t>Test Performance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8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20E1E-6646-48C9-8244-169929EAA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Rejection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7977B4-5FD0-455E-B70A-D1AB5D14E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Specimens must be rejected if they do not meet the sample requirements.</a:t>
            </a:r>
          </a:p>
          <a:p>
            <a:r>
              <a:rPr lang="en-US" dirty="0"/>
              <a:t>Causes for Specimen Rejection</a:t>
            </a:r>
          </a:p>
          <a:p>
            <a:pPr lvl="1"/>
            <a:r>
              <a:rPr lang="en-US" dirty="0"/>
              <a:t>Mislabeled or insufficiently labeled specimens</a:t>
            </a:r>
          </a:p>
          <a:p>
            <a:pPr lvl="1"/>
            <a:r>
              <a:rPr lang="en-US" dirty="0"/>
              <a:t>Insufficient volume of blood</a:t>
            </a:r>
          </a:p>
          <a:p>
            <a:pPr lvl="1"/>
            <a:r>
              <a:rPr lang="en-US" dirty="0"/>
              <a:t>Expired collection tubes</a:t>
            </a:r>
          </a:p>
          <a:p>
            <a:pPr lvl="1"/>
            <a:r>
              <a:rPr lang="en-US" dirty="0"/>
              <a:t>Improper specimen collection</a:t>
            </a:r>
          </a:p>
          <a:p>
            <a:pPr lvl="1"/>
            <a:r>
              <a:rPr lang="en-US" dirty="0"/>
              <a:t>Clotted specimens</a:t>
            </a:r>
          </a:p>
          <a:p>
            <a:r>
              <a:rPr lang="en-US" dirty="0"/>
              <a:t>Providers must be notified of all rejected specimens, following the “How to cancel a test”  SOP  </a:t>
            </a:r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3902F0C-3606-405A-A6D8-36215C9FD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Competency Element 1: </a:t>
            </a:r>
            <a:br>
              <a:rPr lang="en-US" dirty="0"/>
            </a:br>
            <a:r>
              <a:rPr lang="en-US" dirty="0"/>
              <a:t>Test Performance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1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B41B-0D1E-463D-AF71-C6EE0F7CC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TATs and CRITs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6EE1F-0487-452C-8510-8D1A18AA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All results are reviewed for accuracy before reporting.</a:t>
            </a:r>
          </a:p>
          <a:p>
            <a:r>
              <a:rPr lang="en-US" dirty="0"/>
              <a:t>Results are released in a timely manner</a:t>
            </a:r>
          </a:p>
          <a:p>
            <a:pPr lvl="1"/>
            <a:r>
              <a:rPr lang="en-US" dirty="0"/>
              <a:t>1 Hour for STATs</a:t>
            </a:r>
          </a:p>
          <a:p>
            <a:pPr lvl="1"/>
            <a:r>
              <a:rPr lang="en-US" dirty="0"/>
              <a:t>4 Hours for Routines (including diffs)</a:t>
            </a:r>
          </a:p>
          <a:p>
            <a:pPr lvl="1"/>
            <a:r>
              <a:rPr lang="en-US" dirty="0"/>
              <a:t>24 Hours for A1Cs</a:t>
            </a:r>
          </a:p>
          <a:p>
            <a:r>
              <a:rPr lang="en-US" dirty="0"/>
              <a:t>Critical values are called to the patient’s provider.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**Acceptable: MDs, DOs, PharmDs, PAs, NPs**</a:t>
            </a:r>
          </a:p>
          <a:p>
            <a:pPr marL="0" indent="0">
              <a:buNone/>
            </a:pPr>
            <a:r>
              <a:rPr lang="en-US" b="1" dirty="0"/>
              <a:t>	**Unacceptable: RN (except in ICUs and ER)**</a:t>
            </a:r>
          </a:p>
          <a:p>
            <a:pPr lvl="1"/>
            <a:r>
              <a:rPr lang="en-US" dirty="0"/>
              <a:t>Critical value notification documentation must include:</a:t>
            </a:r>
          </a:p>
          <a:p>
            <a:pPr lvl="2"/>
            <a:r>
              <a:rPr lang="en-US" dirty="0"/>
              <a:t>canned comment “CRIT”</a:t>
            </a:r>
          </a:p>
          <a:p>
            <a:pPr lvl="2"/>
            <a:r>
              <a:rPr lang="en-US" dirty="0"/>
              <a:t> clinicians full name and title</a:t>
            </a:r>
          </a:p>
          <a:p>
            <a:pPr lvl="2"/>
            <a:r>
              <a:rPr lang="en-US" dirty="0"/>
              <a:t>turn around time</a:t>
            </a:r>
          </a:p>
          <a:p>
            <a:pPr lvl="2"/>
            <a:r>
              <a:rPr lang="en-US" dirty="0"/>
              <a:t> time of call</a:t>
            </a:r>
          </a:p>
          <a:p>
            <a:pPr lvl="2"/>
            <a:r>
              <a:rPr lang="en-US" dirty="0"/>
              <a:t>initials of the technologist</a:t>
            </a:r>
          </a:p>
          <a:p>
            <a:pPr lvl="2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80EFD-FFCB-47A6-9C8E-F03BDA269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Competency Element 2:</a:t>
            </a:r>
          </a:p>
          <a:p>
            <a:pPr>
              <a:spcBef>
                <a:spcPts val="0"/>
              </a:spcBef>
            </a:pPr>
            <a:r>
              <a:rPr lang="en-US" dirty="0"/>
              <a:t>Reviewing and Reporting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0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0236E-513F-4DBB-B240-8E8AC212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AB11D-A113-4BC5-A3ED-C4580070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entered results are placed in the designated location. ~10% reviewed daily by the lead tech.</a:t>
            </a:r>
          </a:p>
          <a:p>
            <a:r>
              <a:rPr lang="en-US" dirty="0"/>
              <a:t>MTS/TMS tests that assigned to the technologist, must be completed by the designated time frame.</a:t>
            </a:r>
            <a:endParaRPr lang="en-US" sz="1400" dirty="0"/>
          </a:p>
          <a:p>
            <a:r>
              <a:rPr lang="en-US" sz="1400" dirty="0"/>
              <a:t>QC is performed and documented:</a:t>
            </a:r>
          </a:p>
          <a:p>
            <a:pPr lvl="1"/>
            <a:r>
              <a:rPr lang="en-US" dirty="0"/>
              <a:t>Symex (CBC): at the start of each shift</a:t>
            </a:r>
          </a:p>
          <a:p>
            <a:pPr lvl="1"/>
            <a:r>
              <a:rPr lang="en-US" dirty="0"/>
              <a:t>Symex (BF): daily</a:t>
            </a:r>
          </a:p>
          <a:p>
            <a:pPr lvl="1"/>
            <a:r>
              <a:rPr lang="en-US" dirty="0" err="1"/>
              <a:t>Coag</a:t>
            </a:r>
            <a:r>
              <a:rPr lang="en-US" dirty="0"/>
              <a:t>:  every 8 hours (when in use)</a:t>
            </a:r>
          </a:p>
          <a:p>
            <a:pPr lvl="1"/>
            <a:r>
              <a:rPr lang="en-US" dirty="0"/>
              <a:t>Tosoh: daily (when in use)</a:t>
            </a:r>
          </a:p>
          <a:p>
            <a:pPr lvl="1"/>
            <a:r>
              <a:rPr lang="en-US" dirty="0" err="1"/>
              <a:t>ISed</a:t>
            </a:r>
            <a:r>
              <a:rPr lang="en-US" dirty="0"/>
              <a:t>:  daily (when in use)</a:t>
            </a:r>
          </a:p>
          <a:p>
            <a:pPr lvl="1"/>
            <a:r>
              <a:rPr lang="en-US" dirty="0"/>
              <a:t>Manual tests: daily (when in use)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06BB0-7197-48EA-9D33-CC9E21748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Competency Element 3:</a:t>
            </a:r>
          </a:p>
          <a:p>
            <a:r>
              <a:rPr lang="en-US" dirty="0"/>
              <a:t>Review of Intermediate Test Results or Worksheets</a:t>
            </a:r>
          </a:p>
        </p:txBody>
      </p:sp>
    </p:spTree>
    <p:extLst>
      <p:ext uri="{BB962C8B-B14F-4D97-AF65-F5344CB8AC3E}">
        <p14:creationId xmlns:p14="http://schemas.microsoft.com/office/powerpoint/2010/main" val="177901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892C-B9EB-431E-A2A7-D2317370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B3FE-9CE3-49C9-80D9-C446119A7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all (daily, weekly, monthly, and as needed) maintenance procedures on the appropriate log sheets and/or onboard the analyzers.</a:t>
            </a:r>
          </a:p>
          <a:p>
            <a:r>
              <a:rPr lang="en-US" dirty="0"/>
              <a:t>Document reagent changes on Sysmex (add your initials)</a:t>
            </a:r>
          </a:p>
          <a:p>
            <a:r>
              <a:rPr lang="en-US" dirty="0"/>
              <a:t>Perform and document Tosoh maintenance, such as column and filter changes</a:t>
            </a:r>
          </a:p>
          <a:p>
            <a:r>
              <a:rPr lang="en-US" dirty="0"/>
              <a:t>Perform as needed maintenance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3A4F3-1E87-4FB4-8969-FA7DB0AD5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Competency Element 4: Instrument Maintenance</a:t>
            </a:r>
          </a:p>
        </p:txBody>
      </p:sp>
    </p:spTree>
    <p:extLst>
      <p:ext uri="{BB962C8B-B14F-4D97-AF65-F5344CB8AC3E}">
        <p14:creationId xmlns:p14="http://schemas.microsoft.com/office/powerpoint/2010/main" val="413892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892C-B9EB-431E-A2A7-D2317370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B3FE-9CE3-49C9-80D9-C446119A7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General Troubleshooting</a:t>
            </a:r>
          </a:p>
          <a:p>
            <a:pPr lvl="1"/>
            <a:r>
              <a:rPr lang="en-US" dirty="0"/>
              <a:t>Consult relevant manuals, coworkers, lead, and/or supervisor.</a:t>
            </a:r>
          </a:p>
          <a:p>
            <a:pPr lvl="1"/>
            <a:r>
              <a:rPr lang="en-US" dirty="0"/>
              <a:t>If all troubleshooting efforts have been exhausted, place a service call and fill out the instrument specific log note the issue</a:t>
            </a:r>
          </a:p>
          <a:p>
            <a:pPr lvl="2"/>
            <a:r>
              <a:rPr lang="en-US" dirty="0"/>
              <a:t>action taken</a:t>
            </a:r>
          </a:p>
          <a:p>
            <a:pPr lvl="2"/>
            <a:r>
              <a:rPr lang="en-US" dirty="0"/>
              <a:t>outcome</a:t>
            </a:r>
          </a:p>
          <a:p>
            <a:pPr lvl="2"/>
            <a:r>
              <a:rPr lang="en-US" dirty="0"/>
              <a:t>reference number (if applicable)</a:t>
            </a:r>
          </a:p>
          <a:p>
            <a:pPr lvl="2"/>
            <a:r>
              <a:rPr lang="en-US" dirty="0"/>
              <a:t>date</a:t>
            </a:r>
          </a:p>
          <a:p>
            <a:pPr lvl="2"/>
            <a:r>
              <a:rPr lang="en-US" dirty="0"/>
              <a:t>initials</a:t>
            </a:r>
          </a:p>
          <a:p>
            <a:r>
              <a:rPr lang="en-US" dirty="0"/>
              <a:t>Troubleshooting QC issues</a:t>
            </a:r>
          </a:p>
          <a:p>
            <a:pPr lvl="1"/>
            <a:r>
              <a:rPr lang="en-US" dirty="0"/>
              <a:t>Check the reagent levels and control volume then rerun control.</a:t>
            </a:r>
          </a:p>
          <a:p>
            <a:pPr lvl="1"/>
            <a:r>
              <a:rPr lang="en-US" dirty="0"/>
              <a:t>Rerun fresh vial of control and/or reagent.</a:t>
            </a:r>
          </a:p>
          <a:p>
            <a:pPr lvl="1"/>
            <a:r>
              <a:rPr lang="en-US" dirty="0"/>
              <a:t>Contact Lead, Supervisor, or technical support as available</a:t>
            </a:r>
          </a:p>
          <a:p>
            <a:pPr lvl="1"/>
            <a:r>
              <a:rPr lang="en-US" dirty="0"/>
              <a:t>Once corrected, properly document error, include action take, outcome, date, and initials</a:t>
            </a:r>
          </a:p>
          <a:p>
            <a:r>
              <a:rPr lang="en-US" dirty="0"/>
              <a:t>All major issues whether resolved or not should be noted on the communication log as well as the instrument log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B3A4F3-1E87-4FB4-8969-FA7DB0AD5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Competency Element 5: </a:t>
            </a:r>
          </a:p>
          <a:p>
            <a:pPr>
              <a:spcBef>
                <a:spcPts val="0"/>
              </a:spcBef>
            </a:pPr>
            <a:r>
              <a:rPr lang="en-US" dirty="0"/>
              <a:t>Evaluation of Problem-Solving Skills</a:t>
            </a:r>
          </a:p>
        </p:txBody>
      </p:sp>
    </p:spTree>
    <p:extLst>
      <p:ext uri="{BB962C8B-B14F-4D97-AF65-F5344CB8AC3E}">
        <p14:creationId xmlns:p14="http://schemas.microsoft.com/office/powerpoint/2010/main" val="27499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A33B-00A8-4E1E-AEBE-8C98A9E9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and MTS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310D4-F8CB-475E-B567-747F3E358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Proficiency testing is provided by CAP</a:t>
            </a:r>
          </a:p>
          <a:p>
            <a:pPr lvl="1"/>
            <a:r>
              <a:rPr lang="en-US" dirty="0"/>
              <a:t>CAP Surveys can also be used to assess a technologist’s competency</a:t>
            </a:r>
          </a:p>
          <a:p>
            <a:r>
              <a:rPr lang="en-US" dirty="0"/>
              <a:t>Competency tests for individual areas are assigned on MTS.</a:t>
            </a:r>
          </a:p>
          <a:p>
            <a:r>
              <a:rPr lang="en-US" dirty="0"/>
              <a:t>Other methods of assessing test performance include:</a:t>
            </a:r>
          </a:p>
          <a:p>
            <a:pPr lvl="1"/>
            <a:r>
              <a:rPr lang="en-US" dirty="0"/>
              <a:t>Review of path reviewed slides</a:t>
            </a:r>
          </a:p>
          <a:p>
            <a:pPr lvl="1"/>
            <a:r>
              <a:rPr lang="en-US" dirty="0"/>
              <a:t>Blind testing (i.e., slide competency)</a:t>
            </a:r>
          </a:p>
          <a:p>
            <a:pPr lvl="1"/>
            <a:r>
              <a:rPr lang="en-US" dirty="0"/>
              <a:t>Direct observation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F3803-937A-4258-8806-2CF4CB95F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Competency Element 6: Assessment of Test Performance</a:t>
            </a:r>
          </a:p>
        </p:txBody>
      </p:sp>
    </p:spTree>
    <p:extLst>
      <p:ext uri="{BB962C8B-B14F-4D97-AF65-F5344CB8AC3E}">
        <p14:creationId xmlns:p14="http://schemas.microsoft.com/office/powerpoint/2010/main" val="194838954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700</Words>
  <Application>Microsoft Office PowerPoint</Application>
  <PresentationFormat>Widescreen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 Light</vt:lpstr>
      <vt:lpstr>Rockwell</vt:lpstr>
      <vt:lpstr>Wingdings</vt:lpstr>
      <vt:lpstr>Atlas</vt:lpstr>
      <vt:lpstr>Hematology Competency Review FY21</vt:lpstr>
      <vt:lpstr>Check the Label</vt:lpstr>
      <vt:lpstr>Specimen Requirements</vt:lpstr>
      <vt:lpstr>Specimen Rejection</vt:lpstr>
      <vt:lpstr>TATs and CRITs</vt:lpstr>
      <vt:lpstr>Documentation </vt:lpstr>
      <vt:lpstr>Maintenance</vt:lpstr>
      <vt:lpstr>Troubleshooting</vt:lpstr>
      <vt:lpstr>CAP and MTS</vt:lpstr>
      <vt:lpstr>Competencies are due July 31st, 2021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Hematology Competency Review FY21</dc:title>
  <dc:creator>Cheng, Camisha J  RICVAMC</dc:creator>
  <cp:lastModifiedBy>Cheng, Camisha J  RICVAMC</cp:lastModifiedBy>
  <cp:revision>2</cp:revision>
  <dcterms:created xsi:type="dcterms:W3CDTF">2021-03-16T14:45:46Z</dcterms:created>
  <dcterms:modified xsi:type="dcterms:W3CDTF">2021-03-16T15:19:52Z</dcterms:modified>
</cp:coreProperties>
</file>