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1" r:id="rId4"/>
    <p:sldId id="262" r:id="rId5"/>
    <p:sldId id="265" r:id="rId6"/>
    <p:sldId id="273" r:id="rId7"/>
    <p:sldId id="271" r:id="rId8"/>
    <p:sldId id="264" r:id="rId9"/>
    <p:sldId id="274" r:id="rId10"/>
    <p:sldId id="267" r:id="rId11"/>
    <p:sldId id="275" r:id="rId12"/>
    <p:sldId id="269" r:id="rId13"/>
    <p:sldId id="276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072F9B-E5A2-4F37-90D4-AEF76464090E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C491ABC-CBBD-4B96-9431-B7B281C184F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Review this PowerPoint</a:t>
          </a:r>
        </a:p>
      </dgm:t>
    </dgm:pt>
    <dgm:pt modelId="{DFEBAB05-1115-444C-9A5F-59AD433EDCDC}" type="parTrans" cxnId="{E366561A-7813-4C6D-A321-5AF44825BF47}">
      <dgm:prSet/>
      <dgm:spPr/>
      <dgm:t>
        <a:bodyPr/>
        <a:lstStyle/>
        <a:p>
          <a:endParaRPr lang="en-US"/>
        </a:p>
      </dgm:t>
    </dgm:pt>
    <dgm:pt modelId="{F0C77D55-64A7-4355-9DD0-C93E4ED637FE}" type="sibTrans" cxnId="{E366561A-7813-4C6D-A321-5AF44825BF47}">
      <dgm:prSet/>
      <dgm:spPr/>
      <dgm:t>
        <a:bodyPr/>
        <a:lstStyle/>
        <a:p>
          <a:endParaRPr lang="en-US"/>
        </a:p>
      </dgm:t>
    </dgm:pt>
    <dgm:pt modelId="{5B5A87BB-D58F-4E5F-843D-6575BE728DC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Complete the online exam</a:t>
          </a:r>
        </a:p>
      </dgm:t>
    </dgm:pt>
    <dgm:pt modelId="{A8ECE2EE-3CDF-426D-A50D-8A3EE14E82C0}" type="parTrans" cxnId="{87CAB4F2-9D2C-490B-AA91-DF4543CB8916}">
      <dgm:prSet/>
      <dgm:spPr/>
      <dgm:t>
        <a:bodyPr/>
        <a:lstStyle/>
        <a:p>
          <a:endParaRPr lang="en-US"/>
        </a:p>
      </dgm:t>
    </dgm:pt>
    <dgm:pt modelId="{56F8DC9D-00D5-45C3-AD98-9D067C3D8CA2}" type="sibTrans" cxnId="{87CAB4F2-9D2C-490B-AA91-DF4543CB8916}">
      <dgm:prSet/>
      <dgm:spPr/>
      <dgm:t>
        <a:bodyPr/>
        <a:lstStyle/>
        <a:p>
          <a:endParaRPr lang="en-US"/>
        </a:p>
      </dgm:t>
    </dgm:pt>
    <dgm:pt modelId="{8E84075D-AAF8-4F28-A911-F056139A3E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Passing is an 80% or higher</a:t>
          </a:r>
        </a:p>
      </dgm:t>
    </dgm:pt>
    <dgm:pt modelId="{6391CD05-C567-4BEF-A548-8C1690A7FD87}" type="parTrans" cxnId="{8C039139-30F8-4BC3-807F-CF6E67CE8924}">
      <dgm:prSet/>
      <dgm:spPr/>
      <dgm:t>
        <a:bodyPr/>
        <a:lstStyle/>
        <a:p>
          <a:endParaRPr lang="en-US"/>
        </a:p>
      </dgm:t>
    </dgm:pt>
    <dgm:pt modelId="{E94D1794-819D-4FFB-BAF8-19746BC9E564}" type="sibTrans" cxnId="{8C039139-30F8-4BC3-807F-CF6E67CE8924}">
      <dgm:prSet/>
      <dgm:spPr/>
      <dgm:t>
        <a:bodyPr/>
        <a:lstStyle/>
        <a:p>
          <a:endParaRPr lang="en-US"/>
        </a:p>
      </dgm:t>
    </dgm:pt>
    <dgm:pt modelId="{E08199D7-94E7-4C06-A0A7-9A54D8BAF35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Perform controls and return documentation to Ancillary testing</a:t>
          </a:r>
        </a:p>
      </dgm:t>
    </dgm:pt>
    <dgm:pt modelId="{8491F16D-990C-4723-9D33-E93A9A22F99D}" type="parTrans" cxnId="{FC20AF72-FC2D-4E63-A941-B4DEC0D4E1C4}">
      <dgm:prSet/>
      <dgm:spPr/>
      <dgm:t>
        <a:bodyPr/>
        <a:lstStyle/>
        <a:p>
          <a:endParaRPr lang="en-US"/>
        </a:p>
      </dgm:t>
    </dgm:pt>
    <dgm:pt modelId="{07BF01C3-C9F9-4DCB-B14B-AB41B3FDAC0D}" type="sibTrans" cxnId="{FC20AF72-FC2D-4E63-A941-B4DEC0D4E1C4}">
      <dgm:prSet/>
      <dgm:spPr/>
      <dgm:t>
        <a:bodyPr/>
        <a:lstStyle/>
        <a:p>
          <a:endParaRPr lang="en-US"/>
        </a:p>
      </dgm:t>
    </dgm:pt>
    <dgm:pt modelId="{FB3A4941-E0C2-46D9-8BA0-EB389380165A}" type="pres">
      <dgm:prSet presAssocID="{57072F9B-E5A2-4F37-90D4-AEF76464090E}" presName="root" presStyleCnt="0">
        <dgm:presLayoutVars>
          <dgm:dir/>
          <dgm:resizeHandles val="exact"/>
        </dgm:presLayoutVars>
      </dgm:prSet>
      <dgm:spPr/>
    </dgm:pt>
    <dgm:pt modelId="{03B223C7-41CD-4EEE-868B-75CF93C74268}" type="pres">
      <dgm:prSet presAssocID="{AC491ABC-CBBD-4B96-9431-B7B281C184F6}" presName="compNode" presStyleCnt="0"/>
      <dgm:spPr/>
    </dgm:pt>
    <dgm:pt modelId="{2E42D701-79B2-4628-9D66-B83F11AC5E90}" type="pres">
      <dgm:prSet presAssocID="{AC491ABC-CBBD-4B96-9431-B7B281C184F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8115F24F-DD54-4621-9079-21D23DE243A5}" type="pres">
      <dgm:prSet presAssocID="{AC491ABC-CBBD-4B96-9431-B7B281C184F6}" presName="iconSpace" presStyleCnt="0"/>
      <dgm:spPr/>
    </dgm:pt>
    <dgm:pt modelId="{414A8FFC-2FB9-4F89-A3D2-DE1C658B26D9}" type="pres">
      <dgm:prSet presAssocID="{AC491ABC-CBBD-4B96-9431-B7B281C184F6}" presName="parTx" presStyleLbl="revTx" presStyleIdx="0" presStyleCnt="6">
        <dgm:presLayoutVars>
          <dgm:chMax val="0"/>
          <dgm:chPref val="0"/>
        </dgm:presLayoutVars>
      </dgm:prSet>
      <dgm:spPr/>
    </dgm:pt>
    <dgm:pt modelId="{73364901-10AA-4BB3-BEAF-86FAD74119FD}" type="pres">
      <dgm:prSet presAssocID="{AC491ABC-CBBD-4B96-9431-B7B281C184F6}" presName="txSpace" presStyleCnt="0"/>
      <dgm:spPr/>
    </dgm:pt>
    <dgm:pt modelId="{5869666E-57AB-4D21-83E3-8F315EE035C2}" type="pres">
      <dgm:prSet presAssocID="{AC491ABC-CBBD-4B96-9431-B7B281C184F6}" presName="desTx" presStyleLbl="revTx" presStyleIdx="1" presStyleCnt="6">
        <dgm:presLayoutVars/>
      </dgm:prSet>
      <dgm:spPr/>
    </dgm:pt>
    <dgm:pt modelId="{9E61C905-C1A0-4E36-AFAB-D555943DEC97}" type="pres">
      <dgm:prSet presAssocID="{F0C77D55-64A7-4355-9DD0-C93E4ED637FE}" presName="sibTrans" presStyleCnt="0"/>
      <dgm:spPr/>
    </dgm:pt>
    <dgm:pt modelId="{2717620B-1E6C-4A35-92AE-4C7ABFD5230E}" type="pres">
      <dgm:prSet presAssocID="{5B5A87BB-D58F-4E5F-843D-6575BE728DC1}" presName="compNode" presStyleCnt="0"/>
      <dgm:spPr/>
    </dgm:pt>
    <dgm:pt modelId="{A263C8C5-A625-4B84-9C65-2F9BC9BED92E}" type="pres">
      <dgm:prSet presAssocID="{5B5A87BB-D58F-4E5F-843D-6575BE728DC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D9C3025-0D89-43A5-AFBC-46C815F605D7}" type="pres">
      <dgm:prSet presAssocID="{5B5A87BB-D58F-4E5F-843D-6575BE728DC1}" presName="iconSpace" presStyleCnt="0"/>
      <dgm:spPr/>
    </dgm:pt>
    <dgm:pt modelId="{8DA9E48E-CF17-449B-9FC9-389E05F7B1A5}" type="pres">
      <dgm:prSet presAssocID="{5B5A87BB-D58F-4E5F-843D-6575BE728DC1}" presName="parTx" presStyleLbl="revTx" presStyleIdx="2" presStyleCnt="6">
        <dgm:presLayoutVars>
          <dgm:chMax val="0"/>
          <dgm:chPref val="0"/>
        </dgm:presLayoutVars>
      </dgm:prSet>
      <dgm:spPr/>
    </dgm:pt>
    <dgm:pt modelId="{A0752850-F85D-4E5C-A95B-9043CCBD50AC}" type="pres">
      <dgm:prSet presAssocID="{5B5A87BB-D58F-4E5F-843D-6575BE728DC1}" presName="txSpace" presStyleCnt="0"/>
      <dgm:spPr/>
    </dgm:pt>
    <dgm:pt modelId="{EA3AB21D-6EF7-4373-8490-1525B529870A}" type="pres">
      <dgm:prSet presAssocID="{5B5A87BB-D58F-4E5F-843D-6575BE728DC1}" presName="desTx" presStyleLbl="revTx" presStyleIdx="3" presStyleCnt="6">
        <dgm:presLayoutVars/>
      </dgm:prSet>
      <dgm:spPr/>
    </dgm:pt>
    <dgm:pt modelId="{FA3C4852-D79F-4630-88DE-E8A0149A0594}" type="pres">
      <dgm:prSet presAssocID="{56F8DC9D-00D5-45C3-AD98-9D067C3D8CA2}" presName="sibTrans" presStyleCnt="0"/>
      <dgm:spPr/>
    </dgm:pt>
    <dgm:pt modelId="{8F9A544C-80C3-4A4E-81BD-FCF174864756}" type="pres">
      <dgm:prSet presAssocID="{E08199D7-94E7-4C06-A0A7-9A54D8BAF35B}" presName="compNode" presStyleCnt="0"/>
      <dgm:spPr/>
    </dgm:pt>
    <dgm:pt modelId="{4A84DD33-2EC5-42B3-9783-E48E6DCEE4F5}" type="pres">
      <dgm:prSet presAssocID="{E08199D7-94E7-4C06-A0A7-9A54D8BAF35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2C8C741B-0E0F-401A-92E4-46C1CDE34C6D}" type="pres">
      <dgm:prSet presAssocID="{E08199D7-94E7-4C06-A0A7-9A54D8BAF35B}" presName="iconSpace" presStyleCnt="0"/>
      <dgm:spPr/>
    </dgm:pt>
    <dgm:pt modelId="{0DA07A0F-836A-4E70-BD4F-DDCA437A9B6C}" type="pres">
      <dgm:prSet presAssocID="{E08199D7-94E7-4C06-A0A7-9A54D8BAF35B}" presName="parTx" presStyleLbl="revTx" presStyleIdx="4" presStyleCnt="6">
        <dgm:presLayoutVars>
          <dgm:chMax val="0"/>
          <dgm:chPref val="0"/>
        </dgm:presLayoutVars>
      </dgm:prSet>
      <dgm:spPr/>
    </dgm:pt>
    <dgm:pt modelId="{1CCD1B41-57ED-40C7-9C98-691D641B29FD}" type="pres">
      <dgm:prSet presAssocID="{E08199D7-94E7-4C06-A0A7-9A54D8BAF35B}" presName="txSpace" presStyleCnt="0"/>
      <dgm:spPr/>
    </dgm:pt>
    <dgm:pt modelId="{B5BD0B71-3309-4B93-9E53-725DF47F66AC}" type="pres">
      <dgm:prSet presAssocID="{E08199D7-94E7-4C06-A0A7-9A54D8BAF35B}" presName="desTx" presStyleLbl="revTx" presStyleIdx="5" presStyleCnt="6">
        <dgm:presLayoutVars/>
      </dgm:prSet>
      <dgm:spPr/>
    </dgm:pt>
  </dgm:ptLst>
  <dgm:cxnLst>
    <dgm:cxn modelId="{E366561A-7813-4C6D-A321-5AF44825BF47}" srcId="{57072F9B-E5A2-4F37-90D4-AEF76464090E}" destId="{AC491ABC-CBBD-4B96-9431-B7B281C184F6}" srcOrd="0" destOrd="0" parTransId="{DFEBAB05-1115-444C-9A5F-59AD433EDCDC}" sibTransId="{F0C77D55-64A7-4355-9DD0-C93E4ED637FE}"/>
    <dgm:cxn modelId="{AB90FC28-C61A-462E-B030-EFEEFD2B1544}" type="presOf" srcId="{57072F9B-E5A2-4F37-90D4-AEF76464090E}" destId="{FB3A4941-E0C2-46D9-8BA0-EB389380165A}" srcOrd="0" destOrd="0" presId="urn:microsoft.com/office/officeart/2018/5/layout/CenteredIconLabelDescriptionList"/>
    <dgm:cxn modelId="{8C039139-30F8-4BC3-807F-CF6E67CE8924}" srcId="{5B5A87BB-D58F-4E5F-843D-6575BE728DC1}" destId="{8E84075D-AAF8-4F28-A911-F056139A3E63}" srcOrd="0" destOrd="0" parTransId="{6391CD05-C567-4BEF-A548-8C1690A7FD87}" sibTransId="{E94D1794-819D-4FFB-BAF8-19746BC9E564}"/>
    <dgm:cxn modelId="{7102144A-9FE8-4419-AA9E-29DBB10CC95A}" type="presOf" srcId="{E08199D7-94E7-4C06-A0A7-9A54D8BAF35B}" destId="{0DA07A0F-836A-4E70-BD4F-DDCA437A9B6C}" srcOrd="0" destOrd="0" presId="urn:microsoft.com/office/officeart/2018/5/layout/CenteredIconLabelDescriptionList"/>
    <dgm:cxn modelId="{FC20AF72-FC2D-4E63-A941-B4DEC0D4E1C4}" srcId="{57072F9B-E5A2-4F37-90D4-AEF76464090E}" destId="{E08199D7-94E7-4C06-A0A7-9A54D8BAF35B}" srcOrd="2" destOrd="0" parTransId="{8491F16D-990C-4723-9D33-E93A9A22F99D}" sibTransId="{07BF01C3-C9F9-4DCB-B14B-AB41B3FDAC0D}"/>
    <dgm:cxn modelId="{0212F1AA-8F57-458B-8C05-16E91094380B}" type="presOf" srcId="{5B5A87BB-D58F-4E5F-843D-6575BE728DC1}" destId="{8DA9E48E-CF17-449B-9FC9-389E05F7B1A5}" srcOrd="0" destOrd="0" presId="urn:microsoft.com/office/officeart/2018/5/layout/CenteredIconLabelDescriptionList"/>
    <dgm:cxn modelId="{7D1914B5-322F-4E5B-A589-1B00564814B7}" type="presOf" srcId="{8E84075D-AAF8-4F28-A911-F056139A3E63}" destId="{EA3AB21D-6EF7-4373-8490-1525B529870A}" srcOrd="0" destOrd="0" presId="urn:microsoft.com/office/officeart/2018/5/layout/CenteredIconLabelDescriptionList"/>
    <dgm:cxn modelId="{8514B0EC-C213-4D9D-A21E-71A833543AA2}" type="presOf" srcId="{AC491ABC-CBBD-4B96-9431-B7B281C184F6}" destId="{414A8FFC-2FB9-4F89-A3D2-DE1C658B26D9}" srcOrd="0" destOrd="0" presId="urn:microsoft.com/office/officeart/2018/5/layout/CenteredIconLabelDescriptionList"/>
    <dgm:cxn modelId="{87CAB4F2-9D2C-490B-AA91-DF4543CB8916}" srcId="{57072F9B-E5A2-4F37-90D4-AEF76464090E}" destId="{5B5A87BB-D58F-4E5F-843D-6575BE728DC1}" srcOrd="1" destOrd="0" parTransId="{A8ECE2EE-3CDF-426D-A50D-8A3EE14E82C0}" sibTransId="{56F8DC9D-00D5-45C3-AD98-9D067C3D8CA2}"/>
    <dgm:cxn modelId="{7E71B061-923B-40EC-BE02-82D418EF58FC}" type="presParOf" srcId="{FB3A4941-E0C2-46D9-8BA0-EB389380165A}" destId="{03B223C7-41CD-4EEE-868B-75CF93C74268}" srcOrd="0" destOrd="0" presId="urn:microsoft.com/office/officeart/2018/5/layout/CenteredIconLabelDescriptionList"/>
    <dgm:cxn modelId="{4EEFF610-3A0F-4EA0-A1F0-B6EA64F262B8}" type="presParOf" srcId="{03B223C7-41CD-4EEE-868B-75CF93C74268}" destId="{2E42D701-79B2-4628-9D66-B83F11AC5E90}" srcOrd="0" destOrd="0" presId="urn:microsoft.com/office/officeart/2018/5/layout/CenteredIconLabelDescriptionList"/>
    <dgm:cxn modelId="{CC0EBEC8-8AF0-4CAB-AF52-A53A41A34190}" type="presParOf" srcId="{03B223C7-41CD-4EEE-868B-75CF93C74268}" destId="{8115F24F-DD54-4621-9079-21D23DE243A5}" srcOrd="1" destOrd="0" presId="urn:microsoft.com/office/officeart/2018/5/layout/CenteredIconLabelDescriptionList"/>
    <dgm:cxn modelId="{FFC45CCD-A36C-4977-9B5E-C5D761675844}" type="presParOf" srcId="{03B223C7-41CD-4EEE-868B-75CF93C74268}" destId="{414A8FFC-2FB9-4F89-A3D2-DE1C658B26D9}" srcOrd="2" destOrd="0" presId="urn:microsoft.com/office/officeart/2018/5/layout/CenteredIconLabelDescriptionList"/>
    <dgm:cxn modelId="{A107570F-7401-4AD3-9F62-689234E48438}" type="presParOf" srcId="{03B223C7-41CD-4EEE-868B-75CF93C74268}" destId="{73364901-10AA-4BB3-BEAF-86FAD74119FD}" srcOrd="3" destOrd="0" presId="urn:microsoft.com/office/officeart/2018/5/layout/CenteredIconLabelDescriptionList"/>
    <dgm:cxn modelId="{89E3FC00-14C1-4590-B396-3A729A788442}" type="presParOf" srcId="{03B223C7-41CD-4EEE-868B-75CF93C74268}" destId="{5869666E-57AB-4D21-83E3-8F315EE035C2}" srcOrd="4" destOrd="0" presId="urn:microsoft.com/office/officeart/2018/5/layout/CenteredIconLabelDescriptionList"/>
    <dgm:cxn modelId="{19388CCC-7410-49E7-8D3A-E707E239CB2C}" type="presParOf" srcId="{FB3A4941-E0C2-46D9-8BA0-EB389380165A}" destId="{9E61C905-C1A0-4E36-AFAB-D555943DEC97}" srcOrd="1" destOrd="0" presId="urn:microsoft.com/office/officeart/2018/5/layout/CenteredIconLabelDescriptionList"/>
    <dgm:cxn modelId="{BE96CC1A-6C68-415B-8B75-AA77E482694F}" type="presParOf" srcId="{FB3A4941-E0C2-46D9-8BA0-EB389380165A}" destId="{2717620B-1E6C-4A35-92AE-4C7ABFD5230E}" srcOrd="2" destOrd="0" presId="urn:microsoft.com/office/officeart/2018/5/layout/CenteredIconLabelDescriptionList"/>
    <dgm:cxn modelId="{780E5E6E-64DC-4622-B27D-0F1B887BCEC5}" type="presParOf" srcId="{2717620B-1E6C-4A35-92AE-4C7ABFD5230E}" destId="{A263C8C5-A625-4B84-9C65-2F9BC9BED92E}" srcOrd="0" destOrd="0" presId="urn:microsoft.com/office/officeart/2018/5/layout/CenteredIconLabelDescriptionList"/>
    <dgm:cxn modelId="{B2593C29-4C42-4FB7-887E-7A3E86C5504C}" type="presParOf" srcId="{2717620B-1E6C-4A35-92AE-4C7ABFD5230E}" destId="{AD9C3025-0D89-43A5-AFBC-46C815F605D7}" srcOrd="1" destOrd="0" presId="urn:microsoft.com/office/officeart/2018/5/layout/CenteredIconLabelDescriptionList"/>
    <dgm:cxn modelId="{AB7E5653-41CA-4F1E-AFD4-EC1BAE4B99CC}" type="presParOf" srcId="{2717620B-1E6C-4A35-92AE-4C7ABFD5230E}" destId="{8DA9E48E-CF17-449B-9FC9-389E05F7B1A5}" srcOrd="2" destOrd="0" presId="urn:microsoft.com/office/officeart/2018/5/layout/CenteredIconLabelDescriptionList"/>
    <dgm:cxn modelId="{6CBDD266-2338-46D5-B636-D5D2D9D51C71}" type="presParOf" srcId="{2717620B-1E6C-4A35-92AE-4C7ABFD5230E}" destId="{A0752850-F85D-4E5C-A95B-9043CCBD50AC}" srcOrd="3" destOrd="0" presId="urn:microsoft.com/office/officeart/2018/5/layout/CenteredIconLabelDescriptionList"/>
    <dgm:cxn modelId="{62D2DE9A-CD0E-4B47-A82F-D3022BA00F54}" type="presParOf" srcId="{2717620B-1E6C-4A35-92AE-4C7ABFD5230E}" destId="{EA3AB21D-6EF7-4373-8490-1525B529870A}" srcOrd="4" destOrd="0" presId="urn:microsoft.com/office/officeart/2018/5/layout/CenteredIconLabelDescriptionList"/>
    <dgm:cxn modelId="{92561942-7D5F-430F-A0C3-C83445178EAA}" type="presParOf" srcId="{FB3A4941-E0C2-46D9-8BA0-EB389380165A}" destId="{FA3C4852-D79F-4630-88DE-E8A0149A0594}" srcOrd="3" destOrd="0" presId="urn:microsoft.com/office/officeart/2018/5/layout/CenteredIconLabelDescriptionList"/>
    <dgm:cxn modelId="{C331EDD1-D6E6-4A8F-A333-CA7F61335710}" type="presParOf" srcId="{FB3A4941-E0C2-46D9-8BA0-EB389380165A}" destId="{8F9A544C-80C3-4A4E-81BD-FCF174864756}" srcOrd="4" destOrd="0" presId="urn:microsoft.com/office/officeart/2018/5/layout/CenteredIconLabelDescriptionList"/>
    <dgm:cxn modelId="{4DC1F8D0-8B2B-4FCE-A5B7-EAC1CB8D0120}" type="presParOf" srcId="{8F9A544C-80C3-4A4E-81BD-FCF174864756}" destId="{4A84DD33-2EC5-42B3-9783-E48E6DCEE4F5}" srcOrd="0" destOrd="0" presId="urn:microsoft.com/office/officeart/2018/5/layout/CenteredIconLabelDescriptionList"/>
    <dgm:cxn modelId="{428E1E27-F41D-4961-8B39-2D546D23E472}" type="presParOf" srcId="{8F9A544C-80C3-4A4E-81BD-FCF174864756}" destId="{2C8C741B-0E0F-401A-92E4-46C1CDE34C6D}" srcOrd="1" destOrd="0" presId="urn:microsoft.com/office/officeart/2018/5/layout/CenteredIconLabelDescriptionList"/>
    <dgm:cxn modelId="{0C74C718-3459-4B69-9789-C47CC50AE871}" type="presParOf" srcId="{8F9A544C-80C3-4A4E-81BD-FCF174864756}" destId="{0DA07A0F-836A-4E70-BD4F-DDCA437A9B6C}" srcOrd="2" destOrd="0" presId="urn:microsoft.com/office/officeart/2018/5/layout/CenteredIconLabelDescriptionList"/>
    <dgm:cxn modelId="{37F5C747-7878-4F0F-9FB0-FF5E25687B8E}" type="presParOf" srcId="{8F9A544C-80C3-4A4E-81BD-FCF174864756}" destId="{1CCD1B41-57ED-40C7-9C98-691D641B29FD}" srcOrd="3" destOrd="0" presId="urn:microsoft.com/office/officeart/2018/5/layout/CenteredIconLabelDescriptionList"/>
    <dgm:cxn modelId="{7482248A-643B-4AF1-8B6C-FF8C4A7AB19B}" type="presParOf" srcId="{8F9A544C-80C3-4A4E-81BD-FCF174864756}" destId="{B5BD0B71-3309-4B93-9E53-725DF47F66AC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313A87-E0E4-4A70-89B2-5F51A0C379DB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3A0DCA5-EC1F-41A8-8803-FCD90C7DE46D}">
      <dgm:prSet/>
      <dgm:spPr/>
      <dgm:t>
        <a:bodyPr/>
        <a:lstStyle/>
        <a:p>
          <a:r>
            <a:rPr lang="en-US"/>
            <a:t>Take the online exam – passing is an 80% or higher</a:t>
          </a:r>
        </a:p>
      </dgm:t>
    </dgm:pt>
    <dgm:pt modelId="{6C789A21-2A7B-457A-A867-779379F614D6}" type="parTrans" cxnId="{77C7C51C-B3F7-40C0-B796-902417CCD0C7}">
      <dgm:prSet/>
      <dgm:spPr/>
      <dgm:t>
        <a:bodyPr/>
        <a:lstStyle/>
        <a:p>
          <a:endParaRPr lang="en-US"/>
        </a:p>
      </dgm:t>
    </dgm:pt>
    <dgm:pt modelId="{CB324B9E-9C77-4A36-8017-A80971ECBE87}" type="sibTrans" cxnId="{77C7C51C-B3F7-40C0-B796-902417CCD0C7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F751FF61-B9D0-4B4C-89EC-4838075F9319}">
      <dgm:prSet/>
      <dgm:spPr/>
      <dgm:t>
        <a:bodyPr/>
        <a:lstStyle/>
        <a:p>
          <a:r>
            <a:rPr lang="en-US" dirty="0"/>
            <a:t>Complete controls and return documentation to Ancillary</a:t>
          </a:r>
        </a:p>
      </dgm:t>
    </dgm:pt>
    <dgm:pt modelId="{5FA2374E-C3B5-4CAE-9A38-64E13B434964}" type="parTrans" cxnId="{09472269-24B1-4A14-B797-9FC3E3D541CD}">
      <dgm:prSet/>
      <dgm:spPr/>
      <dgm:t>
        <a:bodyPr/>
        <a:lstStyle/>
        <a:p>
          <a:endParaRPr lang="en-US"/>
        </a:p>
      </dgm:t>
    </dgm:pt>
    <dgm:pt modelId="{FB969E0E-EDC2-49E9-846E-2FA298D13089}" type="sibTrans" cxnId="{09472269-24B1-4A14-B797-9FC3E3D541C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948BE489-5260-4BB3-8127-88C7DE093458}">
      <dgm:prSet/>
      <dgm:spPr/>
      <dgm:t>
        <a:bodyPr/>
        <a:lstStyle/>
        <a:p>
          <a:r>
            <a:rPr lang="en-US" dirty="0"/>
            <a:t>Thank you!</a:t>
          </a:r>
        </a:p>
      </dgm:t>
    </dgm:pt>
    <dgm:pt modelId="{17AD5531-F03E-4A02-AE19-4E1886A30F39}" type="parTrans" cxnId="{9BD7D35C-6B45-431E-979E-08F64E83B659}">
      <dgm:prSet/>
      <dgm:spPr/>
      <dgm:t>
        <a:bodyPr/>
        <a:lstStyle/>
        <a:p>
          <a:endParaRPr lang="en-US"/>
        </a:p>
      </dgm:t>
    </dgm:pt>
    <dgm:pt modelId="{2440CA2E-686B-446D-AED3-F0433E5FD089}" type="sibTrans" cxnId="{9BD7D35C-6B45-431E-979E-08F64E83B659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EC29AD6C-BDFA-4BC0-A8BA-D8439B010732}" type="pres">
      <dgm:prSet presAssocID="{38313A87-E0E4-4A70-89B2-5F51A0C379DB}" presName="Name0" presStyleCnt="0">
        <dgm:presLayoutVars>
          <dgm:animLvl val="lvl"/>
          <dgm:resizeHandles val="exact"/>
        </dgm:presLayoutVars>
      </dgm:prSet>
      <dgm:spPr/>
    </dgm:pt>
    <dgm:pt modelId="{8D7166C9-3558-4B53-8C49-D565B9EBDA64}" type="pres">
      <dgm:prSet presAssocID="{13A0DCA5-EC1F-41A8-8803-FCD90C7DE46D}" presName="compositeNode" presStyleCnt="0">
        <dgm:presLayoutVars>
          <dgm:bulletEnabled val="1"/>
        </dgm:presLayoutVars>
      </dgm:prSet>
      <dgm:spPr/>
    </dgm:pt>
    <dgm:pt modelId="{96F00CE7-E21D-4422-A3E6-1364BACE6D7C}" type="pres">
      <dgm:prSet presAssocID="{13A0DCA5-EC1F-41A8-8803-FCD90C7DE46D}" presName="bgRect" presStyleLbl="bgAccFollowNode1" presStyleIdx="0" presStyleCnt="3"/>
      <dgm:spPr/>
    </dgm:pt>
    <dgm:pt modelId="{A97ABBE7-CC02-418C-B04C-882BE3B70685}" type="pres">
      <dgm:prSet presAssocID="{CB324B9E-9C77-4A36-8017-A80971ECBE87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1FB3E471-AC58-4CF9-BD4A-5D8C331CE953}" type="pres">
      <dgm:prSet presAssocID="{13A0DCA5-EC1F-41A8-8803-FCD90C7DE46D}" presName="bottomLine" presStyleLbl="alignNode1" presStyleIdx="1" presStyleCnt="6">
        <dgm:presLayoutVars/>
      </dgm:prSet>
      <dgm:spPr/>
    </dgm:pt>
    <dgm:pt modelId="{CDE0072A-7350-46DD-9BF1-597C36EA1D8E}" type="pres">
      <dgm:prSet presAssocID="{13A0DCA5-EC1F-41A8-8803-FCD90C7DE46D}" presName="nodeText" presStyleLbl="bgAccFollowNode1" presStyleIdx="0" presStyleCnt="3">
        <dgm:presLayoutVars>
          <dgm:bulletEnabled val="1"/>
        </dgm:presLayoutVars>
      </dgm:prSet>
      <dgm:spPr/>
    </dgm:pt>
    <dgm:pt modelId="{672F37B9-DE65-4A59-9312-57B8DF0CE1B1}" type="pres">
      <dgm:prSet presAssocID="{CB324B9E-9C77-4A36-8017-A80971ECBE87}" presName="sibTrans" presStyleCnt="0"/>
      <dgm:spPr/>
    </dgm:pt>
    <dgm:pt modelId="{77D9E2AE-B79D-47B7-8D7A-D06A1B71A190}" type="pres">
      <dgm:prSet presAssocID="{F751FF61-B9D0-4B4C-89EC-4838075F9319}" presName="compositeNode" presStyleCnt="0">
        <dgm:presLayoutVars>
          <dgm:bulletEnabled val="1"/>
        </dgm:presLayoutVars>
      </dgm:prSet>
      <dgm:spPr/>
    </dgm:pt>
    <dgm:pt modelId="{4368758A-E906-4ECA-A673-27F48F07F499}" type="pres">
      <dgm:prSet presAssocID="{F751FF61-B9D0-4B4C-89EC-4838075F9319}" presName="bgRect" presStyleLbl="bgAccFollowNode1" presStyleIdx="1" presStyleCnt="3"/>
      <dgm:spPr/>
    </dgm:pt>
    <dgm:pt modelId="{AC390255-EFAC-47FE-8DFD-A34306D65E17}" type="pres">
      <dgm:prSet presAssocID="{FB969E0E-EDC2-49E9-846E-2FA298D13089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8B78FA8C-8522-4CA2-BE16-04BE44EA378C}" type="pres">
      <dgm:prSet presAssocID="{F751FF61-B9D0-4B4C-89EC-4838075F9319}" presName="bottomLine" presStyleLbl="alignNode1" presStyleIdx="3" presStyleCnt="6">
        <dgm:presLayoutVars/>
      </dgm:prSet>
      <dgm:spPr/>
    </dgm:pt>
    <dgm:pt modelId="{3D104B77-78F9-4721-BB83-C5609549D4B7}" type="pres">
      <dgm:prSet presAssocID="{F751FF61-B9D0-4B4C-89EC-4838075F9319}" presName="nodeText" presStyleLbl="bgAccFollowNode1" presStyleIdx="1" presStyleCnt="3">
        <dgm:presLayoutVars>
          <dgm:bulletEnabled val="1"/>
        </dgm:presLayoutVars>
      </dgm:prSet>
      <dgm:spPr/>
    </dgm:pt>
    <dgm:pt modelId="{9488B073-E943-4E1D-8939-D9DC233853E9}" type="pres">
      <dgm:prSet presAssocID="{FB969E0E-EDC2-49E9-846E-2FA298D13089}" presName="sibTrans" presStyleCnt="0"/>
      <dgm:spPr/>
    </dgm:pt>
    <dgm:pt modelId="{3C82C13D-E8FA-470C-8D79-B952B0BE9839}" type="pres">
      <dgm:prSet presAssocID="{948BE489-5260-4BB3-8127-88C7DE093458}" presName="compositeNode" presStyleCnt="0">
        <dgm:presLayoutVars>
          <dgm:bulletEnabled val="1"/>
        </dgm:presLayoutVars>
      </dgm:prSet>
      <dgm:spPr/>
    </dgm:pt>
    <dgm:pt modelId="{BDEE1BD8-EF2D-43D9-B1EE-856C6030E1C8}" type="pres">
      <dgm:prSet presAssocID="{948BE489-5260-4BB3-8127-88C7DE093458}" presName="bgRect" presStyleLbl="bgAccFollowNode1" presStyleIdx="2" presStyleCnt="3"/>
      <dgm:spPr/>
    </dgm:pt>
    <dgm:pt modelId="{233A4ACC-31E7-468F-AD7D-50A9A3221241}" type="pres">
      <dgm:prSet presAssocID="{2440CA2E-686B-446D-AED3-F0433E5FD089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217188D0-804C-4D30-BE6D-F400EFCD23D1}" type="pres">
      <dgm:prSet presAssocID="{948BE489-5260-4BB3-8127-88C7DE093458}" presName="bottomLine" presStyleLbl="alignNode1" presStyleIdx="5" presStyleCnt="6">
        <dgm:presLayoutVars/>
      </dgm:prSet>
      <dgm:spPr/>
    </dgm:pt>
    <dgm:pt modelId="{24FC01E7-BC31-4069-AD0A-EDC92A9DC8C6}" type="pres">
      <dgm:prSet presAssocID="{948BE489-5260-4BB3-8127-88C7DE093458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77C7C51C-B3F7-40C0-B796-902417CCD0C7}" srcId="{38313A87-E0E4-4A70-89B2-5F51A0C379DB}" destId="{13A0DCA5-EC1F-41A8-8803-FCD90C7DE46D}" srcOrd="0" destOrd="0" parTransId="{6C789A21-2A7B-457A-A867-779379F614D6}" sibTransId="{CB324B9E-9C77-4A36-8017-A80971ECBE87}"/>
    <dgm:cxn modelId="{5AE10038-A69A-4FB0-954B-1B143CD1357C}" type="presOf" srcId="{948BE489-5260-4BB3-8127-88C7DE093458}" destId="{BDEE1BD8-EF2D-43D9-B1EE-856C6030E1C8}" srcOrd="0" destOrd="0" presId="urn:microsoft.com/office/officeart/2016/7/layout/BasicLinearProcessNumbered"/>
    <dgm:cxn modelId="{9BD7D35C-6B45-431E-979E-08F64E83B659}" srcId="{38313A87-E0E4-4A70-89B2-5F51A0C379DB}" destId="{948BE489-5260-4BB3-8127-88C7DE093458}" srcOrd="2" destOrd="0" parTransId="{17AD5531-F03E-4A02-AE19-4E1886A30F39}" sibTransId="{2440CA2E-686B-446D-AED3-F0433E5FD089}"/>
    <dgm:cxn modelId="{D587DD5E-8C81-43CE-91E2-C290C79A4991}" type="presOf" srcId="{CB324B9E-9C77-4A36-8017-A80971ECBE87}" destId="{A97ABBE7-CC02-418C-B04C-882BE3B70685}" srcOrd="0" destOrd="0" presId="urn:microsoft.com/office/officeart/2016/7/layout/BasicLinearProcessNumbered"/>
    <dgm:cxn modelId="{09472269-24B1-4A14-B797-9FC3E3D541CD}" srcId="{38313A87-E0E4-4A70-89B2-5F51A0C379DB}" destId="{F751FF61-B9D0-4B4C-89EC-4838075F9319}" srcOrd="1" destOrd="0" parTransId="{5FA2374E-C3B5-4CAE-9A38-64E13B434964}" sibTransId="{FB969E0E-EDC2-49E9-846E-2FA298D13089}"/>
    <dgm:cxn modelId="{96D1FB6A-5A45-4D05-8166-401E617218CA}" type="presOf" srcId="{2440CA2E-686B-446D-AED3-F0433E5FD089}" destId="{233A4ACC-31E7-468F-AD7D-50A9A3221241}" srcOrd="0" destOrd="0" presId="urn:microsoft.com/office/officeart/2016/7/layout/BasicLinearProcessNumbered"/>
    <dgm:cxn modelId="{4F9D996B-4905-4C51-A4CC-853D1DE53055}" type="presOf" srcId="{38313A87-E0E4-4A70-89B2-5F51A0C379DB}" destId="{EC29AD6C-BDFA-4BC0-A8BA-D8439B010732}" srcOrd="0" destOrd="0" presId="urn:microsoft.com/office/officeart/2016/7/layout/BasicLinearProcessNumbered"/>
    <dgm:cxn modelId="{7222486F-0FF1-4414-A8A9-AB75747E6730}" type="presOf" srcId="{FB969E0E-EDC2-49E9-846E-2FA298D13089}" destId="{AC390255-EFAC-47FE-8DFD-A34306D65E17}" srcOrd="0" destOrd="0" presId="urn:microsoft.com/office/officeart/2016/7/layout/BasicLinearProcessNumbered"/>
    <dgm:cxn modelId="{84A2637E-DA5F-4659-8FFE-35E0875CC545}" type="presOf" srcId="{F751FF61-B9D0-4B4C-89EC-4838075F9319}" destId="{3D104B77-78F9-4721-BB83-C5609549D4B7}" srcOrd="1" destOrd="0" presId="urn:microsoft.com/office/officeart/2016/7/layout/BasicLinearProcessNumbered"/>
    <dgm:cxn modelId="{7DCAD197-A7AA-47ED-B7C3-A5D8980B7111}" type="presOf" srcId="{F751FF61-B9D0-4B4C-89EC-4838075F9319}" destId="{4368758A-E906-4ECA-A673-27F48F07F499}" srcOrd="0" destOrd="0" presId="urn:microsoft.com/office/officeart/2016/7/layout/BasicLinearProcessNumbered"/>
    <dgm:cxn modelId="{502E96BA-2C78-4A9C-B891-C5C9C13296C8}" type="presOf" srcId="{948BE489-5260-4BB3-8127-88C7DE093458}" destId="{24FC01E7-BC31-4069-AD0A-EDC92A9DC8C6}" srcOrd="1" destOrd="0" presId="urn:microsoft.com/office/officeart/2016/7/layout/BasicLinearProcessNumbered"/>
    <dgm:cxn modelId="{8FBC43E1-C5F0-4E78-9F90-8532F7151915}" type="presOf" srcId="{13A0DCA5-EC1F-41A8-8803-FCD90C7DE46D}" destId="{96F00CE7-E21D-4422-A3E6-1364BACE6D7C}" srcOrd="0" destOrd="0" presId="urn:microsoft.com/office/officeart/2016/7/layout/BasicLinearProcessNumbered"/>
    <dgm:cxn modelId="{0CFC40F8-91B3-4116-BBC6-EDEFAD9FB683}" type="presOf" srcId="{13A0DCA5-EC1F-41A8-8803-FCD90C7DE46D}" destId="{CDE0072A-7350-46DD-9BF1-597C36EA1D8E}" srcOrd="1" destOrd="0" presId="urn:microsoft.com/office/officeart/2016/7/layout/BasicLinearProcessNumbered"/>
    <dgm:cxn modelId="{FC0E083E-8CEB-4CC4-ABF7-AEDAC86FD616}" type="presParOf" srcId="{EC29AD6C-BDFA-4BC0-A8BA-D8439B010732}" destId="{8D7166C9-3558-4B53-8C49-D565B9EBDA64}" srcOrd="0" destOrd="0" presId="urn:microsoft.com/office/officeart/2016/7/layout/BasicLinearProcessNumbered"/>
    <dgm:cxn modelId="{2C6CC50B-0D3B-41F0-92F3-8D68CF9DBB53}" type="presParOf" srcId="{8D7166C9-3558-4B53-8C49-D565B9EBDA64}" destId="{96F00CE7-E21D-4422-A3E6-1364BACE6D7C}" srcOrd="0" destOrd="0" presId="urn:microsoft.com/office/officeart/2016/7/layout/BasicLinearProcessNumbered"/>
    <dgm:cxn modelId="{12A26E1E-AF67-45EC-A7BA-F9AB4855030D}" type="presParOf" srcId="{8D7166C9-3558-4B53-8C49-D565B9EBDA64}" destId="{A97ABBE7-CC02-418C-B04C-882BE3B70685}" srcOrd="1" destOrd="0" presId="urn:microsoft.com/office/officeart/2016/7/layout/BasicLinearProcessNumbered"/>
    <dgm:cxn modelId="{51D36987-959E-470E-8A7E-AEC1FE3D9CF7}" type="presParOf" srcId="{8D7166C9-3558-4B53-8C49-D565B9EBDA64}" destId="{1FB3E471-AC58-4CF9-BD4A-5D8C331CE953}" srcOrd="2" destOrd="0" presId="urn:microsoft.com/office/officeart/2016/7/layout/BasicLinearProcessNumbered"/>
    <dgm:cxn modelId="{4954E0ED-6EB5-4FED-AF42-F6890CDDD7A5}" type="presParOf" srcId="{8D7166C9-3558-4B53-8C49-D565B9EBDA64}" destId="{CDE0072A-7350-46DD-9BF1-597C36EA1D8E}" srcOrd="3" destOrd="0" presId="urn:microsoft.com/office/officeart/2016/7/layout/BasicLinearProcessNumbered"/>
    <dgm:cxn modelId="{F647F794-1931-4E65-9587-0CDFE3D7CABB}" type="presParOf" srcId="{EC29AD6C-BDFA-4BC0-A8BA-D8439B010732}" destId="{672F37B9-DE65-4A59-9312-57B8DF0CE1B1}" srcOrd="1" destOrd="0" presId="urn:microsoft.com/office/officeart/2016/7/layout/BasicLinearProcessNumbered"/>
    <dgm:cxn modelId="{493960D8-B411-43DF-8C25-6242C4C28C10}" type="presParOf" srcId="{EC29AD6C-BDFA-4BC0-A8BA-D8439B010732}" destId="{77D9E2AE-B79D-47B7-8D7A-D06A1B71A190}" srcOrd="2" destOrd="0" presId="urn:microsoft.com/office/officeart/2016/7/layout/BasicLinearProcessNumbered"/>
    <dgm:cxn modelId="{A35BE894-877D-4B02-B48F-1EABFADA1D85}" type="presParOf" srcId="{77D9E2AE-B79D-47B7-8D7A-D06A1B71A190}" destId="{4368758A-E906-4ECA-A673-27F48F07F499}" srcOrd="0" destOrd="0" presId="urn:microsoft.com/office/officeart/2016/7/layout/BasicLinearProcessNumbered"/>
    <dgm:cxn modelId="{65DD3E69-6F9E-4CD5-A5D9-0A536739EBA3}" type="presParOf" srcId="{77D9E2AE-B79D-47B7-8D7A-D06A1B71A190}" destId="{AC390255-EFAC-47FE-8DFD-A34306D65E17}" srcOrd="1" destOrd="0" presId="urn:microsoft.com/office/officeart/2016/7/layout/BasicLinearProcessNumbered"/>
    <dgm:cxn modelId="{0D51050C-9A14-4FE9-B345-F67A5F790DD7}" type="presParOf" srcId="{77D9E2AE-B79D-47B7-8D7A-D06A1B71A190}" destId="{8B78FA8C-8522-4CA2-BE16-04BE44EA378C}" srcOrd="2" destOrd="0" presId="urn:microsoft.com/office/officeart/2016/7/layout/BasicLinearProcessNumbered"/>
    <dgm:cxn modelId="{A59FDEC2-0EA9-4DB0-AD6A-37AF2DAFD435}" type="presParOf" srcId="{77D9E2AE-B79D-47B7-8D7A-D06A1B71A190}" destId="{3D104B77-78F9-4721-BB83-C5609549D4B7}" srcOrd="3" destOrd="0" presId="urn:microsoft.com/office/officeart/2016/7/layout/BasicLinearProcessNumbered"/>
    <dgm:cxn modelId="{D154A6FE-A84F-4CF6-8856-D2CB02345CAE}" type="presParOf" srcId="{EC29AD6C-BDFA-4BC0-A8BA-D8439B010732}" destId="{9488B073-E943-4E1D-8939-D9DC233853E9}" srcOrd="3" destOrd="0" presId="urn:microsoft.com/office/officeart/2016/7/layout/BasicLinearProcessNumbered"/>
    <dgm:cxn modelId="{DC09A721-09DE-415D-8D3F-7FACE8A1471C}" type="presParOf" srcId="{EC29AD6C-BDFA-4BC0-A8BA-D8439B010732}" destId="{3C82C13D-E8FA-470C-8D79-B952B0BE9839}" srcOrd="4" destOrd="0" presId="urn:microsoft.com/office/officeart/2016/7/layout/BasicLinearProcessNumbered"/>
    <dgm:cxn modelId="{220E0672-908F-4DA5-89B1-A0E3D0955DA4}" type="presParOf" srcId="{3C82C13D-E8FA-470C-8D79-B952B0BE9839}" destId="{BDEE1BD8-EF2D-43D9-B1EE-856C6030E1C8}" srcOrd="0" destOrd="0" presId="urn:microsoft.com/office/officeart/2016/7/layout/BasicLinearProcessNumbered"/>
    <dgm:cxn modelId="{539044D9-BDC4-4018-93E1-9B95F3C53D42}" type="presParOf" srcId="{3C82C13D-E8FA-470C-8D79-B952B0BE9839}" destId="{233A4ACC-31E7-468F-AD7D-50A9A3221241}" srcOrd="1" destOrd="0" presId="urn:microsoft.com/office/officeart/2016/7/layout/BasicLinearProcessNumbered"/>
    <dgm:cxn modelId="{43BBDDA2-424B-4D68-B77E-6E46B6741894}" type="presParOf" srcId="{3C82C13D-E8FA-470C-8D79-B952B0BE9839}" destId="{217188D0-804C-4D30-BE6D-F400EFCD23D1}" srcOrd="2" destOrd="0" presId="urn:microsoft.com/office/officeart/2016/7/layout/BasicLinearProcessNumbered"/>
    <dgm:cxn modelId="{D8520B9B-6311-49BC-AD1E-D4B80297D4A5}" type="presParOf" srcId="{3C82C13D-E8FA-470C-8D79-B952B0BE9839}" destId="{24FC01E7-BC31-4069-AD0A-EDC92A9DC8C6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42D701-79B2-4628-9D66-B83F11AC5E90}">
      <dsp:nvSpPr>
        <dsp:cNvPr id="0" name=""/>
        <dsp:cNvSpPr/>
      </dsp:nvSpPr>
      <dsp:spPr>
        <a:xfrm>
          <a:off x="1053285" y="699088"/>
          <a:ext cx="1129570" cy="11295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A8FFC-2FB9-4F89-A3D2-DE1C658B26D9}">
      <dsp:nvSpPr>
        <dsp:cNvPr id="0" name=""/>
        <dsp:cNvSpPr/>
      </dsp:nvSpPr>
      <dsp:spPr>
        <a:xfrm>
          <a:off x="4399" y="1912161"/>
          <a:ext cx="3227343" cy="48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Review this PowerPoint</a:t>
          </a:r>
        </a:p>
      </dsp:txBody>
      <dsp:txXfrm>
        <a:off x="4399" y="1912161"/>
        <a:ext cx="3227343" cy="484101"/>
      </dsp:txXfrm>
    </dsp:sp>
    <dsp:sp modelId="{5869666E-57AB-4D21-83E3-8F315EE035C2}">
      <dsp:nvSpPr>
        <dsp:cNvPr id="0" name=""/>
        <dsp:cNvSpPr/>
      </dsp:nvSpPr>
      <dsp:spPr>
        <a:xfrm>
          <a:off x="4399" y="2435101"/>
          <a:ext cx="3227343" cy="20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3C8C5-A625-4B84-9C65-2F9BC9BED92E}">
      <dsp:nvSpPr>
        <dsp:cNvPr id="0" name=""/>
        <dsp:cNvSpPr/>
      </dsp:nvSpPr>
      <dsp:spPr>
        <a:xfrm>
          <a:off x="4845414" y="699088"/>
          <a:ext cx="1129570" cy="11295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9E48E-CF17-449B-9FC9-389E05F7B1A5}">
      <dsp:nvSpPr>
        <dsp:cNvPr id="0" name=""/>
        <dsp:cNvSpPr/>
      </dsp:nvSpPr>
      <dsp:spPr>
        <a:xfrm>
          <a:off x="3796528" y="1912161"/>
          <a:ext cx="3227343" cy="48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Complete the online exam</a:t>
          </a:r>
        </a:p>
      </dsp:txBody>
      <dsp:txXfrm>
        <a:off x="3796528" y="1912161"/>
        <a:ext cx="3227343" cy="484101"/>
      </dsp:txXfrm>
    </dsp:sp>
    <dsp:sp modelId="{EA3AB21D-6EF7-4373-8490-1525B529870A}">
      <dsp:nvSpPr>
        <dsp:cNvPr id="0" name=""/>
        <dsp:cNvSpPr/>
      </dsp:nvSpPr>
      <dsp:spPr>
        <a:xfrm>
          <a:off x="3796528" y="2435101"/>
          <a:ext cx="3227343" cy="20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Passing is an 80% or higher</a:t>
          </a:r>
        </a:p>
      </dsp:txBody>
      <dsp:txXfrm>
        <a:off x="3796528" y="2435101"/>
        <a:ext cx="3227343" cy="205909"/>
      </dsp:txXfrm>
    </dsp:sp>
    <dsp:sp modelId="{4A84DD33-2EC5-42B3-9783-E48E6DCEE4F5}">
      <dsp:nvSpPr>
        <dsp:cNvPr id="0" name=""/>
        <dsp:cNvSpPr/>
      </dsp:nvSpPr>
      <dsp:spPr>
        <a:xfrm>
          <a:off x="8637543" y="699088"/>
          <a:ext cx="1129570" cy="112957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07A0F-836A-4E70-BD4F-DDCA437A9B6C}">
      <dsp:nvSpPr>
        <dsp:cNvPr id="0" name=""/>
        <dsp:cNvSpPr/>
      </dsp:nvSpPr>
      <dsp:spPr>
        <a:xfrm>
          <a:off x="7588657" y="1912161"/>
          <a:ext cx="3227343" cy="48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Perform controls and return documentation to Ancillary testing</a:t>
          </a:r>
        </a:p>
      </dsp:txBody>
      <dsp:txXfrm>
        <a:off x="7588657" y="1912161"/>
        <a:ext cx="3227343" cy="484101"/>
      </dsp:txXfrm>
    </dsp:sp>
    <dsp:sp modelId="{B5BD0B71-3309-4B93-9E53-725DF47F66AC}">
      <dsp:nvSpPr>
        <dsp:cNvPr id="0" name=""/>
        <dsp:cNvSpPr/>
      </dsp:nvSpPr>
      <dsp:spPr>
        <a:xfrm>
          <a:off x="7588657" y="2435101"/>
          <a:ext cx="3227343" cy="20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F00CE7-E21D-4422-A3E6-1364BACE6D7C}">
      <dsp:nvSpPr>
        <dsp:cNvPr id="0" name=""/>
        <dsp:cNvSpPr/>
      </dsp:nvSpPr>
      <dsp:spPr>
        <a:xfrm>
          <a:off x="0" y="0"/>
          <a:ext cx="3381375" cy="33401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625" tIns="330200" rIns="263625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Take the online exam – passing is an 80% or higher</a:t>
          </a:r>
        </a:p>
      </dsp:txBody>
      <dsp:txXfrm>
        <a:off x="0" y="1269238"/>
        <a:ext cx="3381375" cy="2004060"/>
      </dsp:txXfrm>
    </dsp:sp>
    <dsp:sp modelId="{A97ABBE7-CC02-418C-B04C-882BE3B70685}">
      <dsp:nvSpPr>
        <dsp:cNvPr id="0" name=""/>
        <dsp:cNvSpPr/>
      </dsp:nvSpPr>
      <dsp:spPr>
        <a:xfrm>
          <a:off x="1189672" y="334009"/>
          <a:ext cx="1002030" cy="10020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22" tIns="12700" rIns="7812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36416" y="480753"/>
        <a:ext cx="708542" cy="708542"/>
      </dsp:txXfrm>
    </dsp:sp>
    <dsp:sp modelId="{1FB3E471-AC58-4CF9-BD4A-5D8C331CE953}">
      <dsp:nvSpPr>
        <dsp:cNvPr id="0" name=""/>
        <dsp:cNvSpPr/>
      </dsp:nvSpPr>
      <dsp:spPr>
        <a:xfrm>
          <a:off x="0" y="3340028"/>
          <a:ext cx="338137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68758A-E906-4ECA-A673-27F48F07F499}">
      <dsp:nvSpPr>
        <dsp:cNvPr id="0" name=""/>
        <dsp:cNvSpPr/>
      </dsp:nvSpPr>
      <dsp:spPr>
        <a:xfrm>
          <a:off x="3719512" y="0"/>
          <a:ext cx="3381375" cy="33401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625" tIns="330200" rIns="263625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Complete controls and return documentation to Ancillary</a:t>
          </a:r>
        </a:p>
      </dsp:txBody>
      <dsp:txXfrm>
        <a:off x="3719512" y="1269238"/>
        <a:ext cx="3381375" cy="2004060"/>
      </dsp:txXfrm>
    </dsp:sp>
    <dsp:sp modelId="{AC390255-EFAC-47FE-8DFD-A34306D65E17}">
      <dsp:nvSpPr>
        <dsp:cNvPr id="0" name=""/>
        <dsp:cNvSpPr/>
      </dsp:nvSpPr>
      <dsp:spPr>
        <a:xfrm>
          <a:off x="4909185" y="334009"/>
          <a:ext cx="1002030" cy="100203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22" tIns="12700" rIns="7812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055929" y="480753"/>
        <a:ext cx="708542" cy="708542"/>
      </dsp:txXfrm>
    </dsp:sp>
    <dsp:sp modelId="{8B78FA8C-8522-4CA2-BE16-04BE44EA378C}">
      <dsp:nvSpPr>
        <dsp:cNvPr id="0" name=""/>
        <dsp:cNvSpPr/>
      </dsp:nvSpPr>
      <dsp:spPr>
        <a:xfrm>
          <a:off x="3719512" y="3340028"/>
          <a:ext cx="338137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EE1BD8-EF2D-43D9-B1EE-856C6030E1C8}">
      <dsp:nvSpPr>
        <dsp:cNvPr id="0" name=""/>
        <dsp:cNvSpPr/>
      </dsp:nvSpPr>
      <dsp:spPr>
        <a:xfrm>
          <a:off x="7439025" y="0"/>
          <a:ext cx="3381375" cy="33401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625" tIns="330200" rIns="263625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Thank you!</a:t>
          </a:r>
        </a:p>
      </dsp:txBody>
      <dsp:txXfrm>
        <a:off x="7439025" y="1269238"/>
        <a:ext cx="3381375" cy="2004060"/>
      </dsp:txXfrm>
    </dsp:sp>
    <dsp:sp modelId="{233A4ACC-31E7-468F-AD7D-50A9A3221241}">
      <dsp:nvSpPr>
        <dsp:cNvPr id="0" name=""/>
        <dsp:cNvSpPr/>
      </dsp:nvSpPr>
      <dsp:spPr>
        <a:xfrm>
          <a:off x="8628697" y="334009"/>
          <a:ext cx="1002030" cy="100203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22" tIns="12700" rIns="7812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775441" y="480753"/>
        <a:ext cx="708542" cy="708542"/>
      </dsp:txXfrm>
    </dsp:sp>
    <dsp:sp modelId="{217188D0-804C-4D30-BE6D-F400EFCD23D1}">
      <dsp:nvSpPr>
        <dsp:cNvPr id="0" name=""/>
        <dsp:cNvSpPr/>
      </dsp:nvSpPr>
      <dsp:spPr>
        <a:xfrm>
          <a:off x="7439025" y="3340028"/>
          <a:ext cx="3381375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\\v06.med.va.gov\ric\service\LaboratoryAdministrativeManual" TargetMode="Externa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32E9C-57E4-4716-A2E6-6168A3DF1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6808" y="673240"/>
            <a:ext cx="4510994" cy="3446373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pPr algn="r"/>
            <a:r>
              <a:rPr lang="en-US" sz="4800" cap="none"/>
              <a:t>Abbott BinaxNow </a:t>
            </a:r>
            <a:br>
              <a:rPr lang="en-US" sz="4800" cap="none"/>
            </a:br>
            <a:r>
              <a:rPr lang="en-US" sz="4800" cap="none"/>
              <a:t>1st Annual Competency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BDED9D-EEE1-41E2-BE99-F954BAA56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6807" y="4119613"/>
            <a:ext cx="4510993" cy="2058765"/>
          </a:xfrm>
          <a:noFill/>
          <a:ln w="19050">
            <a:noFill/>
            <a:prstDash val="dash"/>
          </a:ln>
        </p:spPr>
        <p:txBody>
          <a:bodyPr>
            <a:normAutofit/>
          </a:bodyPr>
          <a:lstStyle/>
          <a:p>
            <a:pPr algn="r"/>
            <a:r>
              <a:rPr lang="en-US"/>
              <a:t>12/2021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3CA5C5-89A6-4F86-B207-0DDE0C36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5641" y="-1"/>
            <a:ext cx="2262433" cy="6434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78E312C-31CE-41C9-808C-15F1C545B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74623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A8634D-9511-46E2-8AD3-A0F12370C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46782" y="-1"/>
            <a:ext cx="4245218" cy="5367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1">
            <a:extLst>
              <a:ext uri="{FF2B5EF4-FFF2-40B4-BE49-F238E27FC236}">
                <a16:creationId xmlns:a16="http://schemas.microsoft.com/office/drawing/2014/main" id="{0B4D78A0-4307-4D3E-89E9-5BD4D5522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5459429" cy="5571072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srgbClr val="40404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605E1B1C-5162-4848-87A2-CDCC7365C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37" t="1911" r="15334"/>
          <a:stretch/>
        </p:blipFill>
        <p:spPr>
          <a:xfrm>
            <a:off x="1293000" y="1897129"/>
            <a:ext cx="4166300" cy="306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341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BE4C130-74CE-48EE-A50F-2ADD6E53B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0" b="12276"/>
          <a:stretch/>
        </p:blipFill>
        <p:spPr>
          <a:xfrm rot="16200000">
            <a:off x="7673974" y="2339972"/>
            <a:ext cx="6857999" cy="2178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45C023-B17B-4DCA-898E-1834D2596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12" y="229003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Patient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9E140-3CC6-4905-90A0-0863134B3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412" y="1408987"/>
            <a:ext cx="9222535" cy="5220010"/>
          </a:xfrm>
        </p:spPr>
        <p:txBody>
          <a:bodyPr anchor="ctr">
            <a:normAutofit/>
          </a:bodyPr>
          <a:lstStyle/>
          <a:p>
            <a:r>
              <a:rPr lang="en-US" sz="1800" dirty="0"/>
              <a:t>Open the test card just prior to use. Label with the patient’s full name and DOB and/or SSN</a:t>
            </a:r>
          </a:p>
          <a:p>
            <a:r>
              <a:rPr lang="en-US" sz="1800" dirty="0"/>
              <a:t>Hold Extraction Reagent bottle vertically, hovering 1/2 inch above the TOP HOLE on the test card. Apply 6 drops of Extraction Reagent to the TOP HOLE of the test card. Do not touch the card with the dropper tip while dispensing</a:t>
            </a:r>
          </a:p>
          <a:p>
            <a:r>
              <a:rPr lang="en-US" sz="1800" dirty="0"/>
              <a:t>Insert sample swab into the BOTTOM HOLE and push upwards so that the swab tip is visible in the top hole. Rotate (twirl) the swab 3 times CLOCKWISE (to the right). Do NOT remove swab. </a:t>
            </a:r>
          </a:p>
          <a:p>
            <a:pPr lvl="1"/>
            <a:r>
              <a:rPr lang="en-US" sz="1800" dirty="0"/>
              <a:t>Note: False negative results can occur if the sample swab is not rotated prior to closing the card.</a:t>
            </a:r>
          </a:p>
          <a:p>
            <a:r>
              <a:rPr lang="en-US" sz="1800" dirty="0"/>
              <a:t>Peel off adhesive liner from the right edge of the test card, close and securely seal the test card.</a:t>
            </a:r>
          </a:p>
          <a:p>
            <a:r>
              <a:rPr lang="en-US" sz="1800" dirty="0"/>
              <a:t>Read the result in the window 15 minutes after closing the card.</a:t>
            </a:r>
          </a:p>
          <a:p>
            <a:pPr lvl="1"/>
            <a:r>
              <a:rPr lang="en-US" sz="1800" dirty="0"/>
              <a:t>It is important to read the result promptly at 15 minutes. Reading before 15 minutes could give a false negative result. Results should not be read after 30 minutes</a:t>
            </a:r>
          </a:p>
          <a:p>
            <a:r>
              <a:rPr lang="en-US" sz="1800" dirty="0"/>
              <a:t>Discard the test card and swab as biohazard waste.</a:t>
            </a:r>
          </a:p>
        </p:txBody>
      </p:sp>
    </p:spTree>
    <p:extLst>
      <p:ext uri="{BB962C8B-B14F-4D97-AF65-F5344CB8AC3E}">
        <p14:creationId xmlns:p14="http://schemas.microsoft.com/office/powerpoint/2010/main" val="3155793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ECB37-C0A0-4460-9132-07F96FE98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F9831-2B3F-4C21-BB0D-B8F1B9CB66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Negative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D398C5-04A6-4A0F-832D-1D060D410FD9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/>
              <a:t>A single pink/purple colored Control Line in the top half of the window. The Control Line means that the detection part of the test was done correctly, but no COVID-19 antigen was detected.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58A5EE-0109-4B87-A883-76F8C730E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Positive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883CD1E-252E-4968-9E58-2A64FF67C4AF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en-US" dirty="0"/>
              <a:t>Two pink/purple colored lines, one Control Line in the top half of the window, and one Sample Line in the bottom half of the window. Any visible pink/purple colored line is positive; specimens with low levels of antigen may give a faint Sample Line.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83417A2-BB48-4887-911E-A411252BC7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Invalid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724AB19-F960-454C-B35D-D128E9ECE707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/>
              <a:t>The following results should be considered invalid. Invalid tests should not be reported. Obtain a new sample and repeat the test. </a:t>
            </a:r>
          </a:p>
          <a:p>
            <a:pPr marL="342900" indent="-342900">
              <a:buAutoNum type="arabicPeriod"/>
            </a:pPr>
            <a:r>
              <a:rPr lang="en-US" dirty="0"/>
              <a:t>No lines seen </a:t>
            </a:r>
          </a:p>
          <a:p>
            <a:pPr marL="342900" indent="-342900">
              <a:buAutoNum type="arabicPeriod"/>
            </a:pPr>
            <a:r>
              <a:rPr lang="en-US" dirty="0"/>
              <a:t>The Control Line is blue (rather than pink/purple)</a:t>
            </a:r>
          </a:p>
          <a:p>
            <a:pPr marL="342900" indent="-342900">
              <a:buAutoNum type="arabicPeriod"/>
            </a:pPr>
            <a:r>
              <a:rPr lang="en-US" dirty="0"/>
              <a:t>Only the Sample Line is present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047C453-78B0-4A95-A361-D13CFD89149B}"/>
              </a:ext>
            </a:extLst>
          </p:cNvPr>
          <p:cNvGrpSpPr/>
          <p:nvPr/>
        </p:nvGrpSpPr>
        <p:grpSpPr>
          <a:xfrm>
            <a:off x="5335016" y="4437146"/>
            <a:ext cx="762000" cy="826770"/>
            <a:chOff x="0" y="0"/>
            <a:chExt cx="762000" cy="82677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95D58DC-42F2-4528-B6EF-B86A9B6EF3A2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13" name="Flowchart: Terminator 12">
                <a:extLst>
                  <a:ext uri="{FF2B5EF4-FFF2-40B4-BE49-F238E27FC236}">
                    <a16:creationId xmlns:a16="http://schemas.microsoft.com/office/drawing/2014/main" id="{0C957E2C-F6DF-4451-8984-BF8ACF96CF79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" name="Flowchart: Terminator 13">
                <a:extLst>
                  <a:ext uri="{FF2B5EF4-FFF2-40B4-BE49-F238E27FC236}">
                    <a16:creationId xmlns:a16="http://schemas.microsoft.com/office/drawing/2014/main" id="{1DE6ABFD-0DA7-4C80-925A-D4797A41941D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54F693E-02A8-4C1E-A9BE-33A043C5F006}"/>
                </a:ext>
              </a:extLst>
            </p:cNvPr>
            <p:cNvCxnSpPr/>
            <p:nvPr/>
          </p:nvCxnSpPr>
          <p:spPr>
            <a:xfrm>
              <a:off x="0" y="2286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B34C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DAB8F49-072A-4325-9EAB-93374EE0B632}"/>
                </a:ext>
              </a:extLst>
            </p:cNvPr>
            <p:cNvCxnSpPr/>
            <p:nvPr/>
          </p:nvCxnSpPr>
          <p:spPr>
            <a:xfrm>
              <a:off x="0" y="657225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B34CC4"/>
              </a:solidFill>
              <a:prstDash val="solid"/>
              <a:miter lim="800000"/>
            </a:ln>
            <a:effectLst/>
          </p:spPr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E697F07-BF77-4CFB-B9BF-C86553C46A53}"/>
              </a:ext>
            </a:extLst>
          </p:cNvPr>
          <p:cNvGrpSpPr/>
          <p:nvPr/>
        </p:nvGrpSpPr>
        <p:grpSpPr>
          <a:xfrm>
            <a:off x="1652015" y="4440956"/>
            <a:ext cx="762000" cy="826770"/>
            <a:chOff x="0" y="0"/>
            <a:chExt cx="762000" cy="82677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1E03AE3-244D-4613-8AE5-5ED4140E03DC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18" name="Flowchart: Terminator 17">
                <a:extLst>
                  <a:ext uri="{FF2B5EF4-FFF2-40B4-BE49-F238E27FC236}">
                    <a16:creationId xmlns:a16="http://schemas.microsoft.com/office/drawing/2014/main" id="{8A11469A-F0A5-4C88-84C2-68E466DEC0B6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" name="Flowchart: Terminator 18">
                <a:extLst>
                  <a:ext uri="{FF2B5EF4-FFF2-40B4-BE49-F238E27FC236}">
                    <a16:creationId xmlns:a16="http://schemas.microsoft.com/office/drawing/2014/main" id="{6D2EC30A-556D-4113-AF59-774979A78A6A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E91C230-6C22-474C-96E2-C51026F88078}"/>
                </a:ext>
              </a:extLst>
            </p:cNvPr>
            <p:cNvCxnSpPr/>
            <p:nvPr/>
          </p:nvCxnSpPr>
          <p:spPr>
            <a:xfrm>
              <a:off x="0" y="200025"/>
              <a:ext cx="762000" cy="0"/>
            </a:xfrm>
            <a:prstGeom prst="line">
              <a:avLst/>
            </a:prstGeom>
            <a:ln w="38100">
              <a:solidFill>
                <a:srgbClr val="B34C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4CCC2A7-6173-496B-A002-424517C386B5}"/>
              </a:ext>
            </a:extLst>
          </p:cNvPr>
          <p:cNvGrpSpPr/>
          <p:nvPr/>
        </p:nvGrpSpPr>
        <p:grpSpPr>
          <a:xfrm>
            <a:off x="9984233" y="5050590"/>
            <a:ext cx="762000" cy="826770"/>
            <a:chOff x="0" y="0"/>
            <a:chExt cx="762000" cy="82677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9ED902A-8D6A-46C0-AF58-754397DB1CF7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24" name="Flowchart: Terminator 23">
                <a:extLst>
                  <a:ext uri="{FF2B5EF4-FFF2-40B4-BE49-F238E27FC236}">
                    <a16:creationId xmlns:a16="http://schemas.microsoft.com/office/drawing/2014/main" id="{B1F90804-93EA-4F96-A333-D1B03D9A9793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" name="Flowchart: Terminator 24">
                <a:extLst>
                  <a:ext uri="{FF2B5EF4-FFF2-40B4-BE49-F238E27FC236}">
                    <a16:creationId xmlns:a16="http://schemas.microsoft.com/office/drawing/2014/main" id="{A74D5CD1-6418-4558-B56D-E936F44D1E86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BF5BAB8-8043-4994-BF0F-F7473139FF9B}"/>
                </a:ext>
              </a:extLst>
            </p:cNvPr>
            <p:cNvCxnSpPr/>
            <p:nvPr/>
          </p:nvCxnSpPr>
          <p:spPr>
            <a:xfrm>
              <a:off x="0" y="638175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B34CC4"/>
              </a:solidFill>
              <a:prstDash val="solid"/>
              <a:miter lim="800000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438F373-FDE0-4529-B556-A9ECE24E6875}"/>
                </a:ext>
              </a:extLst>
            </p:cNvPr>
            <p:cNvCxnSpPr/>
            <p:nvPr/>
          </p:nvCxnSpPr>
          <p:spPr>
            <a:xfrm>
              <a:off x="0" y="1905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51BCBF"/>
              </a:solidFill>
              <a:prstDash val="solid"/>
              <a:miter lim="800000"/>
            </a:ln>
            <a:effectLst/>
          </p:spPr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A7DFEC2-0DC4-4DC7-99FB-35F5A66DB46C}"/>
              </a:ext>
            </a:extLst>
          </p:cNvPr>
          <p:cNvGrpSpPr/>
          <p:nvPr/>
        </p:nvGrpSpPr>
        <p:grpSpPr>
          <a:xfrm>
            <a:off x="10823636" y="5054400"/>
            <a:ext cx="762000" cy="826770"/>
            <a:chOff x="0" y="0"/>
            <a:chExt cx="762000" cy="826770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4D78389-0312-47C7-8DA0-CCAE5E965828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29" name="Flowchart: Terminator 28">
                <a:extLst>
                  <a:ext uri="{FF2B5EF4-FFF2-40B4-BE49-F238E27FC236}">
                    <a16:creationId xmlns:a16="http://schemas.microsoft.com/office/drawing/2014/main" id="{C80CA8B4-8FBA-487A-867A-998C4C278BC4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Flowchart: Terminator 29">
                <a:extLst>
                  <a:ext uri="{FF2B5EF4-FFF2-40B4-BE49-F238E27FC236}">
                    <a16:creationId xmlns:a16="http://schemas.microsoft.com/office/drawing/2014/main" id="{CF4EE1E0-0187-4D08-87EE-289D4A1857EC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66072A8-05D5-4F0C-8936-FB87996819E6}"/>
                </a:ext>
              </a:extLst>
            </p:cNvPr>
            <p:cNvCxnSpPr/>
            <p:nvPr/>
          </p:nvCxnSpPr>
          <p:spPr>
            <a:xfrm>
              <a:off x="0" y="200025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51BCBF"/>
              </a:solidFill>
              <a:prstDash val="solid"/>
              <a:miter lim="800000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0A16BE1-3EAC-47D3-9110-D53C922AACA2}"/>
              </a:ext>
            </a:extLst>
          </p:cNvPr>
          <p:cNvGrpSpPr/>
          <p:nvPr/>
        </p:nvGrpSpPr>
        <p:grpSpPr>
          <a:xfrm>
            <a:off x="9144830" y="5054400"/>
            <a:ext cx="762000" cy="826770"/>
            <a:chOff x="0" y="0"/>
            <a:chExt cx="762000" cy="826770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353B9E87-5887-4362-8066-4FEDB45DF8B2}"/>
                </a:ext>
              </a:extLst>
            </p:cNvPr>
            <p:cNvGrpSpPr/>
            <p:nvPr/>
          </p:nvGrpSpPr>
          <p:grpSpPr>
            <a:xfrm>
              <a:off x="0" y="0"/>
              <a:ext cx="762000" cy="826770"/>
              <a:chOff x="0" y="0"/>
              <a:chExt cx="762000" cy="826770"/>
            </a:xfrm>
            <a:noFill/>
          </p:grpSpPr>
          <p:sp>
            <p:nvSpPr>
              <p:cNvPr id="34" name="Flowchart: Terminator 33">
                <a:extLst>
                  <a:ext uri="{FF2B5EF4-FFF2-40B4-BE49-F238E27FC236}">
                    <a16:creationId xmlns:a16="http://schemas.microsoft.com/office/drawing/2014/main" id="{9FD01C19-B041-4C17-9085-ED92780EB2D7}"/>
                  </a:ext>
                </a:extLst>
              </p:cNvPr>
              <p:cNvSpPr/>
              <p:nvPr/>
            </p:nvSpPr>
            <p:spPr>
              <a:xfrm>
                <a:off x="0" y="0"/>
                <a:ext cx="762000" cy="40957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5" name="Flowchart: Terminator 34">
                <a:extLst>
                  <a:ext uri="{FF2B5EF4-FFF2-40B4-BE49-F238E27FC236}">
                    <a16:creationId xmlns:a16="http://schemas.microsoft.com/office/drawing/2014/main" id="{E0BB6EB7-E560-45D8-96FB-E8DE7360ACBD}"/>
                  </a:ext>
                </a:extLst>
              </p:cNvPr>
              <p:cNvSpPr/>
              <p:nvPr/>
            </p:nvSpPr>
            <p:spPr>
              <a:xfrm>
                <a:off x="0" y="409575"/>
                <a:ext cx="762000" cy="417195"/>
              </a:xfrm>
              <a:prstGeom prst="flowChartTerminator">
                <a:avLst/>
              </a:prstGeom>
              <a:grpFill/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BAC08E2-D0AF-4FF0-AC05-E7996B96BA50}"/>
                </a:ext>
              </a:extLst>
            </p:cNvPr>
            <p:cNvCxnSpPr/>
            <p:nvPr/>
          </p:nvCxnSpPr>
          <p:spPr>
            <a:xfrm>
              <a:off x="0" y="6477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rgbClr val="B34CC4"/>
              </a:solidFill>
              <a:prstDash val="solid"/>
              <a:miter lim="800000"/>
            </a:ln>
            <a:effectLst/>
          </p:spPr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80C230D-D889-464A-BB44-0308325E330C}"/>
              </a:ext>
            </a:extLst>
          </p:cNvPr>
          <p:cNvGrpSpPr/>
          <p:nvPr/>
        </p:nvGrpSpPr>
        <p:grpSpPr>
          <a:xfrm>
            <a:off x="8305427" y="5058210"/>
            <a:ext cx="762000" cy="826770"/>
            <a:chOff x="0" y="0"/>
            <a:chExt cx="762000" cy="826770"/>
          </a:xfrm>
          <a:noFill/>
        </p:grpSpPr>
        <p:sp>
          <p:nvSpPr>
            <p:cNvPr id="37" name="Flowchart: Terminator 36">
              <a:extLst>
                <a:ext uri="{FF2B5EF4-FFF2-40B4-BE49-F238E27FC236}">
                  <a16:creationId xmlns:a16="http://schemas.microsoft.com/office/drawing/2014/main" id="{F08B5E27-F953-4046-B048-A1BA4F78D53E}"/>
                </a:ext>
              </a:extLst>
            </p:cNvPr>
            <p:cNvSpPr/>
            <p:nvPr/>
          </p:nvSpPr>
          <p:spPr>
            <a:xfrm>
              <a:off x="0" y="0"/>
              <a:ext cx="762000" cy="409575"/>
            </a:xfrm>
            <a:prstGeom prst="flowChartTerminator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8" name="Flowchart: Terminator 37">
              <a:extLst>
                <a:ext uri="{FF2B5EF4-FFF2-40B4-BE49-F238E27FC236}">
                  <a16:creationId xmlns:a16="http://schemas.microsoft.com/office/drawing/2014/main" id="{7FE41BA7-185B-44C7-87D2-323674DC18C7}"/>
                </a:ext>
              </a:extLst>
            </p:cNvPr>
            <p:cNvSpPr/>
            <p:nvPr/>
          </p:nvSpPr>
          <p:spPr>
            <a:xfrm>
              <a:off x="0" y="409575"/>
              <a:ext cx="762000" cy="417195"/>
            </a:xfrm>
            <a:prstGeom prst="flowChartTerminator">
              <a:avLst/>
            </a:prstGeom>
            <a:grp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34655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E4C130-74CE-48EE-A50F-2ADD6E53B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0" b="12276"/>
          <a:stretch/>
        </p:blipFill>
        <p:spPr>
          <a:xfrm rot="16200000">
            <a:off x="7673974" y="2339972"/>
            <a:ext cx="6857999" cy="2178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98C190-1D55-41A6-8430-8C7AB4A8D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334" y="244224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limitations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09639F-C7DD-4DCE-A823-5BF59C91E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334" y="1537252"/>
            <a:ext cx="9222535" cy="4903305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400" dirty="0"/>
              <a:t>The </a:t>
            </a:r>
            <a:r>
              <a:rPr lang="en-US" sz="2400" dirty="0" err="1"/>
              <a:t>BinaxNow</a:t>
            </a:r>
            <a:r>
              <a:rPr lang="en-US" sz="2400" dirty="0"/>
              <a:t> COVID-19 Ag Card does not differentiate between SARS-</a:t>
            </a:r>
            <a:r>
              <a:rPr lang="en-US" sz="2400" dirty="0" err="1"/>
              <a:t>CoV</a:t>
            </a:r>
            <a:r>
              <a:rPr lang="en-US" sz="2400" dirty="0"/>
              <a:t> and SARS-CoV-2</a:t>
            </a:r>
          </a:p>
          <a:p>
            <a:r>
              <a:rPr lang="en-US" sz="2400" dirty="0"/>
              <a:t>The presence of mupirocin may cause false negative results</a:t>
            </a:r>
          </a:p>
          <a:p>
            <a:r>
              <a:rPr lang="en-US" sz="2400" dirty="0"/>
              <a:t>Samples stored in viral transport media could give inaccurate results</a:t>
            </a:r>
          </a:p>
          <a:p>
            <a:r>
              <a:rPr lang="en-US" sz="2400" dirty="0"/>
              <a:t>False negative results can occur if the sample swab is not rotated in the sample well prior to closing the card</a:t>
            </a:r>
          </a:p>
          <a:p>
            <a:r>
              <a:rPr lang="en-US" sz="2400" dirty="0"/>
              <a:t>False negative results can occur if the card is not read between 15-30minutes</a:t>
            </a:r>
          </a:p>
          <a:p>
            <a:r>
              <a:rPr lang="en-US" sz="2400" dirty="0"/>
              <a:t>Swabs in the kit are approved for use with BinaxNOW COVID-19 Ag Card. Do not use other swabs</a:t>
            </a:r>
          </a:p>
          <a:p>
            <a:r>
              <a:rPr lang="en-US" sz="2400" dirty="0"/>
              <a:t>A negative test result for this test means that antigens from SARS-CoV-2 were not present in the specimen above the limit of detection. Antigen tests are known to be less sensitive than molecular tests that detect viral nucleic acids.</a:t>
            </a:r>
          </a:p>
        </p:txBody>
      </p:sp>
    </p:spTree>
    <p:extLst>
      <p:ext uri="{BB962C8B-B14F-4D97-AF65-F5344CB8AC3E}">
        <p14:creationId xmlns:p14="http://schemas.microsoft.com/office/powerpoint/2010/main" val="4052361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21148-3A8D-418D-83C9-5FC3B7DE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The BinaxNOW SOP can be found at the following link:</a:t>
            </a:r>
            <a:br>
              <a:rPr lang="en-US" cap="none" dirty="0"/>
            </a:br>
            <a:br>
              <a:rPr lang="en-US" cap="none" dirty="0"/>
            </a:br>
            <a:r>
              <a:rPr lang="en-US" sz="18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u="sng" dirty="0">
                <a:solidFill>
                  <a:srgbClr val="660000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\\v06.med.va.gov\ric\service\LaboratoryAdministrativeManual</a:t>
            </a:r>
            <a:endParaRPr lang="en-US" cap="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D488E-402E-4CA1-AB25-F2BD64B92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67" y="3083443"/>
            <a:ext cx="10130516" cy="156475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Select “POC Ancillary Backup”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Select “Point of Care Ancillary”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Select “Manual Tests”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Locate the Abbott BinaxNOW COVID-19 Ag Card procedure</a:t>
            </a:r>
          </a:p>
        </p:txBody>
      </p:sp>
    </p:spTree>
    <p:extLst>
      <p:ext uri="{BB962C8B-B14F-4D97-AF65-F5344CB8AC3E}">
        <p14:creationId xmlns:p14="http://schemas.microsoft.com/office/powerpoint/2010/main" val="3028950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65256CF-A12F-46CA-8589-94C1BA316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FB0988-2F5B-4514-9B11-C7FA12157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9455C4F-7331-4D02-A48D-44CF37B0D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942FBC-B53C-4D66-9523-239ABE3E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What’s next?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5B80F2-2BBC-4101-8309-EF12776B50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01218"/>
              </p:ext>
            </p:extLst>
          </p:nvPr>
        </p:nvGraphicFramePr>
        <p:xfrm>
          <a:off x="685800" y="2878138"/>
          <a:ext cx="10820400" cy="334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680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65256CF-A12F-46CA-8589-94C1BA316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8600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FB0988-2F5B-4514-9B11-C7FA12157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9455C4F-7331-4D02-A48D-44CF37B0D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5E8991E-20AE-48E0-9C28-6635CDC17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Competency Requirements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A7E6D6-96DF-4BDD-981F-9EF22A878B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074739"/>
              </p:ext>
            </p:extLst>
          </p:nvPr>
        </p:nvGraphicFramePr>
        <p:xfrm>
          <a:off x="685800" y="2878138"/>
          <a:ext cx="10820400" cy="334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775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6">
            <a:extLst>
              <a:ext uri="{FF2B5EF4-FFF2-40B4-BE49-F238E27FC236}">
                <a16:creationId xmlns:a16="http://schemas.microsoft.com/office/drawing/2014/main" id="{24C41CF4-4A13-4AA9-9300-CB7A2E37C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784A16-646B-4926-901F-52B8DF569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09" y="764372"/>
            <a:ext cx="3173688" cy="5216013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cxnSp>
        <p:nvCxnSpPr>
          <p:cNvPr id="22" name="Straight Connector 18">
            <a:extLst>
              <a:ext uri="{FF2B5EF4-FFF2-40B4-BE49-F238E27FC236}">
                <a16:creationId xmlns:a16="http://schemas.microsoft.com/office/drawing/2014/main" id="{7A77B115-9FF3-46AE-AE08-826DEB9A6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21D3D-5691-48C6-8EB4-A0A2209E4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398" y="820993"/>
            <a:ext cx="7086600" cy="5216013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400" dirty="0"/>
              <a:t>The BinaxNOW COVID-19 Ag Card is a rapid lateral flow immunoassay for the qualitative detection of SARS-CoV-2 directly from nasal swabs within 7 days of the onset of symptoms.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400" dirty="0"/>
              <a:t>The BinaxNOW COVID-19 Ag Card employs an immunochromatographic membrane that uses highly sensitive antibodies to detect SARS-CoV-2 nucleocapsid protein.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400" dirty="0"/>
              <a:t>The test strip is comprised of two distinct lines of antibodies immobilized on a membrane support: a SARS-CoV-2 specific antibody line and a control antibody line.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2400" dirty="0"/>
              <a:t>As the sample migrates across the test strip, any SARS-CoV-2 nucleocapsid protein present in the sample will bind to the antibodies embedded in the test strip, causing the presence of a line at the “test” location on the strip.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7403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A932DB99-93A2-40E5-BC49-E211DCC0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 useBgFill="1">
        <p:nvSpPr>
          <p:cNvPr id="31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370FEC3-7536-4FD5-8238-89CFDC7A3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792"/>
          <a:stretch/>
        </p:blipFill>
        <p:spPr>
          <a:xfrm rot="10800000" flipH="1" flipV="1">
            <a:off x="0" y="4102768"/>
            <a:ext cx="4642202" cy="2755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E17299-087E-4CFF-B8F9-C687371E3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804334"/>
            <a:ext cx="3471333" cy="524933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You will need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704566D-CB03-4FBD-8D4B-2A06F455AF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34722" y="804334"/>
            <a:ext cx="6271477" cy="524933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BinaxNOW COVID-19 Ag Card</a:t>
            </a:r>
          </a:p>
          <a:p>
            <a:r>
              <a:rPr lang="en-US" dirty="0">
                <a:solidFill>
                  <a:schemeClr val="tx2"/>
                </a:solidFill>
              </a:rPr>
              <a:t>Nares swab (use only the swabs provided with the test kit)</a:t>
            </a:r>
          </a:p>
          <a:p>
            <a:r>
              <a:rPr lang="en-US" dirty="0">
                <a:solidFill>
                  <a:schemeClr val="tx2"/>
                </a:solidFill>
              </a:rPr>
              <a:t>Extraction reagent</a:t>
            </a:r>
          </a:p>
          <a:p>
            <a:r>
              <a:rPr lang="en-US" dirty="0">
                <a:solidFill>
                  <a:schemeClr val="tx2"/>
                </a:solidFill>
              </a:rPr>
              <a:t>Timer</a:t>
            </a:r>
          </a:p>
          <a:p>
            <a:r>
              <a:rPr lang="en-US" dirty="0">
                <a:solidFill>
                  <a:schemeClr val="tx2"/>
                </a:solidFill>
              </a:rPr>
              <a:t>PPE</a:t>
            </a:r>
          </a:p>
        </p:txBody>
      </p:sp>
    </p:spTree>
    <p:extLst>
      <p:ext uri="{BB962C8B-B14F-4D97-AF65-F5344CB8AC3E}">
        <p14:creationId xmlns:p14="http://schemas.microsoft.com/office/powerpoint/2010/main" val="80859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38" name="Picture 11">
            <a:extLst>
              <a:ext uri="{FF2B5EF4-FFF2-40B4-BE49-F238E27FC236}">
                <a16:creationId xmlns:a16="http://schemas.microsoft.com/office/drawing/2014/main" id="{B370FEC3-7536-4FD5-8238-89CFDC7A3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792"/>
          <a:stretch/>
        </p:blipFill>
        <p:spPr>
          <a:xfrm rot="10800000" flipH="1" flipV="1">
            <a:off x="0" y="4102768"/>
            <a:ext cx="4642202" cy="27552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EFDA3D-7C33-4880-B7EC-C984BE076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804334"/>
            <a:ext cx="3471333" cy="524933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reagents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A7993655-9148-448E-8858-695DC5324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4722" y="804334"/>
            <a:ext cx="6271477" cy="5249333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All </a:t>
            </a:r>
            <a:r>
              <a:rPr lang="en-US" dirty="0" err="1">
                <a:solidFill>
                  <a:schemeClr val="tx2"/>
                </a:solidFill>
              </a:rPr>
              <a:t>BinaxNow</a:t>
            </a:r>
            <a:r>
              <a:rPr lang="en-US" dirty="0">
                <a:solidFill>
                  <a:schemeClr val="tx2"/>
                </a:solidFill>
              </a:rPr>
              <a:t> components are stored and used at room temperature</a:t>
            </a:r>
          </a:p>
          <a:p>
            <a:r>
              <a:rPr lang="en-US" dirty="0">
                <a:solidFill>
                  <a:schemeClr val="tx2"/>
                </a:solidFill>
              </a:rPr>
              <a:t>Test kit components are good until the expiration date printed on outer packaging</a:t>
            </a:r>
          </a:p>
          <a:p>
            <a:r>
              <a:rPr lang="en-US" dirty="0">
                <a:solidFill>
                  <a:schemeClr val="tx2"/>
                </a:solidFill>
              </a:rPr>
              <a:t>Do not mix components of different kits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i.e. After all test cards in a kit have been used, discard the remaining extraction reagent. Do </a:t>
            </a:r>
            <a:r>
              <a:rPr lang="en-US" u="sng" dirty="0">
                <a:solidFill>
                  <a:schemeClr val="tx2"/>
                </a:solidFill>
              </a:rPr>
              <a:t>not</a:t>
            </a:r>
            <a:r>
              <a:rPr lang="en-US" dirty="0">
                <a:solidFill>
                  <a:schemeClr val="tx2"/>
                </a:solidFill>
              </a:rPr>
              <a:t> use leftover reagent with a new box of test cards.</a:t>
            </a:r>
          </a:p>
        </p:txBody>
      </p:sp>
    </p:spTree>
    <p:extLst>
      <p:ext uri="{BB962C8B-B14F-4D97-AF65-F5344CB8AC3E}">
        <p14:creationId xmlns:p14="http://schemas.microsoft.com/office/powerpoint/2010/main" val="81032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7">
            <a:extLst>
              <a:ext uri="{FF2B5EF4-FFF2-40B4-BE49-F238E27FC236}">
                <a16:creationId xmlns:a16="http://schemas.microsoft.com/office/drawing/2014/main" id="{A932DB99-93A2-40E5-BC49-E211DCC0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pic>
        <p:nvPicPr>
          <p:cNvPr id="19" name="Picture 9">
            <a:extLst>
              <a:ext uri="{FF2B5EF4-FFF2-40B4-BE49-F238E27FC236}">
                <a16:creationId xmlns:a16="http://schemas.microsoft.com/office/drawing/2014/main" id="{2A48D323-B3EB-44BB-ABAA-D89B3AF28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50496C6C-A85F-426B-9ED1-3444166CE4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1CB0F-D081-4844-B3C3-510EB23E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3" y="821265"/>
            <a:ext cx="6098705" cy="522211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/>
              <a:t>Quality controls</a:t>
            </a:r>
          </a:p>
        </p:txBody>
      </p:sp>
      <p:cxnSp>
        <p:nvCxnSpPr>
          <p:cNvPr id="21" name="Straight Connector 13">
            <a:extLst>
              <a:ext uri="{FF2B5EF4-FFF2-40B4-BE49-F238E27FC236}">
                <a16:creationId xmlns:a16="http://schemas.microsoft.com/office/drawing/2014/main" id="{AD0EF22F-5D3C-4240-8C32-1B20803E5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97108" y="1923563"/>
            <a:ext cx="0" cy="30175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5">
            <a:extLst>
              <a:ext uri="{FF2B5EF4-FFF2-40B4-BE49-F238E27FC236}">
                <a16:creationId xmlns:a16="http://schemas.microsoft.com/office/drawing/2014/main" id="{4AF26941-50B6-4D7B-AE52-225540B7E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0"/>
          <a:stretch/>
        </p:blipFill>
        <p:spPr>
          <a:xfrm rot="16200000">
            <a:off x="7521575" y="2187574"/>
            <a:ext cx="6857999" cy="248285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6D29E-8E7A-4AD9-8F08-B18B77F78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03028" y="821265"/>
            <a:ext cx="3265713" cy="52221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276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A932DB99-93A2-40E5-BC49-E211DCC0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4C41CF4-4A13-4AA9-9300-CB7A2E37C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95815-DF94-496F-8B2A-1394B6C16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76" y="764372"/>
            <a:ext cx="3583163" cy="52160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Internal procedural</a:t>
            </a:r>
            <a:br>
              <a:rPr lang="en-US" dirty="0"/>
            </a:br>
            <a:r>
              <a:rPr lang="en-US" dirty="0"/>
              <a:t>Controls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A77B115-9FF3-46AE-AE08-826DEB9A6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CE2BA1-3B98-4DED-8CCA-618ECD69B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70138" y="764372"/>
            <a:ext cx="7086600" cy="52160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1800"/>
              </a:spcAft>
            </a:pPr>
            <a:endParaRPr lang="en-US" sz="2000" dirty="0"/>
          </a:p>
          <a:p>
            <a:pPr>
              <a:spcAft>
                <a:spcPts val="1800"/>
              </a:spcAft>
            </a:pPr>
            <a:r>
              <a:rPr lang="en-US" sz="2000" dirty="0"/>
              <a:t>Verifies the performance of each test run</a:t>
            </a:r>
          </a:p>
          <a:p>
            <a:pPr>
              <a:spcAft>
                <a:spcPts val="1800"/>
              </a:spcAft>
            </a:pPr>
            <a:r>
              <a:rPr lang="en-US" sz="2000" dirty="0"/>
              <a:t>A pink/purple line at the “control” position indicates the sample migrated properly and that the reagents worked</a:t>
            </a:r>
          </a:p>
          <a:p>
            <a:pPr>
              <a:spcAft>
                <a:spcPts val="1800"/>
              </a:spcAft>
            </a:pPr>
            <a:r>
              <a:rPr lang="en-US" sz="2000" dirty="0"/>
              <a:t>The background color in the window should be light-pink to white and should not hinder reading of the test</a:t>
            </a:r>
          </a:p>
          <a:p>
            <a:pPr>
              <a:spcAft>
                <a:spcPts val="1800"/>
              </a:spcAft>
            </a:pPr>
            <a:r>
              <a:rPr lang="en-US" sz="2000" dirty="0"/>
              <a:t>If the line at the “control” position remains blue, the test is invalid. DO NOT report patient results. Repeat the test with a new sample and new test card.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495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A932DB99-93A2-40E5-BC49-E211DCC03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4C41CF4-4A13-4AA9-9300-CB7A2E37C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95815-DF94-496F-8B2A-1394B6C16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09" y="764372"/>
            <a:ext cx="3173688" cy="52160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External Positive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negative Controls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A77B115-9FF3-46AE-AE08-826DEB9A6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27197" y="1923563"/>
            <a:ext cx="0" cy="30175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CE2BA1-3B98-4DED-8CCA-618ECD69B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70138" y="764372"/>
            <a:ext cx="7086600" cy="52160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/>
              <a:t>Verifies the performance of the reagents and the operator. </a:t>
            </a:r>
          </a:p>
          <a:p>
            <a:r>
              <a:rPr lang="en-US" sz="2000" dirty="0"/>
              <a:t>External controls should be performed weekly, or as directed by Ancillary personnel.</a:t>
            </a:r>
          </a:p>
          <a:p>
            <a:r>
              <a:rPr lang="en-US" sz="2000" dirty="0"/>
              <a:t>A Positive Control swab is included with each kit. An unused sterile swab from the test kit will be used as the Negative Control.</a:t>
            </a:r>
          </a:p>
          <a:p>
            <a:r>
              <a:rPr lang="en-US" sz="2000" dirty="0"/>
              <a:t>External controls are performed by the same process as patient testing, EXCEPT using 8 drops of extraction reagent instead of 6.</a:t>
            </a:r>
          </a:p>
          <a:p>
            <a:r>
              <a:rPr lang="en-US" sz="2000" dirty="0"/>
              <a:t>If the correct control results are not obtained, do not report patient results. Repeat the test with a new sample and a new test card. If the correct results are still not obtained, do not continue patient testing, contact Ancillary at ext. 3305, 5885, or 5003.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952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BE4C130-74CE-48EE-A50F-2ADD6E53B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0" b="12276"/>
          <a:stretch/>
        </p:blipFill>
        <p:spPr>
          <a:xfrm rot="16200000">
            <a:off x="7673974" y="2339972"/>
            <a:ext cx="6857999" cy="21780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45C023-B17B-4DCA-898E-1834D2596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412" y="229003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Specimen collection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08E67C1-37CA-4CB6-ABB8-681CCD619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412" y="2017781"/>
            <a:ext cx="9755372" cy="3489295"/>
          </a:xfrm>
        </p:spPr>
        <p:txBody>
          <a:bodyPr>
            <a:normAutofit/>
          </a:bodyPr>
          <a:lstStyle/>
          <a:p>
            <a:r>
              <a:rPr lang="en-US" dirty="0"/>
              <a:t>Carefully insert the swab into the nostril</a:t>
            </a:r>
          </a:p>
          <a:p>
            <a:r>
              <a:rPr lang="en-US" dirty="0"/>
              <a:t>Using gentle rotation, push the swab until resistance is met at the </a:t>
            </a:r>
            <a:r>
              <a:rPr lang="en-US" dirty="0" err="1"/>
              <a:t>turbinates</a:t>
            </a:r>
            <a:r>
              <a:rPr lang="en-US" dirty="0"/>
              <a:t> (less than one inch into the nostril)</a:t>
            </a:r>
          </a:p>
          <a:p>
            <a:r>
              <a:rPr lang="en-US" dirty="0"/>
              <a:t>Rotate the swab 5 times or more against the nasal wall, then slowly remove from the nostril</a:t>
            </a:r>
          </a:p>
          <a:p>
            <a:r>
              <a:rPr lang="en-US" dirty="0"/>
              <a:t>Using the </a:t>
            </a:r>
            <a:r>
              <a:rPr lang="en-US" b="1" dirty="0"/>
              <a:t>same</a:t>
            </a:r>
            <a:r>
              <a:rPr lang="en-US" dirty="0"/>
              <a:t> swab, repeat in the other nostril</a:t>
            </a:r>
          </a:p>
          <a:p>
            <a:r>
              <a:rPr lang="en-US" dirty="0"/>
              <a:t>Test swab immediately after collection, no more than 1 hour</a:t>
            </a:r>
          </a:p>
          <a:p>
            <a:pPr lvl="1"/>
            <a:r>
              <a:rPr lang="en-US" dirty="0"/>
              <a:t>DO NOT place swab back in paper wrapper after collection; this can produce false negative results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7AFBB5-F8CB-4979-A0EA-55129F682C6E}"/>
              </a:ext>
            </a:extLst>
          </p:cNvPr>
          <p:cNvSpPr txBox="1"/>
          <p:nvPr/>
        </p:nvSpPr>
        <p:spPr>
          <a:xfrm>
            <a:off x="791412" y="1350924"/>
            <a:ext cx="9755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**Treat all specimens as potentially infectious. Follow universal precautions**</a:t>
            </a:r>
          </a:p>
        </p:txBody>
      </p:sp>
    </p:spTree>
    <p:extLst>
      <p:ext uri="{BB962C8B-B14F-4D97-AF65-F5344CB8AC3E}">
        <p14:creationId xmlns:p14="http://schemas.microsoft.com/office/powerpoint/2010/main" val="241860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2069</TotalTime>
  <Words>1119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Franklin Gothic Book</vt:lpstr>
      <vt:lpstr>Vapor Trail</vt:lpstr>
      <vt:lpstr>Abbott BinaxNow  1st Annual Competency</vt:lpstr>
      <vt:lpstr>Competency Requirements</vt:lpstr>
      <vt:lpstr>Overview</vt:lpstr>
      <vt:lpstr>You will need</vt:lpstr>
      <vt:lpstr>reagents</vt:lpstr>
      <vt:lpstr>Quality controls</vt:lpstr>
      <vt:lpstr>Internal procedural Controls</vt:lpstr>
      <vt:lpstr>External Positive &amp; negative Controls</vt:lpstr>
      <vt:lpstr>Specimen collection</vt:lpstr>
      <vt:lpstr>Patient testing</vt:lpstr>
      <vt:lpstr>Interpreting results</vt:lpstr>
      <vt:lpstr>limitations</vt:lpstr>
      <vt:lpstr>The BinaxNOW SOP can be found at the following link:   \\v06.med.va.gov\ric\service\LaboratoryAdministrativeManual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BinaxNow annual competency</dc:title>
  <dc:creator>Tegegne, Mulu  RICVAMC</dc:creator>
  <cp:lastModifiedBy>Priestley, Heather  RICVAMC</cp:lastModifiedBy>
  <cp:revision>30</cp:revision>
  <dcterms:created xsi:type="dcterms:W3CDTF">2021-11-30T18:04:22Z</dcterms:created>
  <dcterms:modified xsi:type="dcterms:W3CDTF">2021-12-07T18:21:43Z</dcterms:modified>
</cp:coreProperties>
</file>