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59" r:id="rId1"/>
  </p:sldMasterIdLst>
  <p:notesMasterIdLst>
    <p:notesMasterId r:id="rId14"/>
  </p:notesMasterIdLst>
  <p:sldIdLst>
    <p:sldId id="256" r:id="rId2"/>
    <p:sldId id="257" r:id="rId3"/>
    <p:sldId id="267" r:id="rId4"/>
    <p:sldId id="258" r:id="rId5"/>
    <p:sldId id="266" r:id="rId6"/>
    <p:sldId id="260" r:id="rId7"/>
    <p:sldId id="263" r:id="rId8"/>
    <p:sldId id="262" r:id="rId9"/>
    <p:sldId id="265" r:id="rId10"/>
    <p:sldId id="264" r:id="rId11"/>
    <p:sldId id="261"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F2A4D5-B731-4B0C-9B09-512744BAA87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9A554B66-E40F-4E1D-B283-E252D41171B7}">
      <dgm:prSet/>
      <dgm:spPr/>
      <dgm:t>
        <a:bodyPr/>
        <a:lstStyle/>
        <a:p>
          <a:r>
            <a:rPr lang="en-US"/>
            <a:t>2 levels; performed every 30 days</a:t>
          </a:r>
        </a:p>
      </dgm:t>
    </dgm:pt>
    <dgm:pt modelId="{CFA6219E-CE9B-4F3A-A586-9D3E17D55064}" type="parTrans" cxnId="{F9499BB3-1CB8-495E-A2AF-327463FB06CE}">
      <dgm:prSet/>
      <dgm:spPr/>
      <dgm:t>
        <a:bodyPr/>
        <a:lstStyle/>
        <a:p>
          <a:endParaRPr lang="en-US"/>
        </a:p>
      </dgm:t>
    </dgm:pt>
    <dgm:pt modelId="{19D50D5D-48E0-40C3-8755-7C3F9262A016}" type="sibTrans" cxnId="{F9499BB3-1CB8-495E-A2AF-327463FB06CE}">
      <dgm:prSet/>
      <dgm:spPr/>
      <dgm:t>
        <a:bodyPr/>
        <a:lstStyle/>
        <a:p>
          <a:endParaRPr lang="en-US"/>
        </a:p>
      </dgm:t>
    </dgm:pt>
    <dgm:pt modelId="{C43F4CCB-63EA-462D-ABE7-66EA1CABDDEA}">
      <dgm:prSet/>
      <dgm:spPr/>
      <dgm:t>
        <a:bodyPr/>
        <a:lstStyle/>
        <a:p>
          <a:r>
            <a:rPr lang="en-US"/>
            <a:t>i-STAT screen will alert when due</a:t>
          </a:r>
        </a:p>
      </dgm:t>
    </dgm:pt>
    <dgm:pt modelId="{4AFAA3B5-C773-4CC2-A1F7-BE4F25202CB5}" type="parTrans" cxnId="{5BCAB66E-ECAB-4357-B87D-F1CA15E44F7F}">
      <dgm:prSet/>
      <dgm:spPr/>
      <dgm:t>
        <a:bodyPr/>
        <a:lstStyle/>
        <a:p>
          <a:endParaRPr lang="en-US"/>
        </a:p>
      </dgm:t>
    </dgm:pt>
    <dgm:pt modelId="{B4584D14-32B4-4861-B1F5-A12C2229F144}" type="sibTrans" cxnId="{5BCAB66E-ECAB-4357-B87D-F1CA15E44F7F}">
      <dgm:prSet/>
      <dgm:spPr/>
      <dgm:t>
        <a:bodyPr/>
        <a:lstStyle/>
        <a:p>
          <a:endParaRPr lang="en-US"/>
        </a:p>
      </dgm:t>
    </dgm:pt>
    <dgm:pt modelId="{67DE7E1F-76F4-4E34-8F54-86C572FCC29F}">
      <dgm:prSet/>
      <dgm:spPr/>
      <dgm:t>
        <a:bodyPr/>
        <a:lstStyle/>
        <a:p>
          <a:r>
            <a:rPr lang="en-US"/>
            <a:t>Scheduled for 1</a:t>
          </a:r>
          <a:r>
            <a:rPr lang="en-US" baseline="30000"/>
            <a:t>st</a:t>
          </a:r>
          <a:r>
            <a:rPr lang="en-US"/>
            <a:t> Tuesday of each month </a:t>
          </a:r>
        </a:p>
      </dgm:t>
    </dgm:pt>
    <dgm:pt modelId="{728AE200-1BD5-423E-85FE-AFB0BB177933}" type="parTrans" cxnId="{CB94C2F3-7730-4353-9564-F46060361398}">
      <dgm:prSet/>
      <dgm:spPr/>
      <dgm:t>
        <a:bodyPr/>
        <a:lstStyle/>
        <a:p>
          <a:endParaRPr lang="en-US"/>
        </a:p>
      </dgm:t>
    </dgm:pt>
    <dgm:pt modelId="{2912FA49-C4CF-4022-B13A-934E0002411A}" type="sibTrans" cxnId="{CB94C2F3-7730-4353-9564-F46060361398}">
      <dgm:prSet/>
      <dgm:spPr/>
      <dgm:t>
        <a:bodyPr/>
        <a:lstStyle/>
        <a:p>
          <a:endParaRPr lang="en-US"/>
        </a:p>
      </dgm:t>
    </dgm:pt>
    <dgm:pt modelId="{E9B8C3EB-2C79-4057-BE62-5FC30CFB17F1}">
      <dgm:prSet/>
      <dgm:spPr/>
      <dgm:t>
        <a:bodyPr/>
        <a:lstStyle/>
        <a:p>
          <a:r>
            <a:rPr lang="en-US"/>
            <a:t>Meter will lock out patient testing if QC is not performed by the end of the grace period (72 hours)</a:t>
          </a:r>
        </a:p>
      </dgm:t>
    </dgm:pt>
    <dgm:pt modelId="{38BD8AB9-C9B3-486B-90AB-700FA810C667}" type="parTrans" cxnId="{D01CA0B4-38BF-40D8-8F7E-0C6273425DB1}">
      <dgm:prSet/>
      <dgm:spPr/>
      <dgm:t>
        <a:bodyPr/>
        <a:lstStyle/>
        <a:p>
          <a:endParaRPr lang="en-US"/>
        </a:p>
      </dgm:t>
    </dgm:pt>
    <dgm:pt modelId="{E3C901D4-7B03-440E-9303-B0EDBFEA347F}" type="sibTrans" cxnId="{D01CA0B4-38BF-40D8-8F7E-0C6273425DB1}">
      <dgm:prSet/>
      <dgm:spPr/>
      <dgm:t>
        <a:bodyPr/>
        <a:lstStyle/>
        <a:p>
          <a:endParaRPr lang="en-US"/>
        </a:p>
      </dgm:t>
    </dgm:pt>
    <dgm:pt modelId="{86E421D9-A548-4A65-9D65-390B850EB8F7}">
      <dgm:prSet/>
      <dgm:spPr/>
      <dgm:t>
        <a:bodyPr/>
        <a:lstStyle/>
        <a:p>
          <a:r>
            <a:rPr lang="en-US"/>
            <a:t>Operators must rotate; see schedule from Ancillary Testing via Outlook e-mail</a:t>
          </a:r>
        </a:p>
      </dgm:t>
    </dgm:pt>
    <dgm:pt modelId="{865488F2-82F3-49DB-AB6F-79931F552948}" type="parTrans" cxnId="{D0FE1E45-1484-4E63-A97D-E728F4694111}">
      <dgm:prSet/>
      <dgm:spPr/>
      <dgm:t>
        <a:bodyPr/>
        <a:lstStyle/>
        <a:p>
          <a:endParaRPr lang="en-US"/>
        </a:p>
      </dgm:t>
    </dgm:pt>
    <dgm:pt modelId="{D0B92EC9-0C7C-47EA-9917-73D7BC318994}" type="sibTrans" cxnId="{D0FE1E45-1484-4E63-A97D-E728F4694111}">
      <dgm:prSet/>
      <dgm:spPr/>
      <dgm:t>
        <a:bodyPr/>
        <a:lstStyle/>
        <a:p>
          <a:endParaRPr lang="en-US"/>
        </a:p>
      </dgm:t>
    </dgm:pt>
    <dgm:pt modelId="{2FDEFDF9-C35B-49F6-BF6F-F60243B1B77F}" type="pres">
      <dgm:prSet presAssocID="{0EF2A4D5-B731-4B0C-9B09-512744BAA87C}" presName="linear" presStyleCnt="0">
        <dgm:presLayoutVars>
          <dgm:animLvl val="lvl"/>
          <dgm:resizeHandles val="exact"/>
        </dgm:presLayoutVars>
      </dgm:prSet>
      <dgm:spPr/>
    </dgm:pt>
    <dgm:pt modelId="{51BF7514-BEAC-4FB5-B14D-40C3D3B9A182}" type="pres">
      <dgm:prSet presAssocID="{9A554B66-E40F-4E1D-B283-E252D41171B7}" presName="parentText" presStyleLbl="node1" presStyleIdx="0" presStyleCnt="5">
        <dgm:presLayoutVars>
          <dgm:chMax val="0"/>
          <dgm:bulletEnabled val="1"/>
        </dgm:presLayoutVars>
      </dgm:prSet>
      <dgm:spPr/>
    </dgm:pt>
    <dgm:pt modelId="{94472088-2439-4A5F-88AC-2C617BD6B77F}" type="pres">
      <dgm:prSet presAssocID="{19D50D5D-48E0-40C3-8755-7C3F9262A016}" presName="spacer" presStyleCnt="0"/>
      <dgm:spPr/>
    </dgm:pt>
    <dgm:pt modelId="{13732E62-439A-48E5-8BCF-CD20F2EC43AD}" type="pres">
      <dgm:prSet presAssocID="{C43F4CCB-63EA-462D-ABE7-66EA1CABDDEA}" presName="parentText" presStyleLbl="node1" presStyleIdx="1" presStyleCnt="5">
        <dgm:presLayoutVars>
          <dgm:chMax val="0"/>
          <dgm:bulletEnabled val="1"/>
        </dgm:presLayoutVars>
      </dgm:prSet>
      <dgm:spPr/>
    </dgm:pt>
    <dgm:pt modelId="{726AA4E3-757B-4305-9DA2-924DE75675FF}" type="pres">
      <dgm:prSet presAssocID="{B4584D14-32B4-4861-B1F5-A12C2229F144}" presName="spacer" presStyleCnt="0"/>
      <dgm:spPr/>
    </dgm:pt>
    <dgm:pt modelId="{AAE72610-F19B-4126-8846-0CB4AC747F25}" type="pres">
      <dgm:prSet presAssocID="{67DE7E1F-76F4-4E34-8F54-86C572FCC29F}" presName="parentText" presStyleLbl="node1" presStyleIdx="2" presStyleCnt="5">
        <dgm:presLayoutVars>
          <dgm:chMax val="0"/>
          <dgm:bulletEnabled val="1"/>
        </dgm:presLayoutVars>
      </dgm:prSet>
      <dgm:spPr/>
    </dgm:pt>
    <dgm:pt modelId="{1B52C570-E2ED-41EF-B0B6-F548A7A3B849}" type="pres">
      <dgm:prSet presAssocID="{2912FA49-C4CF-4022-B13A-934E0002411A}" presName="spacer" presStyleCnt="0"/>
      <dgm:spPr/>
    </dgm:pt>
    <dgm:pt modelId="{3E490179-A9AF-4BC9-9615-98930939E0FC}" type="pres">
      <dgm:prSet presAssocID="{E9B8C3EB-2C79-4057-BE62-5FC30CFB17F1}" presName="parentText" presStyleLbl="node1" presStyleIdx="3" presStyleCnt="5">
        <dgm:presLayoutVars>
          <dgm:chMax val="0"/>
          <dgm:bulletEnabled val="1"/>
        </dgm:presLayoutVars>
      </dgm:prSet>
      <dgm:spPr/>
    </dgm:pt>
    <dgm:pt modelId="{FB3807E4-EC89-49E0-BC6C-9183DE8B9C53}" type="pres">
      <dgm:prSet presAssocID="{E3C901D4-7B03-440E-9303-B0EDBFEA347F}" presName="spacer" presStyleCnt="0"/>
      <dgm:spPr/>
    </dgm:pt>
    <dgm:pt modelId="{EF623DEB-663F-4F82-AB86-42E7DDE71E06}" type="pres">
      <dgm:prSet presAssocID="{86E421D9-A548-4A65-9D65-390B850EB8F7}" presName="parentText" presStyleLbl="node1" presStyleIdx="4" presStyleCnt="5">
        <dgm:presLayoutVars>
          <dgm:chMax val="0"/>
          <dgm:bulletEnabled val="1"/>
        </dgm:presLayoutVars>
      </dgm:prSet>
      <dgm:spPr/>
    </dgm:pt>
  </dgm:ptLst>
  <dgm:cxnLst>
    <dgm:cxn modelId="{D0FE1E45-1484-4E63-A97D-E728F4694111}" srcId="{0EF2A4D5-B731-4B0C-9B09-512744BAA87C}" destId="{86E421D9-A548-4A65-9D65-390B850EB8F7}" srcOrd="4" destOrd="0" parTransId="{865488F2-82F3-49DB-AB6F-79931F552948}" sibTransId="{D0B92EC9-0C7C-47EA-9917-73D7BC318994}"/>
    <dgm:cxn modelId="{5BCAB66E-ECAB-4357-B87D-F1CA15E44F7F}" srcId="{0EF2A4D5-B731-4B0C-9B09-512744BAA87C}" destId="{C43F4CCB-63EA-462D-ABE7-66EA1CABDDEA}" srcOrd="1" destOrd="0" parTransId="{4AFAA3B5-C773-4CC2-A1F7-BE4F25202CB5}" sibTransId="{B4584D14-32B4-4861-B1F5-A12C2229F144}"/>
    <dgm:cxn modelId="{AB89DC55-50D0-48ED-B88F-26B93CB4C260}" type="presOf" srcId="{0EF2A4D5-B731-4B0C-9B09-512744BAA87C}" destId="{2FDEFDF9-C35B-49F6-BF6F-F60243B1B77F}" srcOrd="0" destOrd="0" presId="urn:microsoft.com/office/officeart/2005/8/layout/vList2"/>
    <dgm:cxn modelId="{5B6CED78-D8BD-4BB8-92ED-B02B927BFC60}" type="presOf" srcId="{C43F4CCB-63EA-462D-ABE7-66EA1CABDDEA}" destId="{13732E62-439A-48E5-8BCF-CD20F2EC43AD}" srcOrd="0" destOrd="0" presId="urn:microsoft.com/office/officeart/2005/8/layout/vList2"/>
    <dgm:cxn modelId="{FE263D96-BA80-44E7-8C95-1418590FF097}" type="presOf" srcId="{E9B8C3EB-2C79-4057-BE62-5FC30CFB17F1}" destId="{3E490179-A9AF-4BC9-9615-98930939E0FC}" srcOrd="0" destOrd="0" presId="urn:microsoft.com/office/officeart/2005/8/layout/vList2"/>
    <dgm:cxn modelId="{F9499BB3-1CB8-495E-A2AF-327463FB06CE}" srcId="{0EF2A4D5-B731-4B0C-9B09-512744BAA87C}" destId="{9A554B66-E40F-4E1D-B283-E252D41171B7}" srcOrd="0" destOrd="0" parTransId="{CFA6219E-CE9B-4F3A-A586-9D3E17D55064}" sibTransId="{19D50D5D-48E0-40C3-8755-7C3F9262A016}"/>
    <dgm:cxn modelId="{D01CA0B4-38BF-40D8-8F7E-0C6273425DB1}" srcId="{0EF2A4D5-B731-4B0C-9B09-512744BAA87C}" destId="{E9B8C3EB-2C79-4057-BE62-5FC30CFB17F1}" srcOrd="3" destOrd="0" parTransId="{38BD8AB9-C9B3-486B-90AB-700FA810C667}" sibTransId="{E3C901D4-7B03-440E-9303-B0EDBFEA347F}"/>
    <dgm:cxn modelId="{9D367DB5-E4E1-4E0B-8A66-155F3BE8E1F1}" type="presOf" srcId="{86E421D9-A548-4A65-9D65-390B850EB8F7}" destId="{EF623DEB-663F-4F82-AB86-42E7DDE71E06}" srcOrd="0" destOrd="0" presId="urn:microsoft.com/office/officeart/2005/8/layout/vList2"/>
    <dgm:cxn modelId="{4A8120C3-60AF-4206-A0AE-E7E1B216D9F6}" type="presOf" srcId="{9A554B66-E40F-4E1D-B283-E252D41171B7}" destId="{51BF7514-BEAC-4FB5-B14D-40C3D3B9A182}" srcOrd="0" destOrd="0" presId="urn:microsoft.com/office/officeart/2005/8/layout/vList2"/>
    <dgm:cxn modelId="{C28E84EB-3E5C-4CD3-A52F-D7627565D759}" type="presOf" srcId="{67DE7E1F-76F4-4E34-8F54-86C572FCC29F}" destId="{AAE72610-F19B-4126-8846-0CB4AC747F25}" srcOrd="0" destOrd="0" presId="urn:microsoft.com/office/officeart/2005/8/layout/vList2"/>
    <dgm:cxn modelId="{CB94C2F3-7730-4353-9564-F46060361398}" srcId="{0EF2A4D5-B731-4B0C-9B09-512744BAA87C}" destId="{67DE7E1F-76F4-4E34-8F54-86C572FCC29F}" srcOrd="2" destOrd="0" parTransId="{728AE200-1BD5-423E-85FE-AFB0BB177933}" sibTransId="{2912FA49-C4CF-4022-B13A-934E0002411A}"/>
    <dgm:cxn modelId="{1AC0339A-E975-4EF4-931E-CDD83A473829}" type="presParOf" srcId="{2FDEFDF9-C35B-49F6-BF6F-F60243B1B77F}" destId="{51BF7514-BEAC-4FB5-B14D-40C3D3B9A182}" srcOrd="0" destOrd="0" presId="urn:microsoft.com/office/officeart/2005/8/layout/vList2"/>
    <dgm:cxn modelId="{3F436DCC-25E8-43E7-A083-673254385069}" type="presParOf" srcId="{2FDEFDF9-C35B-49F6-BF6F-F60243B1B77F}" destId="{94472088-2439-4A5F-88AC-2C617BD6B77F}" srcOrd="1" destOrd="0" presId="urn:microsoft.com/office/officeart/2005/8/layout/vList2"/>
    <dgm:cxn modelId="{9B424501-81EB-44B9-81FC-D9D0BE722088}" type="presParOf" srcId="{2FDEFDF9-C35B-49F6-BF6F-F60243B1B77F}" destId="{13732E62-439A-48E5-8BCF-CD20F2EC43AD}" srcOrd="2" destOrd="0" presId="urn:microsoft.com/office/officeart/2005/8/layout/vList2"/>
    <dgm:cxn modelId="{46FCAC22-CB38-4490-856F-A7353793E7C6}" type="presParOf" srcId="{2FDEFDF9-C35B-49F6-BF6F-F60243B1B77F}" destId="{726AA4E3-757B-4305-9DA2-924DE75675FF}" srcOrd="3" destOrd="0" presId="urn:microsoft.com/office/officeart/2005/8/layout/vList2"/>
    <dgm:cxn modelId="{729A9ECD-E49E-48DF-AF47-3F3675B5E049}" type="presParOf" srcId="{2FDEFDF9-C35B-49F6-BF6F-F60243B1B77F}" destId="{AAE72610-F19B-4126-8846-0CB4AC747F25}" srcOrd="4" destOrd="0" presId="urn:microsoft.com/office/officeart/2005/8/layout/vList2"/>
    <dgm:cxn modelId="{E44BB2DA-EE3F-444A-A33F-A62446CCFADD}" type="presParOf" srcId="{2FDEFDF9-C35B-49F6-BF6F-F60243B1B77F}" destId="{1B52C570-E2ED-41EF-B0B6-F548A7A3B849}" srcOrd="5" destOrd="0" presId="urn:microsoft.com/office/officeart/2005/8/layout/vList2"/>
    <dgm:cxn modelId="{3E285350-0541-4ABC-923F-E1E317E19064}" type="presParOf" srcId="{2FDEFDF9-C35B-49F6-BF6F-F60243B1B77F}" destId="{3E490179-A9AF-4BC9-9615-98930939E0FC}" srcOrd="6" destOrd="0" presId="urn:microsoft.com/office/officeart/2005/8/layout/vList2"/>
    <dgm:cxn modelId="{AB440E35-4BA5-4259-979B-BD5C6C147B26}" type="presParOf" srcId="{2FDEFDF9-C35B-49F6-BF6F-F60243B1B77F}" destId="{FB3807E4-EC89-49E0-BC6C-9183DE8B9C53}" srcOrd="7" destOrd="0" presId="urn:microsoft.com/office/officeart/2005/8/layout/vList2"/>
    <dgm:cxn modelId="{D8754F8D-83C9-4574-AD81-7E7E4CEF01AE}" type="presParOf" srcId="{2FDEFDF9-C35B-49F6-BF6F-F60243B1B77F}" destId="{EF623DEB-663F-4F82-AB86-42E7DDE71E0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FC9FF8-0A3F-44F9-BF5A-24DE97A0D66B}" type="doc">
      <dgm:prSet loTypeId="urn:microsoft.com/office/officeart/2005/8/layout/hierarchy1" loCatId="hierarchy" qsTypeId="urn:microsoft.com/office/officeart/2005/8/quickstyle/simple4" qsCatId="simple" csTypeId="urn:microsoft.com/office/officeart/2005/8/colors/accent0_3" csCatId="mainScheme" phldr="1"/>
      <dgm:spPr/>
      <dgm:t>
        <a:bodyPr/>
        <a:lstStyle/>
        <a:p>
          <a:endParaRPr lang="en-US"/>
        </a:p>
      </dgm:t>
    </dgm:pt>
    <dgm:pt modelId="{D9BDBF88-4245-4A11-94FF-1C72EBFB4F6D}">
      <dgm:prSet custT="1"/>
      <dgm:spPr/>
      <dgm:t>
        <a:bodyPr/>
        <a:lstStyle/>
        <a:p>
          <a:r>
            <a:rPr lang="en-US" sz="2400" b="1"/>
            <a:t>Point of care devices are considered Reusable Medical Equipment. Make sure  the device is cleaned between every patient test. Use the Super Sani-Cloth wipes (purple top) provided by the hospital.</a:t>
          </a:r>
          <a:endParaRPr lang="en-US" sz="2400" dirty="0"/>
        </a:p>
      </dgm:t>
    </dgm:pt>
    <dgm:pt modelId="{9ACD2DA0-8D25-48BE-BEFE-8D6E16EC720D}" type="parTrans" cxnId="{CF3C2CF5-92CF-44B4-A15F-B3BFE8E16A25}">
      <dgm:prSet/>
      <dgm:spPr/>
      <dgm:t>
        <a:bodyPr/>
        <a:lstStyle/>
        <a:p>
          <a:endParaRPr lang="en-US"/>
        </a:p>
      </dgm:t>
    </dgm:pt>
    <dgm:pt modelId="{B82EF18D-71DA-4773-96CD-194A0FE6F9D0}" type="sibTrans" cxnId="{CF3C2CF5-92CF-44B4-A15F-B3BFE8E16A25}">
      <dgm:prSet/>
      <dgm:spPr/>
      <dgm:t>
        <a:bodyPr/>
        <a:lstStyle/>
        <a:p>
          <a:endParaRPr lang="en-US"/>
        </a:p>
      </dgm:t>
    </dgm:pt>
    <dgm:pt modelId="{4470E0E0-9F12-48E9-BA54-E52E8CC718E7}">
      <dgm:prSet custT="1"/>
      <dgm:spPr/>
      <dgm:t>
        <a:bodyPr/>
        <a:lstStyle/>
        <a:p>
          <a:r>
            <a:rPr lang="en-US" sz="2800" b="1"/>
            <a:t>Always use Universal Precautions when performing any testing/procedure using any body fluids</a:t>
          </a:r>
          <a:r>
            <a:rPr lang="en-US" sz="2400" b="1"/>
            <a:t>.</a:t>
          </a:r>
          <a:endParaRPr lang="en-US" sz="2400" dirty="0"/>
        </a:p>
      </dgm:t>
    </dgm:pt>
    <dgm:pt modelId="{8A9384BA-D0C9-410D-8A9E-9DBA920C7331}" type="parTrans" cxnId="{79D02032-F550-4E7A-A896-77EECDEBF465}">
      <dgm:prSet/>
      <dgm:spPr/>
      <dgm:t>
        <a:bodyPr/>
        <a:lstStyle/>
        <a:p>
          <a:endParaRPr lang="en-US"/>
        </a:p>
      </dgm:t>
    </dgm:pt>
    <dgm:pt modelId="{C670A6EC-E53B-41ED-9CD3-2E1B1FDFB747}" type="sibTrans" cxnId="{79D02032-F550-4E7A-A896-77EECDEBF465}">
      <dgm:prSet/>
      <dgm:spPr/>
      <dgm:t>
        <a:bodyPr/>
        <a:lstStyle/>
        <a:p>
          <a:endParaRPr lang="en-US"/>
        </a:p>
      </dgm:t>
    </dgm:pt>
    <dgm:pt modelId="{1F7805BB-2937-4F09-BCE2-0FCB4D101282}" type="pres">
      <dgm:prSet presAssocID="{11FC9FF8-0A3F-44F9-BF5A-24DE97A0D66B}" presName="hierChild1" presStyleCnt="0">
        <dgm:presLayoutVars>
          <dgm:chPref val="1"/>
          <dgm:dir/>
          <dgm:animOne val="branch"/>
          <dgm:animLvl val="lvl"/>
          <dgm:resizeHandles/>
        </dgm:presLayoutVars>
      </dgm:prSet>
      <dgm:spPr/>
    </dgm:pt>
    <dgm:pt modelId="{BE38ED50-FC9D-4656-A383-B995AB17A0C2}" type="pres">
      <dgm:prSet presAssocID="{D9BDBF88-4245-4A11-94FF-1C72EBFB4F6D}" presName="hierRoot1" presStyleCnt="0"/>
      <dgm:spPr/>
    </dgm:pt>
    <dgm:pt modelId="{EE42A59D-FBC8-4B2F-BB38-F2893A5BBBB1}" type="pres">
      <dgm:prSet presAssocID="{D9BDBF88-4245-4A11-94FF-1C72EBFB4F6D}" presName="composite" presStyleCnt="0"/>
      <dgm:spPr/>
    </dgm:pt>
    <dgm:pt modelId="{91E74A85-6F0A-4F07-A69C-BAF747F19543}" type="pres">
      <dgm:prSet presAssocID="{D9BDBF88-4245-4A11-94FF-1C72EBFB4F6D}" presName="background" presStyleLbl="node0" presStyleIdx="0" presStyleCnt="2"/>
      <dgm:spPr/>
    </dgm:pt>
    <dgm:pt modelId="{99CBC8ED-8445-4490-9CA9-3F42B8DF5447}" type="pres">
      <dgm:prSet presAssocID="{D9BDBF88-4245-4A11-94FF-1C72EBFB4F6D}" presName="text" presStyleLbl="fgAcc0" presStyleIdx="0" presStyleCnt="2" custScaleX="126676" custScaleY="172602">
        <dgm:presLayoutVars>
          <dgm:chPref val="3"/>
        </dgm:presLayoutVars>
      </dgm:prSet>
      <dgm:spPr/>
    </dgm:pt>
    <dgm:pt modelId="{BDB63538-DE80-4134-8FE7-4A1D26413DE8}" type="pres">
      <dgm:prSet presAssocID="{D9BDBF88-4245-4A11-94FF-1C72EBFB4F6D}" presName="hierChild2" presStyleCnt="0"/>
      <dgm:spPr/>
    </dgm:pt>
    <dgm:pt modelId="{2EA4FCFC-391B-49A2-9BAB-B012AD62F4B6}" type="pres">
      <dgm:prSet presAssocID="{4470E0E0-9F12-48E9-BA54-E52E8CC718E7}" presName="hierRoot1" presStyleCnt="0"/>
      <dgm:spPr/>
    </dgm:pt>
    <dgm:pt modelId="{41A9E2C9-49F9-4885-8208-9CBD90454548}" type="pres">
      <dgm:prSet presAssocID="{4470E0E0-9F12-48E9-BA54-E52E8CC718E7}" presName="composite" presStyleCnt="0"/>
      <dgm:spPr/>
    </dgm:pt>
    <dgm:pt modelId="{936EE9EF-39FD-40D5-A3A2-BB54320FA1AC}" type="pres">
      <dgm:prSet presAssocID="{4470E0E0-9F12-48E9-BA54-E52E8CC718E7}" presName="background" presStyleLbl="node0" presStyleIdx="1" presStyleCnt="2"/>
      <dgm:spPr/>
    </dgm:pt>
    <dgm:pt modelId="{971FBD8E-6624-4562-9D66-732403812861}" type="pres">
      <dgm:prSet presAssocID="{4470E0E0-9F12-48E9-BA54-E52E8CC718E7}" presName="text" presStyleLbl="fgAcc0" presStyleIdx="1" presStyleCnt="2" custScaleX="115494" custScaleY="160652">
        <dgm:presLayoutVars>
          <dgm:chPref val="3"/>
        </dgm:presLayoutVars>
      </dgm:prSet>
      <dgm:spPr/>
    </dgm:pt>
    <dgm:pt modelId="{0329FCEB-AA76-4FC7-A95A-E035210CF824}" type="pres">
      <dgm:prSet presAssocID="{4470E0E0-9F12-48E9-BA54-E52E8CC718E7}" presName="hierChild2" presStyleCnt="0"/>
      <dgm:spPr/>
    </dgm:pt>
  </dgm:ptLst>
  <dgm:cxnLst>
    <dgm:cxn modelId="{79D02032-F550-4E7A-A896-77EECDEBF465}" srcId="{11FC9FF8-0A3F-44F9-BF5A-24DE97A0D66B}" destId="{4470E0E0-9F12-48E9-BA54-E52E8CC718E7}" srcOrd="1" destOrd="0" parTransId="{8A9384BA-D0C9-410D-8A9E-9DBA920C7331}" sibTransId="{C670A6EC-E53B-41ED-9CD3-2E1B1FDFB747}"/>
    <dgm:cxn modelId="{3B01956E-B514-4A31-A8E6-3BD30FE295B3}" type="presOf" srcId="{4470E0E0-9F12-48E9-BA54-E52E8CC718E7}" destId="{971FBD8E-6624-4562-9D66-732403812861}" srcOrd="0" destOrd="0" presId="urn:microsoft.com/office/officeart/2005/8/layout/hierarchy1"/>
    <dgm:cxn modelId="{BBEEAD80-29DB-4FCE-9CD3-3513737523D9}" type="presOf" srcId="{D9BDBF88-4245-4A11-94FF-1C72EBFB4F6D}" destId="{99CBC8ED-8445-4490-9CA9-3F42B8DF5447}" srcOrd="0" destOrd="0" presId="urn:microsoft.com/office/officeart/2005/8/layout/hierarchy1"/>
    <dgm:cxn modelId="{EA7BF5EA-57B7-48F7-B215-06C571697974}" type="presOf" srcId="{11FC9FF8-0A3F-44F9-BF5A-24DE97A0D66B}" destId="{1F7805BB-2937-4F09-BCE2-0FCB4D101282}" srcOrd="0" destOrd="0" presId="urn:microsoft.com/office/officeart/2005/8/layout/hierarchy1"/>
    <dgm:cxn modelId="{CF3C2CF5-92CF-44B4-A15F-B3BFE8E16A25}" srcId="{11FC9FF8-0A3F-44F9-BF5A-24DE97A0D66B}" destId="{D9BDBF88-4245-4A11-94FF-1C72EBFB4F6D}" srcOrd="0" destOrd="0" parTransId="{9ACD2DA0-8D25-48BE-BEFE-8D6E16EC720D}" sibTransId="{B82EF18D-71DA-4773-96CD-194A0FE6F9D0}"/>
    <dgm:cxn modelId="{1F036721-2846-49D6-8813-99DFB4728430}" type="presParOf" srcId="{1F7805BB-2937-4F09-BCE2-0FCB4D101282}" destId="{BE38ED50-FC9D-4656-A383-B995AB17A0C2}" srcOrd="0" destOrd="0" presId="urn:microsoft.com/office/officeart/2005/8/layout/hierarchy1"/>
    <dgm:cxn modelId="{C336993C-9657-4676-98B2-458866922458}" type="presParOf" srcId="{BE38ED50-FC9D-4656-A383-B995AB17A0C2}" destId="{EE42A59D-FBC8-4B2F-BB38-F2893A5BBBB1}" srcOrd="0" destOrd="0" presId="urn:microsoft.com/office/officeart/2005/8/layout/hierarchy1"/>
    <dgm:cxn modelId="{815C8B9D-4EE3-4D88-859C-4BD1F9D7E85D}" type="presParOf" srcId="{EE42A59D-FBC8-4B2F-BB38-F2893A5BBBB1}" destId="{91E74A85-6F0A-4F07-A69C-BAF747F19543}" srcOrd="0" destOrd="0" presId="urn:microsoft.com/office/officeart/2005/8/layout/hierarchy1"/>
    <dgm:cxn modelId="{1F07DAD1-EB2D-4A2A-A56C-378127BAD19F}" type="presParOf" srcId="{EE42A59D-FBC8-4B2F-BB38-F2893A5BBBB1}" destId="{99CBC8ED-8445-4490-9CA9-3F42B8DF5447}" srcOrd="1" destOrd="0" presId="urn:microsoft.com/office/officeart/2005/8/layout/hierarchy1"/>
    <dgm:cxn modelId="{DB18A2B1-68AF-4456-AC7E-3E8DAF5F2EC3}" type="presParOf" srcId="{BE38ED50-FC9D-4656-A383-B995AB17A0C2}" destId="{BDB63538-DE80-4134-8FE7-4A1D26413DE8}" srcOrd="1" destOrd="0" presId="urn:microsoft.com/office/officeart/2005/8/layout/hierarchy1"/>
    <dgm:cxn modelId="{10FA0A5F-36E9-49F9-8832-5056479CCBA7}" type="presParOf" srcId="{1F7805BB-2937-4F09-BCE2-0FCB4D101282}" destId="{2EA4FCFC-391B-49A2-9BAB-B012AD62F4B6}" srcOrd="1" destOrd="0" presId="urn:microsoft.com/office/officeart/2005/8/layout/hierarchy1"/>
    <dgm:cxn modelId="{7A0B9ECC-7200-4ED5-9EA4-F97850CB41F4}" type="presParOf" srcId="{2EA4FCFC-391B-49A2-9BAB-B012AD62F4B6}" destId="{41A9E2C9-49F9-4885-8208-9CBD90454548}" srcOrd="0" destOrd="0" presId="urn:microsoft.com/office/officeart/2005/8/layout/hierarchy1"/>
    <dgm:cxn modelId="{997FFC2A-F6A5-478E-8695-BDDF03F28FEF}" type="presParOf" srcId="{41A9E2C9-49F9-4885-8208-9CBD90454548}" destId="{936EE9EF-39FD-40D5-A3A2-BB54320FA1AC}" srcOrd="0" destOrd="0" presId="urn:microsoft.com/office/officeart/2005/8/layout/hierarchy1"/>
    <dgm:cxn modelId="{243DDB69-EA1B-4436-A56B-014F417135CD}" type="presParOf" srcId="{41A9E2C9-49F9-4885-8208-9CBD90454548}" destId="{971FBD8E-6624-4562-9D66-732403812861}" srcOrd="1" destOrd="0" presId="urn:microsoft.com/office/officeart/2005/8/layout/hierarchy1"/>
    <dgm:cxn modelId="{8D374AB9-9005-4027-B688-6D5B65D1FB2C}" type="presParOf" srcId="{2EA4FCFC-391B-49A2-9BAB-B012AD62F4B6}" destId="{0329FCEB-AA76-4FC7-A95A-E035210CF82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C91EA-5635-48B1-9965-86022CE8A1FE}"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16EDA795-8AC0-473F-B4A8-A305F7F4C947}">
      <dgm:prSet/>
      <dgm:spPr/>
      <dgm:t>
        <a:bodyPr/>
        <a:lstStyle/>
        <a:p>
          <a:r>
            <a:rPr lang="en-US" dirty="0"/>
            <a:t>You have completed the presentation.</a:t>
          </a:r>
        </a:p>
      </dgm:t>
    </dgm:pt>
    <dgm:pt modelId="{9E1D1F01-7E31-47A5-802D-0E9F44AF6E32}" type="parTrans" cxnId="{8F7CA20D-7016-457B-9B74-7A3894ABDA0D}">
      <dgm:prSet/>
      <dgm:spPr/>
      <dgm:t>
        <a:bodyPr/>
        <a:lstStyle/>
        <a:p>
          <a:endParaRPr lang="en-US"/>
        </a:p>
      </dgm:t>
    </dgm:pt>
    <dgm:pt modelId="{1285A8B6-B957-4B21-B21D-81EF5152475E}" type="sibTrans" cxnId="{8F7CA20D-7016-457B-9B74-7A3894ABDA0D}">
      <dgm:prSet/>
      <dgm:spPr/>
      <dgm:t>
        <a:bodyPr/>
        <a:lstStyle/>
        <a:p>
          <a:endParaRPr lang="en-US"/>
        </a:p>
      </dgm:t>
    </dgm:pt>
    <dgm:pt modelId="{E1C2E42C-C38D-48C3-89FD-CF44D3F14067}">
      <dgm:prSet/>
      <dgm:spPr/>
      <dgm:t>
        <a:bodyPr/>
        <a:lstStyle/>
        <a:p>
          <a:r>
            <a:rPr lang="en-US" dirty="0"/>
            <a:t>Please perform an external control and take the online exam, passing is </a:t>
          </a:r>
          <a:r>
            <a:rPr lang="en-US" u="sng" dirty="0"/>
            <a:t>&gt; 80%</a:t>
          </a:r>
          <a:endParaRPr lang="en-US" dirty="0"/>
        </a:p>
      </dgm:t>
    </dgm:pt>
    <dgm:pt modelId="{5D7EA2D2-535A-46F3-B599-37646FE60EDB}" type="parTrans" cxnId="{6700FF1F-DB71-4685-9CEC-F9FDE9C7927F}">
      <dgm:prSet/>
      <dgm:spPr/>
      <dgm:t>
        <a:bodyPr/>
        <a:lstStyle/>
        <a:p>
          <a:endParaRPr lang="en-US"/>
        </a:p>
      </dgm:t>
    </dgm:pt>
    <dgm:pt modelId="{C0437A66-3FFC-48C0-AFB3-4ECE26297DD0}" type="sibTrans" cxnId="{6700FF1F-DB71-4685-9CEC-F9FDE9C7927F}">
      <dgm:prSet/>
      <dgm:spPr/>
      <dgm:t>
        <a:bodyPr/>
        <a:lstStyle/>
        <a:p>
          <a:endParaRPr lang="en-US"/>
        </a:p>
      </dgm:t>
    </dgm:pt>
    <dgm:pt modelId="{7B0C6037-1076-4C3B-B222-2D42E2F5E4E8}" type="pres">
      <dgm:prSet presAssocID="{2A5C91EA-5635-48B1-9965-86022CE8A1FE}" presName="outerComposite" presStyleCnt="0">
        <dgm:presLayoutVars>
          <dgm:chMax val="5"/>
          <dgm:dir/>
          <dgm:resizeHandles val="exact"/>
        </dgm:presLayoutVars>
      </dgm:prSet>
      <dgm:spPr/>
    </dgm:pt>
    <dgm:pt modelId="{BADCB86E-1F39-4A00-A7B1-7C2CA95EBF7E}" type="pres">
      <dgm:prSet presAssocID="{2A5C91EA-5635-48B1-9965-86022CE8A1FE}" presName="dummyMaxCanvas" presStyleCnt="0">
        <dgm:presLayoutVars/>
      </dgm:prSet>
      <dgm:spPr/>
    </dgm:pt>
    <dgm:pt modelId="{1D23569B-ECFD-4FA8-9032-ABB7611FCD70}" type="pres">
      <dgm:prSet presAssocID="{2A5C91EA-5635-48B1-9965-86022CE8A1FE}" presName="TwoNodes_1" presStyleLbl="node1" presStyleIdx="0" presStyleCnt="2" custLinFactNeighborX="-208" custLinFactNeighborY="9816">
        <dgm:presLayoutVars>
          <dgm:bulletEnabled val="1"/>
        </dgm:presLayoutVars>
      </dgm:prSet>
      <dgm:spPr/>
    </dgm:pt>
    <dgm:pt modelId="{F28D2911-6334-4A69-8F22-FE5B0D67CA11}" type="pres">
      <dgm:prSet presAssocID="{2A5C91EA-5635-48B1-9965-86022CE8A1FE}" presName="TwoNodes_2" presStyleLbl="node1" presStyleIdx="1" presStyleCnt="2" custLinFactNeighborX="1474" custLinFactNeighborY="0">
        <dgm:presLayoutVars>
          <dgm:bulletEnabled val="1"/>
        </dgm:presLayoutVars>
      </dgm:prSet>
      <dgm:spPr/>
    </dgm:pt>
    <dgm:pt modelId="{3375884E-06FF-447D-B861-D4EBB0E068F3}" type="pres">
      <dgm:prSet presAssocID="{2A5C91EA-5635-48B1-9965-86022CE8A1FE}" presName="TwoConn_1-2" presStyleLbl="fgAccFollowNode1" presStyleIdx="0" presStyleCnt="1">
        <dgm:presLayoutVars>
          <dgm:bulletEnabled val="1"/>
        </dgm:presLayoutVars>
      </dgm:prSet>
      <dgm:spPr/>
    </dgm:pt>
    <dgm:pt modelId="{F7D4CACB-5E82-43E1-BABA-8F7B7E64E406}" type="pres">
      <dgm:prSet presAssocID="{2A5C91EA-5635-48B1-9965-86022CE8A1FE}" presName="TwoNodes_1_text" presStyleLbl="node1" presStyleIdx="1" presStyleCnt="2">
        <dgm:presLayoutVars>
          <dgm:bulletEnabled val="1"/>
        </dgm:presLayoutVars>
      </dgm:prSet>
      <dgm:spPr/>
    </dgm:pt>
    <dgm:pt modelId="{B14CC0A7-D9F4-4B16-96DE-1FBE1A1C32AA}" type="pres">
      <dgm:prSet presAssocID="{2A5C91EA-5635-48B1-9965-86022CE8A1FE}" presName="TwoNodes_2_text" presStyleLbl="node1" presStyleIdx="1" presStyleCnt="2">
        <dgm:presLayoutVars>
          <dgm:bulletEnabled val="1"/>
        </dgm:presLayoutVars>
      </dgm:prSet>
      <dgm:spPr/>
    </dgm:pt>
  </dgm:ptLst>
  <dgm:cxnLst>
    <dgm:cxn modelId="{AD83C209-DA88-4F23-91AF-C7D7BE75D03D}" type="presOf" srcId="{16EDA795-8AC0-473F-B4A8-A305F7F4C947}" destId="{1D23569B-ECFD-4FA8-9032-ABB7611FCD70}" srcOrd="0" destOrd="0" presId="urn:microsoft.com/office/officeart/2005/8/layout/vProcess5"/>
    <dgm:cxn modelId="{CC20EC0A-762A-43A1-B0DB-E1E70712D0E3}" type="presOf" srcId="{E1C2E42C-C38D-48C3-89FD-CF44D3F14067}" destId="{F28D2911-6334-4A69-8F22-FE5B0D67CA11}" srcOrd="0" destOrd="0" presId="urn:microsoft.com/office/officeart/2005/8/layout/vProcess5"/>
    <dgm:cxn modelId="{8F7CA20D-7016-457B-9B74-7A3894ABDA0D}" srcId="{2A5C91EA-5635-48B1-9965-86022CE8A1FE}" destId="{16EDA795-8AC0-473F-B4A8-A305F7F4C947}" srcOrd="0" destOrd="0" parTransId="{9E1D1F01-7E31-47A5-802D-0E9F44AF6E32}" sibTransId="{1285A8B6-B957-4B21-B21D-81EF5152475E}"/>
    <dgm:cxn modelId="{6700FF1F-DB71-4685-9CEC-F9FDE9C7927F}" srcId="{2A5C91EA-5635-48B1-9965-86022CE8A1FE}" destId="{E1C2E42C-C38D-48C3-89FD-CF44D3F14067}" srcOrd="1" destOrd="0" parTransId="{5D7EA2D2-535A-46F3-B599-37646FE60EDB}" sibTransId="{C0437A66-3FFC-48C0-AFB3-4ECE26297DD0}"/>
    <dgm:cxn modelId="{3ABC033B-6E6A-4CA0-AB05-AA046F7AC4BC}" type="presOf" srcId="{1285A8B6-B957-4B21-B21D-81EF5152475E}" destId="{3375884E-06FF-447D-B861-D4EBB0E068F3}" srcOrd="0" destOrd="0" presId="urn:microsoft.com/office/officeart/2005/8/layout/vProcess5"/>
    <dgm:cxn modelId="{718D7D8C-AD17-4E4E-8B8B-037D287B4324}" type="presOf" srcId="{2A5C91EA-5635-48B1-9965-86022CE8A1FE}" destId="{7B0C6037-1076-4C3B-B222-2D42E2F5E4E8}" srcOrd="0" destOrd="0" presId="urn:microsoft.com/office/officeart/2005/8/layout/vProcess5"/>
    <dgm:cxn modelId="{8CE13E94-BEB4-44EE-B1C6-EA0B37366D70}" type="presOf" srcId="{E1C2E42C-C38D-48C3-89FD-CF44D3F14067}" destId="{B14CC0A7-D9F4-4B16-96DE-1FBE1A1C32AA}" srcOrd="1" destOrd="0" presId="urn:microsoft.com/office/officeart/2005/8/layout/vProcess5"/>
    <dgm:cxn modelId="{C1D6A7B4-3100-4031-A439-4D6A3C04D07F}" type="presOf" srcId="{16EDA795-8AC0-473F-B4A8-A305F7F4C947}" destId="{F7D4CACB-5E82-43E1-BABA-8F7B7E64E406}" srcOrd="1" destOrd="0" presId="urn:microsoft.com/office/officeart/2005/8/layout/vProcess5"/>
    <dgm:cxn modelId="{411B56CA-1DC9-4FB2-A533-517E958F64C1}" type="presParOf" srcId="{7B0C6037-1076-4C3B-B222-2D42E2F5E4E8}" destId="{BADCB86E-1F39-4A00-A7B1-7C2CA95EBF7E}" srcOrd="0" destOrd="0" presId="urn:microsoft.com/office/officeart/2005/8/layout/vProcess5"/>
    <dgm:cxn modelId="{C2EC74B7-D777-43CD-B883-DB77712D16AD}" type="presParOf" srcId="{7B0C6037-1076-4C3B-B222-2D42E2F5E4E8}" destId="{1D23569B-ECFD-4FA8-9032-ABB7611FCD70}" srcOrd="1" destOrd="0" presId="urn:microsoft.com/office/officeart/2005/8/layout/vProcess5"/>
    <dgm:cxn modelId="{A493D9FD-369B-4D20-A5DA-2C286FC9A11B}" type="presParOf" srcId="{7B0C6037-1076-4C3B-B222-2D42E2F5E4E8}" destId="{F28D2911-6334-4A69-8F22-FE5B0D67CA11}" srcOrd="2" destOrd="0" presId="urn:microsoft.com/office/officeart/2005/8/layout/vProcess5"/>
    <dgm:cxn modelId="{81CC2FA6-BBDB-4F8B-9254-86929E68D21C}" type="presParOf" srcId="{7B0C6037-1076-4C3B-B222-2D42E2F5E4E8}" destId="{3375884E-06FF-447D-B861-D4EBB0E068F3}" srcOrd="3" destOrd="0" presId="urn:microsoft.com/office/officeart/2005/8/layout/vProcess5"/>
    <dgm:cxn modelId="{672CC077-0E30-4560-B66E-17039571619A}" type="presParOf" srcId="{7B0C6037-1076-4C3B-B222-2D42E2F5E4E8}" destId="{F7D4CACB-5E82-43E1-BABA-8F7B7E64E406}" srcOrd="4" destOrd="0" presId="urn:microsoft.com/office/officeart/2005/8/layout/vProcess5"/>
    <dgm:cxn modelId="{B688918F-FAB3-4881-A4EF-255E9406D9D8}" type="presParOf" srcId="{7B0C6037-1076-4C3B-B222-2D42E2F5E4E8}" destId="{B14CC0A7-D9F4-4B16-96DE-1FBE1A1C32AA}"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F7514-BEAC-4FB5-B14D-40C3D3B9A182}">
      <dsp:nvSpPr>
        <dsp:cNvPr id="0" name=""/>
        <dsp:cNvSpPr/>
      </dsp:nvSpPr>
      <dsp:spPr>
        <a:xfrm>
          <a:off x="0" y="16362"/>
          <a:ext cx="4868505" cy="99837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2 levels; performed every 30 days</a:t>
          </a:r>
        </a:p>
      </dsp:txBody>
      <dsp:txXfrm>
        <a:off x="48737" y="65099"/>
        <a:ext cx="4771031" cy="900901"/>
      </dsp:txXfrm>
    </dsp:sp>
    <dsp:sp modelId="{13732E62-439A-48E5-8BCF-CD20F2EC43AD}">
      <dsp:nvSpPr>
        <dsp:cNvPr id="0" name=""/>
        <dsp:cNvSpPr/>
      </dsp:nvSpPr>
      <dsp:spPr>
        <a:xfrm>
          <a:off x="0" y="1066578"/>
          <a:ext cx="4868505" cy="99837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i-STAT screen will alert when due</a:t>
          </a:r>
        </a:p>
      </dsp:txBody>
      <dsp:txXfrm>
        <a:off x="48737" y="1115315"/>
        <a:ext cx="4771031" cy="900901"/>
      </dsp:txXfrm>
    </dsp:sp>
    <dsp:sp modelId="{AAE72610-F19B-4126-8846-0CB4AC747F25}">
      <dsp:nvSpPr>
        <dsp:cNvPr id="0" name=""/>
        <dsp:cNvSpPr/>
      </dsp:nvSpPr>
      <dsp:spPr>
        <a:xfrm>
          <a:off x="0" y="2116794"/>
          <a:ext cx="4868505" cy="99837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Scheduled for 1</a:t>
          </a:r>
          <a:r>
            <a:rPr lang="en-US" sz="1800" kern="1200" baseline="30000"/>
            <a:t>st</a:t>
          </a:r>
          <a:r>
            <a:rPr lang="en-US" sz="1800" kern="1200"/>
            <a:t> Tuesday of each month </a:t>
          </a:r>
        </a:p>
      </dsp:txBody>
      <dsp:txXfrm>
        <a:off x="48737" y="2165531"/>
        <a:ext cx="4771031" cy="900901"/>
      </dsp:txXfrm>
    </dsp:sp>
    <dsp:sp modelId="{3E490179-A9AF-4BC9-9615-98930939E0FC}">
      <dsp:nvSpPr>
        <dsp:cNvPr id="0" name=""/>
        <dsp:cNvSpPr/>
      </dsp:nvSpPr>
      <dsp:spPr>
        <a:xfrm>
          <a:off x="0" y="3167009"/>
          <a:ext cx="4868505" cy="99837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Meter will lock out patient testing if QC is not performed by the end of the grace period (72 hours)</a:t>
          </a:r>
        </a:p>
      </dsp:txBody>
      <dsp:txXfrm>
        <a:off x="48737" y="3215746"/>
        <a:ext cx="4771031" cy="900901"/>
      </dsp:txXfrm>
    </dsp:sp>
    <dsp:sp modelId="{EF623DEB-663F-4F82-AB86-42E7DDE71E06}">
      <dsp:nvSpPr>
        <dsp:cNvPr id="0" name=""/>
        <dsp:cNvSpPr/>
      </dsp:nvSpPr>
      <dsp:spPr>
        <a:xfrm>
          <a:off x="0" y="4217225"/>
          <a:ext cx="4868505" cy="99837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Operators must rotate; see schedule from Ancillary Testing via Outlook e-mail</a:t>
          </a:r>
        </a:p>
      </dsp:txBody>
      <dsp:txXfrm>
        <a:off x="48737" y="4265962"/>
        <a:ext cx="4771031" cy="900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74A85-6F0A-4F07-A69C-BAF747F19543}">
      <dsp:nvSpPr>
        <dsp:cNvPr id="0" name=""/>
        <dsp:cNvSpPr/>
      </dsp:nvSpPr>
      <dsp:spPr>
        <a:xfrm>
          <a:off x="4930" y="756655"/>
          <a:ext cx="3884532" cy="3360965"/>
        </a:xfrm>
        <a:prstGeom prst="roundRect">
          <a:avLst>
            <a:gd name="adj" fmla="val 10000"/>
          </a:avLst>
        </a:prstGeom>
        <a:gradFill rotWithShape="0">
          <a:gsLst>
            <a:gs pos="0">
              <a:schemeClr val="dk2">
                <a:hueOff val="0"/>
                <a:satOff val="0"/>
                <a:lumOff val="0"/>
                <a:alphaOff val="0"/>
                <a:tint val="96000"/>
                <a:lumMod val="102000"/>
              </a:schemeClr>
            </a:gs>
            <a:gs pos="100000">
              <a:schemeClr val="dk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99CBC8ED-8445-4490-9CA9-3F42B8DF5447}">
      <dsp:nvSpPr>
        <dsp:cNvPr id="0" name=""/>
        <dsp:cNvSpPr/>
      </dsp:nvSpPr>
      <dsp:spPr>
        <a:xfrm>
          <a:off x="345654" y="1080342"/>
          <a:ext cx="3884532" cy="3360965"/>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a:t>Point of care devices are considered Reusable Medical Equipment. Make sure  the device is cleaned between every patient test. Use the Super Sani-Cloth wipes (purple top) provided by the hospital.</a:t>
          </a:r>
          <a:endParaRPr lang="en-US" sz="2400" kern="1200" dirty="0"/>
        </a:p>
      </dsp:txBody>
      <dsp:txXfrm>
        <a:off x="444093" y="1178781"/>
        <a:ext cx="3687654" cy="3164087"/>
      </dsp:txXfrm>
    </dsp:sp>
    <dsp:sp modelId="{936EE9EF-39FD-40D5-A3A2-BB54320FA1AC}">
      <dsp:nvSpPr>
        <dsp:cNvPr id="0" name=""/>
        <dsp:cNvSpPr/>
      </dsp:nvSpPr>
      <dsp:spPr>
        <a:xfrm>
          <a:off x="4570910" y="756655"/>
          <a:ext cx="3541635" cy="3128270"/>
        </a:xfrm>
        <a:prstGeom prst="roundRect">
          <a:avLst>
            <a:gd name="adj" fmla="val 10000"/>
          </a:avLst>
        </a:prstGeom>
        <a:gradFill rotWithShape="0">
          <a:gsLst>
            <a:gs pos="0">
              <a:schemeClr val="dk2">
                <a:hueOff val="0"/>
                <a:satOff val="0"/>
                <a:lumOff val="0"/>
                <a:alphaOff val="0"/>
                <a:tint val="96000"/>
                <a:lumMod val="102000"/>
              </a:schemeClr>
            </a:gs>
            <a:gs pos="100000">
              <a:schemeClr val="dk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971FBD8E-6624-4562-9D66-732403812861}">
      <dsp:nvSpPr>
        <dsp:cNvPr id="0" name=""/>
        <dsp:cNvSpPr/>
      </dsp:nvSpPr>
      <dsp:spPr>
        <a:xfrm>
          <a:off x="4911633" y="1080342"/>
          <a:ext cx="3541635" cy="3128270"/>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Always use Universal Precautions when performing any testing/procedure using any body fluids</a:t>
          </a:r>
          <a:r>
            <a:rPr lang="en-US" sz="2400" b="1" kern="1200"/>
            <a:t>.</a:t>
          </a:r>
          <a:endParaRPr lang="en-US" sz="2400" kern="1200" dirty="0"/>
        </a:p>
      </dsp:txBody>
      <dsp:txXfrm>
        <a:off x="5003257" y="1171966"/>
        <a:ext cx="3358387" cy="29450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3569B-ECFD-4FA8-9032-ABB7611FCD70}">
      <dsp:nvSpPr>
        <dsp:cNvPr id="0" name=""/>
        <dsp:cNvSpPr/>
      </dsp:nvSpPr>
      <dsp:spPr>
        <a:xfrm>
          <a:off x="0" y="198588"/>
          <a:ext cx="3806055" cy="202311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You have completed the presentation.</a:t>
          </a:r>
        </a:p>
      </dsp:txBody>
      <dsp:txXfrm>
        <a:off x="53702" y="252290"/>
        <a:ext cx="1726118" cy="1915706"/>
      </dsp:txXfrm>
    </dsp:sp>
    <dsp:sp modelId="{F28D2911-6334-4A69-8F22-FE5B0D67CA11}">
      <dsp:nvSpPr>
        <dsp:cNvPr id="0" name=""/>
        <dsp:cNvSpPr/>
      </dsp:nvSpPr>
      <dsp:spPr>
        <a:xfrm>
          <a:off x="671656" y="2472690"/>
          <a:ext cx="3806055" cy="2023110"/>
        </a:xfrm>
        <a:prstGeom prst="roundRect">
          <a:avLst>
            <a:gd name="adj" fmla="val 10000"/>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Please perform an external control and take the online exam, passing is </a:t>
          </a:r>
          <a:r>
            <a:rPr lang="en-US" sz="1900" u="sng" kern="1200" dirty="0"/>
            <a:t>&gt; 80%</a:t>
          </a:r>
          <a:endParaRPr lang="en-US" sz="1900" kern="1200" dirty="0"/>
        </a:p>
      </dsp:txBody>
      <dsp:txXfrm>
        <a:off x="724944" y="2525978"/>
        <a:ext cx="1712800" cy="1916534"/>
      </dsp:txXfrm>
    </dsp:sp>
    <dsp:sp modelId="{3375884E-06FF-447D-B861-D4EBB0E068F3}">
      <dsp:nvSpPr>
        <dsp:cNvPr id="0" name=""/>
        <dsp:cNvSpPr/>
      </dsp:nvSpPr>
      <dsp:spPr>
        <a:xfrm>
          <a:off x="2491033" y="1590389"/>
          <a:ext cx="1315021" cy="1315021"/>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2786913" y="1590389"/>
        <a:ext cx="723261" cy="98955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5A2E13-528E-49F4-8EC3-4FEB48D7EA5F}" type="datetimeFigureOut">
              <a:rPr lang="en-US" smtClean="0"/>
              <a:t>3/11/2022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0DC79-D0A8-4A28-96E8-690D45961256}" type="slidenum">
              <a:rPr lang="en-US" smtClean="0"/>
              <a:t>‹#›</a:t>
            </a:fld>
            <a:endParaRPr lang="en-US"/>
          </a:p>
        </p:txBody>
      </p:sp>
    </p:spTree>
    <p:extLst>
      <p:ext uri="{BB962C8B-B14F-4D97-AF65-F5344CB8AC3E}">
        <p14:creationId xmlns:p14="http://schemas.microsoft.com/office/powerpoint/2010/main" val="1280411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10DC79-D0A8-4A28-96E8-690D45961256}" type="slidenum">
              <a:rPr lang="en-US" smtClean="0"/>
              <a:t>3</a:t>
            </a:fld>
            <a:endParaRPr lang="en-US"/>
          </a:p>
        </p:txBody>
      </p:sp>
    </p:spTree>
    <p:extLst>
      <p:ext uri="{BB962C8B-B14F-4D97-AF65-F5344CB8AC3E}">
        <p14:creationId xmlns:p14="http://schemas.microsoft.com/office/powerpoint/2010/main" val="401796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EE006AB6-C334-48E7-902B-86242BAC0E96}" type="datetimeFigureOut">
              <a:rPr lang="en-US" smtClean="0"/>
              <a:pPr>
                <a:defRPr/>
              </a:pPr>
              <a:t>3/11/2022</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E13D9DC1-5EE7-4779-BAAD-AEC403432888}"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420073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F6A5904-8898-4BFF-8C19-CE9AE06A8482}" type="datetimeFigureOut">
              <a:rPr lang="en-US" smtClean="0"/>
              <a:pPr>
                <a:defRPr/>
              </a:pPr>
              <a:t>3/11/2022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A2589B-A17F-4112-BCEE-B9445F86E15F}" type="slidenum">
              <a:rPr lang="en-US" altLang="en-US" smtClean="0"/>
              <a:pPr>
                <a:defRPr/>
              </a:pPr>
              <a:t>‹#›</a:t>
            </a:fld>
            <a:endParaRPr lang="en-US" altLang="en-US"/>
          </a:p>
        </p:txBody>
      </p:sp>
    </p:spTree>
    <p:extLst>
      <p:ext uri="{BB962C8B-B14F-4D97-AF65-F5344CB8AC3E}">
        <p14:creationId xmlns:p14="http://schemas.microsoft.com/office/powerpoint/2010/main" val="52402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CF89E9A-74B0-46A0-96AF-F79A40BD5C5B}"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891926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CF89E9A-74B0-46A0-96AF-F79A40BD5C5B}"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1894604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13D4CD-0546-450D-90A4-CAE3A625194A}"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750A8C9-40BE-47F8-8F2F-0EB1C8D2E20C}" type="slidenum">
              <a:rPr lang="en-US" altLang="en-US" smtClean="0"/>
              <a:pPr>
                <a:defRPr/>
              </a:pPr>
              <a:t>‹#›</a:t>
            </a:fld>
            <a:endParaRPr lang="en-US" altLang="en-US"/>
          </a:p>
        </p:txBody>
      </p:sp>
    </p:spTree>
    <p:extLst>
      <p:ext uri="{BB962C8B-B14F-4D97-AF65-F5344CB8AC3E}">
        <p14:creationId xmlns:p14="http://schemas.microsoft.com/office/powerpoint/2010/main" val="4021049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CF89E9A-74B0-46A0-96AF-F79A40BD5C5B}"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2230940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CF89E9A-74B0-46A0-96AF-F79A40BD5C5B}"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296762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ADBD7C4-DA72-4152-A05A-6CEC3711095C}"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A45849-F99D-4EC6-9FC9-2787251B2E23}" type="slidenum">
              <a:rPr lang="en-US" altLang="en-US" smtClean="0"/>
              <a:pPr>
                <a:defRPr/>
              </a:pPr>
              <a:t>‹#›</a:t>
            </a:fld>
            <a:endParaRPr lang="en-US" altLang="en-US"/>
          </a:p>
        </p:txBody>
      </p:sp>
    </p:spTree>
    <p:extLst>
      <p:ext uri="{BB962C8B-B14F-4D97-AF65-F5344CB8AC3E}">
        <p14:creationId xmlns:p14="http://schemas.microsoft.com/office/powerpoint/2010/main" val="4097256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8187D87-8B8E-41DA-A647-C3A47E2E135D}"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5C3E56E-850C-46D8-95DA-B2AB0DC51980}" type="slidenum">
              <a:rPr lang="en-US" altLang="en-US" smtClean="0"/>
              <a:pPr>
                <a:defRPr/>
              </a:pPr>
              <a:t>‹#›</a:t>
            </a:fld>
            <a:endParaRPr lang="en-US" altLang="en-US"/>
          </a:p>
        </p:txBody>
      </p:sp>
    </p:spTree>
    <p:extLst>
      <p:ext uri="{BB962C8B-B14F-4D97-AF65-F5344CB8AC3E}">
        <p14:creationId xmlns:p14="http://schemas.microsoft.com/office/powerpoint/2010/main" val="215800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0719FDF5-DDED-4A75-8F3B-121E7814C431}" type="datetimeFigureOut">
              <a:rPr lang="en-US" smtClean="0"/>
              <a:pPr>
                <a:defRPr/>
              </a:pPr>
              <a:t>3/11/2022</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404731E7-F6F8-4D17-847F-C1C9682523E3}" type="slidenum">
              <a:rPr lang="en-US" altLang="en-US" smtClean="0"/>
              <a:pPr>
                <a:defRPr/>
              </a:pPr>
              <a:t>‹#›</a:t>
            </a:fld>
            <a:endParaRPr lang="en-US" altLang="en-US"/>
          </a:p>
        </p:txBody>
      </p:sp>
    </p:spTree>
    <p:extLst>
      <p:ext uri="{BB962C8B-B14F-4D97-AF65-F5344CB8AC3E}">
        <p14:creationId xmlns:p14="http://schemas.microsoft.com/office/powerpoint/2010/main" val="205728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1BC9D2E-4645-430B-AA76-96671D1061DC}" type="datetimeFigureOut">
              <a:rPr lang="en-US" smtClean="0"/>
              <a:pPr>
                <a:defRPr/>
              </a:pPr>
              <a:t>3/11/2022</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15BCDDB1-FE6F-461A-9E36-0EFCA180E227}" type="slidenum">
              <a:rPr lang="en-US" altLang="en-US" smtClean="0"/>
              <a:pPr>
                <a:defRPr/>
              </a:pPr>
              <a:t>‹#›</a:t>
            </a:fld>
            <a:endParaRPr lang="en-US" altLang="en-US"/>
          </a:p>
        </p:txBody>
      </p:sp>
    </p:spTree>
    <p:extLst>
      <p:ext uri="{BB962C8B-B14F-4D97-AF65-F5344CB8AC3E}">
        <p14:creationId xmlns:p14="http://schemas.microsoft.com/office/powerpoint/2010/main" val="3380380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631EC90-39EF-44B2-B4C5-266D873C96F8}" type="datetimeFigureOut">
              <a:rPr lang="en-US" smtClean="0"/>
              <a:pPr>
                <a:defRPr/>
              </a:pPr>
              <a:t>3/11/2022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FB0A1A7-F830-421D-AB24-54CDF617C199}" type="slidenum">
              <a:rPr lang="en-US" altLang="en-US" smtClean="0"/>
              <a:pPr>
                <a:defRPr/>
              </a:pPr>
              <a:t>‹#›</a:t>
            </a:fld>
            <a:endParaRPr lang="en-US" altLang="en-US"/>
          </a:p>
        </p:txBody>
      </p:sp>
    </p:spTree>
    <p:extLst>
      <p:ext uri="{BB962C8B-B14F-4D97-AF65-F5344CB8AC3E}">
        <p14:creationId xmlns:p14="http://schemas.microsoft.com/office/powerpoint/2010/main" val="299793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C3266B72-3FE7-4283-A5CD-C14768F9685E}" type="datetimeFigureOut">
              <a:rPr lang="en-US" smtClean="0"/>
              <a:pPr>
                <a:defRPr/>
              </a:pPr>
              <a:t>3/11/2022</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3EAC40C-4041-401B-B66D-B3776BE9F88C}" type="slidenum">
              <a:rPr lang="en-US" altLang="en-US" smtClean="0"/>
              <a:pPr>
                <a:defRPr/>
              </a:pPr>
              <a:t>‹#›</a:t>
            </a:fld>
            <a:endParaRPr lang="en-US" altLang="en-US"/>
          </a:p>
        </p:txBody>
      </p:sp>
    </p:spTree>
    <p:extLst>
      <p:ext uri="{BB962C8B-B14F-4D97-AF65-F5344CB8AC3E}">
        <p14:creationId xmlns:p14="http://schemas.microsoft.com/office/powerpoint/2010/main" val="3735503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09B02A0-33CE-41D2-9CA2-9D9D0952EB1F}" type="datetimeFigureOut">
              <a:rPr lang="en-US" smtClean="0"/>
              <a:pPr>
                <a:defRPr/>
              </a:pPr>
              <a:t>3/11/2022</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F389700-491E-4236-B2C6-02439B1EE21D}" type="slidenum">
              <a:rPr lang="en-US" altLang="en-US" smtClean="0"/>
              <a:pPr>
                <a:defRPr/>
              </a:pPr>
              <a:t>‹#›</a:t>
            </a:fld>
            <a:endParaRPr lang="en-US" altLang="en-US"/>
          </a:p>
        </p:txBody>
      </p:sp>
    </p:spTree>
    <p:extLst>
      <p:ext uri="{BB962C8B-B14F-4D97-AF65-F5344CB8AC3E}">
        <p14:creationId xmlns:p14="http://schemas.microsoft.com/office/powerpoint/2010/main" val="25954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3C0B3A2-5D5E-49FD-9F79-68D8746BC80F}" type="datetimeFigureOut">
              <a:rPr lang="en-US" smtClean="0"/>
              <a:pPr>
                <a:defRPr/>
              </a:pPr>
              <a:t>3/11/2022</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C45EC60-22D8-4020-B5B5-0E45CA1ACAFE}" type="slidenum">
              <a:rPr lang="en-US" altLang="en-US" smtClean="0"/>
              <a:pPr>
                <a:defRPr/>
              </a:pPr>
              <a:t>‹#›</a:t>
            </a:fld>
            <a:endParaRPr lang="en-US" altLang="en-US"/>
          </a:p>
        </p:txBody>
      </p:sp>
    </p:spTree>
    <p:extLst>
      <p:ext uri="{BB962C8B-B14F-4D97-AF65-F5344CB8AC3E}">
        <p14:creationId xmlns:p14="http://schemas.microsoft.com/office/powerpoint/2010/main" val="57455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50F7F84-B338-4A88-9024-912765172B8C}" type="datetimeFigureOut">
              <a:rPr lang="en-US" smtClean="0"/>
              <a:pPr>
                <a:defRPr/>
              </a:pPr>
              <a:t>3/11/2022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49BC7CA-300A-4E87-8895-A2BF78A2A680}" type="slidenum">
              <a:rPr lang="en-US" altLang="en-US" smtClean="0"/>
              <a:pPr>
                <a:defRPr/>
              </a:pPr>
              <a:t>‹#›</a:t>
            </a:fld>
            <a:endParaRPr lang="en-US" altLang="en-US"/>
          </a:p>
        </p:txBody>
      </p:sp>
    </p:spTree>
    <p:extLst>
      <p:ext uri="{BB962C8B-B14F-4D97-AF65-F5344CB8AC3E}">
        <p14:creationId xmlns:p14="http://schemas.microsoft.com/office/powerpoint/2010/main" val="282389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A84A7BF-1C4E-4FD7-B618-66B971BF9B71}" type="datetimeFigureOut">
              <a:rPr lang="en-US" smtClean="0"/>
              <a:pPr>
                <a:defRPr/>
              </a:pPr>
              <a:t>3/11/2022</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B4EABDF-5AF0-4AA8-9573-0AD636D3EFC8}" type="slidenum">
              <a:rPr lang="en-US" altLang="en-US" smtClean="0"/>
              <a:pPr>
                <a:defRPr/>
              </a:pPr>
              <a:t>‹#›</a:t>
            </a:fld>
            <a:endParaRPr lang="en-US" altLang="en-US"/>
          </a:p>
        </p:txBody>
      </p:sp>
    </p:spTree>
    <p:extLst>
      <p:ext uri="{BB962C8B-B14F-4D97-AF65-F5344CB8AC3E}">
        <p14:creationId xmlns:p14="http://schemas.microsoft.com/office/powerpoint/2010/main" val="2351921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CCF89E9A-74B0-46A0-96AF-F79A40BD5C5B}" type="datetimeFigureOut">
              <a:rPr lang="en-US" smtClean="0"/>
              <a:pPr>
                <a:defRPr/>
              </a:pPr>
              <a:t>3/11/2022</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995210975"/>
      </p:ext>
    </p:extLst>
  </p:cSld>
  <p:clrMap bg1="lt1" tx1="dk1" bg2="lt2" tx2="dk2" accent1="accent1" accent2="accent2" accent3="accent3" accent4="accent4" accent5="accent5" accent6="accent6" hlink="hlink" folHlink="folHlink"/>
  <p:sldLayoutIdLst>
    <p:sldLayoutId id="2147484560"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 id="2147484571" r:id="rId12"/>
    <p:sldLayoutId id="2147484572" r:id="rId13"/>
    <p:sldLayoutId id="2147484573" r:id="rId14"/>
    <p:sldLayoutId id="2147484574" r:id="rId15"/>
    <p:sldLayoutId id="2147484575" r:id="rId16"/>
    <p:sldLayoutId id="214748457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6390" name="Group 72">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74"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5"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6"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7"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8"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9"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6386" name="Title 1">
            <a:extLst>
              <a:ext uri="{FF2B5EF4-FFF2-40B4-BE49-F238E27FC236}">
                <a16:creationId xmlns:a16="http://schemas.microsoft.com/office/drawing/2014/main" id="{EF343DF9-A113-4CE8-8B5B-E43BB2E3414D}"/>
              </a:ext>
            </a:extLst>
          </p:cNvPr>
          <p:cNvSpPr>
            <a:spLocks noGrp="1" noChangeArrowheads="1"/>
          </p:cNvSpPr>
          <p:nvPr>
            <p:ph type="ctrTitle"/>
          </p:nvPr>
        </p:nvSpPr>
        <p:spPr>
          <a:xfrm>
            <a:off x="814982" y="251446"/>
            <a:ext cx="7514035" cy="1185333"/>
          </a:xfrm>
        </p:spPr>
        <p:txBody>
          <a:bodyPr vert="horz" lIns="91440" tIns="45720" rIns="91440" bIns="45720" rtlCol="0" anchor="ctr">
            <a:normAutofit/>
          </a:bodyPr>
          <a:lstStyle/>
          <a:p>
            <a:pPr algn="ctr">
              <a:lnSpc>
                <a:spcPct val="90000"/>
              </a:lnSpc>
            </a:pPr>
            <a:r>
              <a:rPr lang="en-US" altLang="en-US" sz="3700" dirty="0"/>
              <a:t>2022 i-Stat Creatinine Annual Competency</a:t>
            </a:r>
          </a:p>
        </p:txBody>
      </p:sp>
      <p:pic>
        <p:nvPicPr>
          <p:cNvPr id="16388" name="Graphic 69" descr="Skeleton">
            <a:extLst>
              <a:ext uri="{FF2B5EF4-FFF2-40B4-BE49-F238E27FC236}">
                <a16:creationId xmlns:a16="http://schemas.microsoft.com/office/drawing/2014/main" id="{87A07A47-FDA5-4156-8E87-3B4544E991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230" y="2873559"/>
            <a:ext cx="2040661" cy="204066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p:spPr>
      </p:pic>
      <p:sp>
        <p:nvSpPr>
          <p:cNvPr id="3" name="Subtitle 2">
            <a:extLst>
              <a:ext uri="{FF2B5EF4-FFF2-40B4-BE49-F238E27FC236}">
                <a16:creationId xmlns:a16="http://schemas.microsoft.com/office/drawing/2014/main" id="{0588DEA9-8AB1-4A0E-8DDA-6E2DE07F838A}"/>
              </a:ext>
            </a:extLst>
          </p:cNvPr>
          <p:cNvSpPr>
            <a:spLocks noGrp="1"/>
          </p:cNvSpPr>
          <p:nvPr>
            <p:ph type="subTitle" idx="1"/>
          </p:nvPr>
        </p:nvSpPr>
        <p:spPr>
          <a:xfrm>
            <a:off x="3174999" y="1998133"/>
            <a:ext cx="5454651" cy="3793067"/>
          </a:xfrm>
        </p:spPr>
        <p:txBody>
          <a:bodyPr vert="horz" lIns="91440" tIns="45720" rIns="91440" bIns="45720" rtlCol="0" anchor="ctr">
            <a:normAutofit/>
          </a:bodyPr>
          <a:lstStyle/>
          <a:p>
            <a:pPr algn="l" fontAlgn="auto">
              <a:buFont typeface="Arial"/>
              <a:buChar char="•"/>
              <a:defRPr/>
            </a:pPr>
            <a:r>
              <a:rPr lang="en-US" sz="3200" dirty="0"/>
              <a:t>Competency includes:</a:t>
            </a:r>
          </a:p>
          <a:p>
            <a:pPr marL="514350" indent="-514350" algn="l" fontAlgn="auto">
              <a:buFont typeface="Arial"/>
              <a:buChar char="•"/>
              <a:defRPr/>
            </a:pPr>
            <a:r>
              <a:rPr lang="en-US" sz="3200" dirty="0"/>
              <a:t>Presentation</a:t>
            </a:r>
          </a:p>
          <a:p>
            <a:pPr marL="514350" indent="-514350" algn="l" fontAlgn="auto">
              <a:buFont typeface="Arial"/>
              <a:buChar char="•"/>
              <a:defRPr/>
            </a:pPr>
            <a:r>
              <a:rPr lang="en-US" sz="3200" dirty="0"/>
              <a:t>MTS test, minimum 80% for passing</a:t>
            </a:r>
          </a:p>
          <a:p>
            <a:pPr marL="514350" indent="-514350" algn="l" fontAlgn="auto">
              <a:buFont typeface="Arial"/>
              <a:buChar char="•"/>
              <a:defRPr/>
            </a:pPr>
            <a:r>
              <a:rPr lang="en-US" sz="3200" dirty="0"/>
              <a:t>Practical Portion- Test an external liquid control</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5602" name="Title 2">
            <a:extLst>
              <a:ext uri="{FF2B5EF4-FFF2-40B4-BE49-F238E27FC236}">
                <a16:creationId xmlns:a16="http://schemas.microsoft.com/office/drawing/2014/main" id="{C5FE84E3-C6EF-475B-80AF-B18C23936059}"/>
              </a:ext>
            </a:extLst>
          </p:cNvPr>
          <p:cNvSpPr>
            <a:spLocks noGrp="1" noChangeArrowheads="1"/>
          </p:cNvSpPr>
          <p:nvPr>
            <p:ph type="title"/>
          </p:nvPr>
        </p:nvSpPr>
        <p:spPr>
          <a:xfrm>
            <a:off x="762000" y="0"/>
            <a:ext cx="6324600" cy="381000"/>
          </a:xfrm>
        </p:spPr>
        <p:txBody>
          <a:bodyPr>
            <a:normAutofit fontScale="90000"/>
          </a:bodyPr>
          <a:lstStyle/>
          <a:p>
            <a:r>
              <a:rPr lang="en-US" altLang="en-US" b="1" dirty="0">
                <a:solidFill>
                  <a:srgbClr val="FF0000"/>
                </a:solidFill>
              </a:rPr>
              <a:t>Limitations/Interfering Factors</a:t>
            </a:r>
            <a:endParaRPr lang="en-US" altLang="en-US" dirty="0">
              <a:solidFill>
                <a:srgbClr val="FF0000"/>
              </a:solidFill>
            </a:endParaRPr>
          </a:p>
        </p:txBody>
      </p:sp>
      <p:graphicFrame>
        <p:nvGraphicFramePr>
          <p:cNvPr id="4" name="Content Placeholder 3">
            <a:extLst>
              <a:ext uri="{FF2B5EF4-FFF2-40B4-BE49-F238E27FC236}">
                <a16:creationId xmlns:a16="http://schemas.microsoft.com/office/drawing/2014/main" id="{05A5FE10-7288-425B-BDB6-E2C2A016E5FC}"/>
              </a:ext>
            </a:extLst>
          </p:cNvPr>
          <p:cNvGraphicFramePr>
            <a:graphicFrameLocks noGrp="1"/>
          </p:cNvGraphicFramePr>
          <p:nvPr>
            <p:ph idx="1"/>
            <p:extLst>
              <p:ext uri="{D42A27DB-BD31-4B8C-83A1-F6EECF244321}">
                <p14:modId xmlns:p14="http://schemas.microsoft.com/office/powerpoint/2010/main" val="1688229231"/>
              </p:ext>
            </p:extLst>
          </p:nvPr>
        </p:nvGraphicFramePr>
        <p:xfrm>
          <a:off x="0" y="485426"/>
          <a:ext cx="9144000" cy="6324596"/>
        </p:xfrm>
        <a:graphic>
          <a:graphicData uri="http://schemas.openxmlformats.org/drawingml/2006/table">
            <a:tbl>
              <a:tblPr firstRow="1" bandRow="1"/>
              <a:tblGrid>
                <a:gridCol w="1035453">
                  <a:extLst>
                    <a:ext uri="{9D8B030D-6E8A-4147-A177-3AD203B41FA5}">
                      <a16:colId xmlns:a16="http://schemas.microsoft.com/office/drawing/2014/main" val="20000"/>
                    </a:ext>
                  </a:extLst>
                </a:gridCol>
                <a:gridCol w="1747000">
                  <a:extLst>
                    <a:ext uri="{9D8B030D-6E8A-4147-A177-3AD203B41FA5}">
                      <a16:colId xmlns:a16="http://schemas.microsoft.com/office/drawing/2014/main" val="20001"/>
                    </a:ext>
                  </a:extLst>
                </a:gridCol>
                <a:gridCol w="1787581">
                  <a:extLst>
                    <a:ext uri="{9D8B030D-6E8A-4147-A177-3AD203B41FA5}">
                      <a16:colId xmlns:a16="http://schemas.microsoft.com/office/drawing/2014/main" val="20002"/>
                    </a:ext>
                  </a:extLst>
                </a:gridCol>
                <a:gridCol w="4573966">
                  <a:extLst>
                    <a:ext uri="{9D8B030D-6E8A-4147-A177-3AD203B41FA5}">
                      <a16:colId xmlns:a16="http://schemas.microsoft.com/office/drawing/2014/main" val="20003"/>
                    </a:ext>
                  </a:extLst>
                </a:gridCol>
              </a:tblGrid>
              <a:tr h="39439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Creatinine</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Interferent</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Interferent Conc.</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Effect on Creatinine</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extLst>
                  <a:ext uri="{0D108BD9-81ED-4DB2-BD59-A6C34878D82A}">
                    <a16:rowId xmlns:a16="http://schemas.microsoft.com/office/drawing/2014/main" val="10000"/>
                  </a:ext>
                </a:extLst>
              </a:tr>
              <a:tr h="367232">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charset="0"/>
                          <a:cs typeface="Times New Roman" pitchFamily="18" charset="0"/>
                        </a:rPr>
                        <a:t>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Acetaminophen</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1.32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Toxic level; increase (↑) creatinine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152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Acetylcysteine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10.2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Used to reverse acetaminophen toxicity;   increase (↑) creatinine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232">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Ascorbate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0.34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0.3 mg/dL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152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Bromide (therapeutic)</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2.5 mmol/L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Associated with halothane anesthesia; Increase (↑) creatinine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313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&lt; 2 mg/dl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Above 40 mmHg</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6.9% per 10</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3313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charset="0"/>
                          <a:cs typeface="Times New Roman" pitchFamily="18" charset="0"/>
                        </a:rPr>
                        <a:t>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Below 40 mmHg</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 (↓) creatinine by 6.9% per 10</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1404">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&gt;2 mg/dl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charset="0"/>
                          <a:cs typeface="Times New Roman" pitchFamily="18" charset="0"/>
                        </a:rPr>
                        <a:t>p</a:t>
                      </a:r>
                      <a:r>
                        <a:rPr kumimoji="0" lang="en-US" altLang="en-US" sz="1200" b="0" i="0" u="none" strike="noStrike" cap="none" normalizeH="0" baseline="0">
                          <a:ln>
                            <a:noFill/>
                          </a:ln>
                          <a:solidFill>
                            <a:schemeClr val="tx1"/>
                          </a:solidFill>
                          <a:effectLst/>
                          <a:latin typeface="Arial" charset="0"/>
                          <a:cs typeface="Times New Roman" pitchFamily="18" charset="0"/>
                        </a:rPr>
                        <a:t>CO2</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Above 40 mmHg</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 (↓) creatinine by 3.7% per 10 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3313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Below 40 mmHg</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3.7% per</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10 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7232">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Glycolic Acid</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10.0 mmol/L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Decreased (↓) creatinine; </a:t>
                      </a:r>
                      <a:r>
                        <a:rPr kumimoji="0" lang="en-US" altLang="en-US" sz="1200" b="1" i="0" u="none" strike="noStrike" cap="none" normalizeH="0" baseline="0" dirty="0">
                          <a:ln>
                            <a:noFill/>
                          </a:ln>
                          <a:solidFill>
                            <a:schemeClr val="tx1"/>
                          </a:solidFill>
                          <a:effectLst/>
                          <a:latin typeface="Arial" charset="0"/>
                          <a:cs typeface="Times New Roman" pitchFamily="18" charset="0"/>
                        </a:rPr>
                        <a:t>use another method</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899035">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Hydroxyurea</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0.92 mmol/L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Used in treatment of cancer, sickle cell and HIV infection, polycythemia, thrombocythemia and psoriasis; increase (↑).  Use another method</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695635">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Creatine</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0.382 mmol/L creatine</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Found in supplements, muscle trauma or myopathies, statins, hyperthyroidism; increase (↑) creatinine by 0.20 mg/d;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3B33937C-2D3D-4DBE-B265-915358FC2FB4}"/>
              </a:ext>
            </a:extLst>
          </p:cNvPr>
          <p:cNvSpPr>
            <a:spLocks noGrp="1" noChangeArrowheads="1"/>
          </p:cNvSpPr>
          <p:nvPr>
            <p:ph type="title"/>
          </p:nvPr>
        </p:nvSpPr>
        <p:spPr>
          <a:xfrm>
            <a:off x="990600" y="474357"/>
            <a:ext cx="6571060" cy="728480"/>
          </a:xfrm>
        </p:spPr>
        <p:txBody>
          <a:bodyPr>
            <a:normAutofit/>
          </a:bodyPr>
          <a:lstStyle/>
          <a:p>
            <a:r>
              <a:rPr lang="en-US" altLang="en-US">
                <a:solidFill>
                  <a:srgbClr val="FFFFFF"/>
                </a:solidFill>
              </a:rPr>
              <a:t>Maintenance/safety</a:t>
            </a:r>
          </a:p>
        </p:txBody>
      </p:sp>
      <p:graphicFrame>
        <p:nvGraphicFramePr>
          <p:cNvPr id="26633" name="Content Placeholder 2">
            <a:extLst>
              <a:ext uri="{FF2B5EF4-FFF2-40B4-BE49-F238E27FC236}">
                <a16:creationId xmlns:a16="http://schemas.microsoft.com/office/drawing/2014/main" id="{5836E334-8FF9-48A7-9457-46144821B338}"/>
              </a:ext>
            </a:extLst>
          </p:cNvPr>
          <p:cNvGraphicFramePr>
            <a:graphicFrameLocks noGrp="1"/>
          </p:cNvGraphicFramePr>
          <p:nvPr>
            <p:ph idx="1"/>
            <p:extLst>
              <p:ext uri="{D42A27DB-BD31-4B8C-83A1-F6EECF244321}">
                <p14:modId xmlns:p14="http://schemas.microsoft.com/office/powerpoint/2010/main" val="2901444521"/>
              </p:ext>
            </p:extLst>
          </p:nvPr>
        </p:nvGraphicFramePr>
        <p:xfrm>
          <a:off x="457200" y="1202837"/>
          <a:ext cx="8458200" cy="5197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1" name="Group 3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3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2" name="Content Placeholder 2">
            <a:extLst>
              <a:ext uri="{FF2B5EF4-FFF2-40B4-BE49-F238E27FC236}">
                <a16:creationId xmlns:a16="http://schemas.microsoft.com/office/drawing/2014/main" id="{36765312-06AD-4723-B4E5-85AB99EEB85F}"/>
              </a:ext>
            </a:extLst>
          </p:cNvPr>
          <p:cNvGraphicFramePr>
            <a:graphicFrameLocks noGrp="1"/>
          </p:cNvGraphicFramePr>
          <p:nvPr>
            <p:ph idx="1"/>
            <p:extLst>
              <p:ext uri="{D42A27DB-BD31-4B8C-83A1-F6EECF244321}">
                <p14:modId xmlns:p14="http://schemas.microsoft.com/office/powerpoint/2010/main" val="3814021290"/>
              </p:ext>
            </p:extLst>
          </p:nvPr>
        </p:nvGraphicFramePr>
        <p:xfrm>
          <a:off x="4285288" y="2362199"/>
          <a:ext cx="4477712" cy="4495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DC0E7EA8-BA4D-4FE2-BE12-B57619680CF6}"/>
              </a:ext>
            </a:extLst>
          </p:cNvPr>
          <p:cNvSpPr/>
          <p:nvPr/>
        </p:nvSpPr>
        <p:spPr>
          <a:xfrm>
            <a:off x="3048000" y="228601"/>
            <a:ext cx="6096000" cy="20812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00000"/>
              </a:lnSpc>
            </a:pPr>
            <a:r>
              <a:rPr lang="en-US" u="none" dirty="0">
                <a:sym typeface="Wingdings" panose="05000000000000000000" pitchFamily="2" charset="2"/>
              </a:rPr>
              <a:t>Point of Care/Ancillary </a:t>
            </a:r>
            <a:r>
              <a:rPr lang="en-US" dirty="0">
                <a:sym typeface="Wingdings" panose="05000000000000000000" pitchFamily="2" charset="2"/>
              </a:rPr>
              <a:t>procedures are</a:t>
            </a:r>
            <a:r>
              <a:rPr lang="en-US" u="none" dirty="0">
                <a:sym typeface="Wingdings" panose="05000000000000000000" pitchFamily="2" charset="2"/>
              </a:rPr>
              <a:t> located in </a:t>
            </a:r>
            <a:r>
              <a:rPr lang="en-US" u="none" dirty="0" err="1">
                <a:sym typeface="Wingdings" panose="05000000000000000000" pitchFamily="2" charset="2"/>
              </a:rPr>
              <a:t>Medialab</a:t>
            </a:r>
            <a:r>
              <a:rPr lang="en-US" u="none" dirty="0">
                <a:sym typeface="Wingdings" panose="05000000000000000000" pitchFamily="2" charset="2"/>
              </a:rPr>
              <a:t> federal. You can access the SOP using the link below.</a:t>
            </a:r>
          </a:p>
          <a:p>
            <a:pPr lvl="0">
              <a:lnSpc>
                <a:spcPct val="100000"/>
              </a:lnSpc>
            </a:pPr>
            <a:r>
              <a:rPr lang="en-US" dirty="0">
                <a:hlinkClick r:id="" action="ppaction://hlinkfile"/>
              </a:rPr>
              <a:t>\\v06.med.va.gov\ric\service\LaboratoryAdministrativeManual</a:t>
            </a:r>
            <a:endParaRPr lang="en-US" u="none" dirty="0">
              <a:sym typeface="Wingdings" panose="05000000000000000000" pitchFamily="2" charset="2"/>
            </a:endParaRPr>
          </a:p>
          <a:p>
            <a:pPr lvl="0">
              <a:lnSpc>
                <a:spcPct val="100000"/>
              </a:lnSpc>
            </a:pPr>
            <a:r>
              <a:rPr lang="en-US" u="none" dirty="0">
                <a:sym typeface="Wingdings" panose="05000000000000000000" pitchFamily="2" charset="2"/>
              </a:rPr>
              <a:t> </a:t>
            </a:r>
            <a:r>
              <a:rPr lang="en-US" u="none" dirty="0"/>
              <a:t>You can also contact Ancillary department or your supervisor if you can’t access it.</a:t>
            </a:r>
            <a:endParaRPr lang="en-US" dirty="0"/>
          </a:p>
          <a:p>
            <a:pPr algn="ct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410" name="Title 1">
            <a:extLst>
              <a:ext uri="{FF2B5EF4-FFF2-40B4-BE49-F238E27FC236}">
                <a16:creationId xmlns:a16="http://schemas.microsoft.com/office/drawing/2014/main" id="{3F65AB8C-DBA5-48FD-B556-6884FC8CA0FF}"/>
              </a:ext>
            </a:extLst>
          </p:cNvPr>
          <p:cNvSpPr>
            <a:spLocks noGrp="1" noChangeArrowheads="1"/>
          </p:cNvSpPr>
          <p:nvPr>
            <p:ph type="title"/>
          </p:nvPr>
        </p:nvSpPr>
        <p:spPr>
          <a:xfrm>
            <a:off x="512706" y="764372"/>
            <a:ext cx="2380266" cy="5216013"/>
          </a:xfrm>
        </p:spPr>
        <p:txBody>
          <a:bodyPr>
            <a:normAutofit/>
          </a:bodyPr>
          <a:lstStyle/>
          <a:p>
            <a:pPr algn="l"/>
            <a:r>
              <a:rPr lang="en-US" altLang="en-US" sz="4800" dirty="0"/>
              <a:t>Purpose</a:t>
            </a:r>
          </a:p>
        </p:txBody>
      </p:sp>
      <p:cxnSp>
        <p:nvCxnSpPr>
          <p:cNvPr id="74" name="Straight Connector 73">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953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7411" name="Content Placeholder 2">
            <a:extLst>
              <a:ext uri="{FF2B5EF4-FFF2-40B4-BE49-F238E27FC236}">
                <a16:creationId xmlns:a16="http://schemas.microsoft.com/office/drawing/2014/main" id="{2CD98E78-8FE6-46D3-8979-27BAAE1E0E0B}"/>
              </a:ext>
            </a:extLst>
          </p:cNvPr>
          <p:cNvSpPr>
            <a:spLocks noGrp="1" noChangeArrowheads="1"/>
          </p:cNvSpPr>
          <p:nvPr>
            <p:ph idx="1"/>
          </p:nvPr>
        </p:nvSpPr>
        <p:spPr>
          <a:xfrm>
            <a:off x="3305908" y="457200"/>
            <a:ext cx="5485391" cy="5523185"/>
          </a:xfrm>
        </p:spPr>
        <p:txBody>
          <a:bodyPr anchor="ctr">
            <a:normAutofit/>
          </a:bodyPr>
          <a:lstStyle/>
          <a:p>
            <a:pPr marL="44450" indent="0">
              <a:buFont typeface="Wingdings 2" panose="05020102010507070707" pitchFamily="18" charset="2"/>
              <a:buNone/>
            </a:pPr>
            <a:r>
              <a:rPr lang="en-US" altLang="en-US" sz="2800" dirty="0"/>
              <a:t>Elevated levels of Creatinine are associated with abnormal renal function and will occur when there is a significant reduction of the glomerular filtration rate or when urine elimination is obstructed. Creatinine is a better indicator of renal function than urea because it is less dependent on diet, exercise and hormones.</a:t>
            </a: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BED1B64B-251E-446A-A285-6626C4EC01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CD02B5D1-60D4-4D5B-AFD9-C986E22743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76" name="Freeform 6">
              <a:extLst>
                <a:ext uri="{FF2B5EF4-FFF2-40B4-BE49-F238E27FC236}">
                  <a16:creationId xmlns:a16="http://schemas.microsoft.com/office/drawing/2014/main" id="{54E16489-5A93-4D86-AAAD-52DB55A8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7" name="Freeform 7">
              <a:extLst>
                <a:ext uri="{FF2B5EF4-FFF2-40B4-BE49-F238E27FC236}">
                  <a16:creationId xmlns:a16="http://schemas.microsoft.com/office/drawing/2014/main" id="{BC99456E-7EAD-49F1-B2FE-C2C561C0BE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8" name="Freeform 8">
              <a:extLst>
                <a:ext uri="{FF2B5EF4-FFF2-40B4-BE49-F238E27FC236}">
                  <a16:creationId xmlns:a16="http://schemas.microsoft.com/office/drawing/2014/main" id="{922702DF-10E7-4320-B99B-75D2EE97FC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9" name="Freeform 9">
              <a:extLst>
                <a:ext uri="{FF2B5EF4-FFF2-40B4-BE49-F238E27FC236}">
                  <a16:creationId xmlns:a16="http://schemas.microsoft.com/office/drawing/2014/main" id="{1EFA49A8-FE55-4D51-B1C9-11F13FFB71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0" name="Freeform 10">
              <a:extLst>
                <a:ext uri="{FF2B5EF4-FFF2-40B4-BE49-F238E27FC236}">
                  <a16:creationId xmlns:a16="http://schemas.microsoft.com/office/drawing/2014/main" id="{4C63B37C-8CEE-4A72-AFD8-3C2DBD3725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1" name="Freeform 11">
              <a:extLst>
                <a:ext uri="{FF2B5EF4-FFF2-40B4-BE49-F238E27FC236}">
                  <a16:creationId xmlns:a16="http://schemas.microsoft.com/office/drawing/2014/main" id="{31245F86-6106-4758-A825-71AC9D6F9E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1506" name="Title 2">
            <a:extLst>
              <a:ext uri="{FF2B5EF4-FFF2-40B4-BE49-F238E27FC236}">
                <a16:creationId xmlns:a16="http://schemas.microsoft.com/office/drawing/2014/main" id="{235386B0-AD59-4AE3-BE41-7420F7284B7C}"/>
              </a:ext>
            </a:extLst>
          </p:cNvPr>
          <p:cNvSpPr>
            <a:spLocks noGrp="1" noChangeArrowheads="1"/>
          </p:cNvSpPr>
          <p:nvPr>
            <p:ph type="title"/>
          </p:nvPr>
        </p:nvSpPr>
        <p:spPr>
          <a:xfrm>
            <a:off x="532209" y="888505"/>
            <a:ext cx="2879622" cy="5116749"/>
          </a:xfrm>
        </p:spPr>
        <p:txBody>
          <a:bodyPr rtlCol="0">
            <a:normAutofit/>
          </a:bodyPr>
          <a:lstStyle/>
          <a:p>
            <a:pPr fontAlgn="auto">
              <a:spcAft>
                <a:spcPts val="0"/>
              </a:spcAft>
              <a:defRPr/>
            </a:pPr>
            <a:r>
              <a:rPr lang="en-US" altLang="en-US" sz="3100">
                <a:solidFill>
                  <a:srgbClr val="000000"/>
                </a:solidFill>
              </a:rPr>
              <a:t>QUALITY CONTROL	 (QC)</a:t>
            </a:r>
            <a:endParaRPr lang="en-US" altLang="en-US" sz="3100" dirty="0">
              <a:solidFill>
                <a:srgbClr val="000000"/>
              </a:solidFill>
            </a:endParaRPr>
          </a:p>
        </p:txBody>
      </p:sp>
      <p:sp useBgFill="1">
        <p:nvSpPr>
          <p:cNvPr id="83" name="Rounded Rectangle 16">
            <a:extLst>
              <a:ext uri="{FF2B5EF4-FFF2-40B4-BE49-F238E27FC236}">
                <a16:creationId xmlns:a16="http://schemas.microsoft.com/office/drawing/2014/main" id="{A27AE693-58E8-48BC-8ED0-568ABFEAB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508" name="Content Placeholder 1">
            <a:extLst>
              <a:ext uri="{FF2B5EF4-FFF2-40B4-BE49-F238E27FC236}">
                <a16:creationId xmlns:a16="http://schemas.microsoft.com/office/drawing/2014/main" id="{3BAFDFF8-6881-4121-A096-3C06B850C000}"/>
              </a:ext>
            </a:extLst>
          </p:cNvPr>
          <p:cNvGraphicFramePr>
            <a:graphicFrameLocks noGrp="1"/>
          </p:cNvGraphicFramePr>
          <p:nvPr>
            <p:ph idx="1"/>
            <p:extLst>
              <p:ext uri="{D42A27DB-BD31-4B8C-83A1-F6EECF244321}">
                <p14:modId xmlns:p14="http://schemas.microsoft.com/office/powerpoint/2010/main" val="2689577410"/>
              </p:ext>
            </p:extLst>
          </p:nvPr>
        </p:nvGraphicFramePr>
        <p:xfrm>
          <a:off x="3665895" y="762001"/>
          <a:ext cx="4868505" cy="52319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19461" name="Rectangle 71">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9462" name="Freeform: Shape 73">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812" y="0"/>
            <a:ext cx="8351188"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463" name="Group 75">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018" y="0"/>
            <a:ext cx="1827609" cy="6858001"/>
            <a:chOff x="1320800" y="0"/>
            <a:chExt cx="2436813" cy="6858001"/>
          </a:xfrm>
        </p:grpSpPr>
        <p:sp>
          <p:nvSpPr>
            <p:cNvPr id="77"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9458" name="Title 1">
            <a:extLst>
              <a:ext uri="{FF2B5EF4-FFF2-40B4-BE49-F238E27FC236}">
                <a16:creationId xmlns:a16="http://schemas.microsoft.com/office/drawing/2014/main" id="{83076BC3-F5AF-47EA-A1C4-961057E504F0}"/>
              </a:ext>
            </a:extLst>
          </p:cNvPr>
          <p:cNvSpPr>
            <a:spLocks noGrp="1" noChangeArrowheads="1"/>
          </p:cNvSpPr>
          <p:nvPr>
            <p:ph type="title"/>
          </p:nvPr>
        </p:nvSpPr>
        <p:spPr>
          <a:xfrm>
            <a:off x="1377009" y="1072609"/>
            <a:ext cx="2281168" cy="4522647"/>
          </a:xfrm>
          <a:effectLst/>
        </p:spPr>
        <p:txBody>
          <a:bodyPr anchor="ctr">
            <a:normAutofit/>
          </a:bodyPr>
          <a:lstStyle/>
          <a:p>
            <a:pPr algn="l"/>
            <a:r>
              <a:rPr lang="en-US" altLang="en-US" sz="2800">
                <a:solidFill>
                  <a:schemeClr val="tx2"/>
                </a:solidFill>
              </a:rPr>
              <a:t>Specimen</a:t>
            </a:r>
          </a:p>
        </p:txBody>
      </p:sp>
      <p:sp>
        <p:nvSpPr>
          <p:cNvPr id="19459" name="Content Placeholder 2">
            <a:extLst>
              <a:ext uri="{FF2B5EF4-FFF2-40B4-BE49-F238E27FC236}">
                <a16:creationId xmlns:a16="http://schemas.microsoft.com/office/drawing/2014/main" id="{4466FD3E-445A-4E77-B96C-869E254B0834}"/>
              </a:ext>
            </a:extLst>
          </p:cNvPr>
          <p:cNvSpPr>
            <a:spLocks noGrp="1" noChangeArrowheads="1"/>
          </p:cNvSpPr>
          <p:nvPr>
            <p:ph idx="1"/>
          </p:nvPr>
        </p:nvSpPr>
        <p:spPr>
          <a:xfrm>
            <a:off x="3861774" y="1072609"/>
            <a:ext cx="4787405" cy="4522647"/>
          </a:xfrm>
        </p:spPr>
        <p:txBody>
          <a:bodyPr anchor="ctr">
            <a:normAutofit/>
          </a:bodyPr>
          <a:lstStyle/>
          <a:p>
            <a:pPr marL="273050"/>
            <a:r>
              <a:rPr lang="en-US" altLang="en-US" sz="1700"/>
              <a:t>A specimen can be collected in one of two different ways:</a:t>
            </a:r>
          </a:p>
          <a:p>
            <a:pPr marL="708025" lvl="1" indent="-342900">
              <a:buFont typeface="Wingdings" panose="05000000000000000000" pitchFamily="2" charset="2"/>
              <a:buChar char="ü"/>
            </a:pPr>
            <a:r>
              <a:rPr lang="en-US" altLang="en-US" sz="1700"/>
              <a:t>Venipuncture: lithium or sodium heparin collection tubes. </a:t>
            </a:r>
          </a:p>
          <a:p>
            <a:pPr marL="708025" lvl="1" indent="-342900">
              <a:buFont typeface="Wingdings" panose="05000000000000000000" pitchFamily="2" charset="2"/>
              <a:buChar char="ü"/>
            </a:pPr>
            <a:r>
              <a:rPr lang="en-US" altLang="en-US" sz="1700"/>
              <a:t>Plain syringes are acceptable, but sample must be </a:t>
            </a:r>
            <a:r>
              <a:rPr lang="en-US" altLang="en-US" sz="1700" b="1" i="1" u="sng"/>
              <a:t>TESTED IMMEDIATELY.</a:t>
            </a:r>
          </a:p>
          <a:p>
            <a:pPr marL="708025" lvl="1" indent="-342900">
              <a:buFont typeface="Wingdings" panose="05000000000000000000" pitchFamily="2" charset="2"/>
              <a:buChar char="ü"/>
            </a:pPr>
            <a:r>
              <a:rPr lang="en-US" altLang="en-US" sz="1700"/>
              <a:t>Arterial puncture: blood gas syringe with heparin</a:t>
            </a:r>
          </a:p>
          <a:p>
            <a:pPr marL="982662" lvl="2" indent="-342900">
              <a:buFont typeface="Wingdings" panose="05000000000000000000" pitchFamily="2" charset="2"/>
              <a:buChar char="v"/>
            </a:pPr>
            <a:r>
              <a:rPr lang="en-US" altLang="en-US" sz="1700"/>
              <a:t>Syringes or tubes are obtained from SPD and stored at room temperature.</a:t>
            </a: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0484" name="Rectangle 70">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5" name="Freeform: Shape 72">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482" name="Title 2">
            <a:extLst>
              <a:ext uri="{FF2B5EF4-FFF2-40B4-BE49-F238E27FC236}">
                <a16:creationId xmlns:a16="http://schemas.microsoft.com/office/drawing/2014/main" id="{C9AED8DD-FA84-474D-8230-DFA04E2EAE96}"/>
              </a:ext>
            </a:extLst>
          </p:cNvPr>
          <p:cNvSpPr>
            <a:spLocks noGrp="1" noChangeArrowheads="1"/>
          </p:cNvSpPr>
          <p:nvPr>
            <p:ph type="title"/>
          </p:nvPr>
        </p:nvSpPr>
        <p:spPr>
          <a:xfrm>
            <a:off x="372084" y="685801"/>
            <a:ext cx="2057400" cy="5105400"/>
          </a:xfrm>
        </p:spPr>
        <p:txBody>
          <a:bodyPr>
            <a:normAutofit/>
          </a:bodyPr>
          <a:lstStyle/>
          <a:p>
            <a:pPr algn="l"/>
            <a:r>
              <a:rPr lang="en-US" altLang="en-US" sz="2800">
                <a:solidFill>
                  <a:srgbClr val="FFFFFF"/>
                </a:solidFill>
              </a:rPr>
              <a:t>REAGENT</a:t>
            </a:r>
          </a:p>
        </p:txBody>
      </p:sp>
      <p:grpSp>
        <p:nvGrpSpPr>
          <p:cNvPr id="20486" name="Group 74">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6"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7"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8"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9"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0"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1"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Content Placeholder 1">
            <a:extLst>
              <a:ext uri="{FF2B5EF4-FFF2-40B4-BE49-F238E27FC236}">
                <a16:creationId xmlns:a16="http://schemas.microsoft.com/office/drawing/2014/main" id="{B29ECF73-51A3-42FE-8397-1DAD785C937C}"/>
              </a:ext>
            </a:extLst>
          </p:cNvPr>
          <p:cNvSpPr>
            <a:spLocks noGrp="1"/>
          </p:cNvSpPr>
          <p:nvPr>
            <p:ph idx="1"/>
          </p:nvPr>
        </p:nvSpPr>
        <p:spPr>
          <a:xfrm>
            <a:off x="3837829" y="685801"/>
            <a:ext cx="4789439" cy="5105400"/>
          </a:xfrm>
        </p:spPr>
        <p:txBody>
          <a:bodyPr rtlCol="0">
            <a:normAutofit/>
          </a:bodyPr>
          <a:lstStyle/>
          <a:p>
            <a:pPr marL="274320" fontAlgn="auto">
              <a:spcAft>
                <a:spcPts val="0"/>
              </a:spcAft>
              <a:buFont typeface="Wingdings 3" charset="2"/>
              <a:buChar char=""/>
              <a:defRPr/>
            </a:pPr>
            <a:r>
              <a:rPr lang="en-US" sz="1700" dirty="0"/>
              <a:t>i-STAT Creatinine Cartridges</a:t>
            </a:r>
          </a:p>
          <a:p>
            <a:pPr marL="822960" lvl="2" indent="-182880" fontAlgn="auto">
              <a:spcAft>
                <a:spcPts val="0"/>
              </a:spcAft>
              <a:buClr>
                <a:schemeClr val="accent3"/>
              </a:buClr>
              <a:buFont typeface="Wingdings" panose="05000000000000000000" pitchFamily="2" charset="2"/>
              <a:buChar char="Ø"/>
              <a:defRPr/>
            </a:pPr>
            <a:endParaRPr lang="en-US" sz="1700" dirty="0"/>
          </a:p>
          <a:p>
            <a:pPr marL="822960" lvl="2" indent="-182880" fontAlgn="auto">
              <a:spcAft>
                <a:spcPts val="0"/>
              </a:spcAft>
              <a:buClr>
                <a:schemeClr val="accent3"/>
              </a:buClr>
              <a:buFont typeface="Wingdings" panose="05000000000000000000" pitchFamily="2" charset="2"/>
              <a:buChar char="Ø"/>
              <a:defRPr/>
            </a:pPr>
            <a:r>
              <a:rPr lang="en-US" sz="1700" dirty="0"/>
              <a:t>Refrigerated cartridges at a range of 2-8°C are stable until the expiration date indicated on the box</a:t>
            </a:r>
          </a:p>
          <a:p>
            <a:pPr marL="822960" lvl="2" indent="-182880" fontAlgn="auto">
              <a:spcAft>
                <a:spcPts val="0"/>
              </a:spcAft>
              <a:buClr>
                <a:schemeClr val="accent3"/>
              </a:buClr>
              <a:buFont typeface="Wingdings" panose="05000000000000000000" pitchFamily="2" charset="2"/>
              <a:buChar char="Ø"/>
              <a:defRPr/>
            </a:pPr>
            <a:r>
              <a:rPr lang="en-US" sz="1700" dirty="0"/>
              <a:t>Room Temperature cartridges can be stored at 18 - 30°C and are stable for 14 days. Individual cartridges must be re-dated to indicate the 14-day expiration.</a:t>
            </a:r>
          </a:p>
          <a:p>
            <a:pPr marL="822960" lvl="2" indent="-182880" fontAlgn="auto">
              <a:spcAft>
                <a:spcPts val="0"/>
              </a:spcAft>
              <a:buClr>
                <a:schemeClr val="accent3"/>
              </a:buClr>
              <a:buFont typeface="Wingdings" panose="05000000000000000000" pitchFamily="2" charset="2"/>
              <a:buChar char="Ø"/>
              <a:defRPr/>
            </a:pPr>
            <a:r>
              <a:rPr lang="en-US" sz="1700" dirty="0"/>
              <a:t>Cartridges should warm to room temp before performing testing</a:t>
            </a:r>
          </a:p>
          <a:p>
            <a:pPr marL="640080" lvl="2" indent="0" fontAlgn="auto">
              <a:spcAft>
                <a:spcPts val="0"/>
              </a:spcAft>
              <a:buClr>
                <a:schemeClr val="accent3"/>
              </a:buClr>
              <a:buFont typeface="Wingdings" panose="05000000000000000000" pitchFamily="2" charset="2"/>
              <a:buNone/>
              <a:defRPr/>
            </a:pPr>
            <a:r>
              <a:rPr lang="en-US" sz="1700" dirty="0"/>
              <a:t>**</a:t>
            </a:r>
            <a:r>
              <a:rPr lang="en-US" sz="1700" dirty="0">
                <a:highlight>
                  <a:srgbClr val="FFFF00"/>
                </a:highlight>
              </a:rPr>
              <a:t>ONCE AT ROOM TEMPERATURE, THE CARTRIDGES CAN NOT BE RETURNED TO THE REFRIGERATOR; THEY MUST BE RE-DATED WITH A 14-DAY EXPIRATION.</a:t>
            </a:r>
            <a:endParaRPr lang="en-US" sz="1700" dirty="0"/>
          </a:p>
          <a:p>
            <a:pPr marL="640080" lvl="2" indent="0" fontAlgn="auto">
              <a:spcAft>
                <a:spcPts val="0"/>
              </a:spcAft>
              <a:buClr>
                <a:schemeClr val="accent3"/>
              </a:buClr>
              <a:buFont typeface="Wingdings" panose="05000000000000000000" pitchFamily="2" charset="2"/>
              <a:buNone/>
              <a:defRPr/>
            </a:pPr>
            <a:endParaRPr lang="en-US" sz="1700" dirty="0"/>
          </a:p>
          <a:p>
            <a:pPr fontAlgn="auto">
              <a:spcAft>
                <a:spcPts val="0"/>
              </a:spcAft>
              <a:buFont typeface="Wingdings 3" charset="2"/>
              <a:buChar char=""/>
              <a:defRPr/>
            </a:pPr>
            <a:endParaRPr lang="en-US" sz="17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1511" name="Rectangle 79">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506" name="Title 1">
            <a:extLst>
              <a:ext uri="{FF2B5EF4-FFF2-40B4-BE49-F238E27FC236}">
                <a16:creationId xmlns:a16="http://schemas.microsoft.com/office/drawing/2014/main" id="{D4729E76-7544-423B-A2B6-F071C368D32B}"/>
              </a:ext>
            </a:extLst>
          </p:cNvPr>
          <p:cNvSpPr>
            <a:spLocks noGrp="1" noChangeArrowheads="1"/>
          </p:cNvSpPr>
          <p:nvPr>
            <p:ph type="title"/>
          </p:nvPr>
        </p:nvSpPr>
        <p:spPr>
          <a:xfrm>
            <a:off x="372084" y="685801"/>
            <a:ext cx="2057400" cy="5105400"/>
          </a:xfrm>
        </p:spPr>
        <p:txBody>
          <a:bodyPr>
            <a:normAutofit/>
          </a:bodyPr>
          <a:lstStyle/>
          <a:p>
            <a:pPr algn="l"/>
            <a:r>
              <a:rPr lang="en-US" altLang="en-US" sz="2800" dirty="0">
                <a:solidFill>
                  <a:srgbClr val="FFFFFF"/>
                </a:solidFill>
              </a:rPr>
              <a:t>Procedure</a:t>
            </a:r>
          </a:p>
        </p:txBody>
      </p:sp>
      <p:grpSp>
        <p:nvGrpSpPr>
          <p:cNvPr id="83" name="Group 8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8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8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8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1512" name="Content Placeholder 2">
            <a:extLst>
              <a:ext uri="{FF2B5EF4-FFF2-40B4-BE49-F238E27FC236}">
                <a16:creationId xmlns:a16="http://schemas.microsoft.com/office/drawing/2014/main" id="{97754D35-BF3B-49DB-BABC-3E4805A02F14}"/>
              </a:ext>
            </a:extLst>
          </p:cNvPr>
          <p:cNvSpPr>
            <a:spLocks noGrp="1"/>
          </p:cNvSpPr>
          <p:nvPr>
            <p:ph idx="1"/>
          </p:nvPr>
        </p:nvSpPr>
        <p:spPr>
          <a:xfrm>
            <a:off x="3837829" y="685801"/>
            <a:ext cx="4789439" cy="5105400"/>
          </a:xfrm>
        </p:spPr>
        <p:txBody>
          <a:bodyPr rtlCol="0">
            <a:normAutofit/>
          </a:bodyPr>
          <a:lstStyle/>
          <a:p>
            <a:pPr marL="457200" lvl="1" indent="0" fontAlgn="auto">
              <a:lnSpc>
                <a:spcPct val="90000"/>
              </a:lnSpc>
              <a:spcAft>
                <a:spcPts val="0"/>
              </a:spcAft>
              <a:buFont typeface="Wingdings" panose="05000000000000000000" pitchFamily="2" charset="2"/>
              <a:buNone/>
              <a:defRPr/>
            </a:pPr>
            <a:r>
              <a:rPr lang="en-US" sz="1700" dirty="0"/>
              <a:t> </a:t>
            </a:r>
          </a:p>
          <a:p>
            <a:pPr marL="548640" lvl="1" indent="-182880" fontAlgn="auto">
              <a:lnSpc>
                <a:spcPct val="90000"/>
              </a:lnSpc>
              <a:spcAft>
                <a:spcPts val="0"/>
              </a:spcAft>
              <a:buFont typeface="Wingdings" panose="05000000000000000000" pitchFamily="2" charset="2"/>
              <a:buChar char="Ø"/>
              <a:defRPr/>
            </a:pPr>
            <a:r>
              <a:rPr lang="en-US" sz="1700" dirty="0"/>
              <a:t>Turn the i-STAT on</a:t>
            </a:r>
          </a:p>
          <a:p>
            <a:pPr marL="548640" lvl="1" indent="-182880" fontAlgn="auto">
              <a:lnSpc>
                <a:spcPct val="90000"/>
              </a:lnSpc>
              <a:spcAft>
                <a:spcPts val="0"/>
              </a:spcAft>
              <a:buFont typeface="Wingdings" panose="05000000000000000000" pitchFamily="2" charset="2"/>
              <a:buChar char="Ø"/>
              <a:defRPr/>
            </a:pPr>
            <a:r>
              <a:rPr lang="en-US" sz="1700" dirty="0"/>
              <a:t>Select option #2: i-STAT cartridge</a:t>
            </a:r>
          </a:p>
          <a:p>
            <a:pPr marL="548640" lvl="1" indent="-182880" fontAlgn="auto">
              <a:lnSpc>
                <a:spcPct val="90000"/>
              </a:lnSpc>
              <a:spcAft>
                <a:spcPts val="0"/>
              </a:spcAft>
              <a:buFont typeface="Wingdings" panose="05000000000000000000" pitchFamily="2" charset="2"/>
              <a:buChar char="Ø"/>
              <a:defRPr/>
            </a:pPr>
            <a:r>
              <a:rPr lang="en-US" sz="1700" dirty="0"/>
              <a:t>Enter your operator ID</a:t>
            </a:r>
          </a:p>
          <a:p>
            <a:pPr marL="548640" lvl="1" indent="-182880" fontAlgn="auto">
              <a:lnSpc>
                <a:spcPct val="90000"/>
              </a:lnSpc>
              <a:spcAft>
                <a:spcPts val="0"/>
              </a:spcAft>
              <a:buFont typeface="Wingdings" panose="05000000000000000000" pitchFamily="2" charset="2"/>
              <a:buChar char="Ø"/>
              <a:defRPr/>
            </a:pPr>
            <a:r>
              <a:rPr lang="en-US" sz="1700" dirty="0"/>
              <a:t>Identify patient ID (use minimum two patient identifiers)</a:t>
            </a:r>
          </a:p>
          <a:p>
            <a:pPr marL="548640" lvl="1" indent="-182880" fontAlgn="auto">
              <a:lnSpc>
                <a:spcPct val="90000"/>
              </a:lnSpc>
              <a:spcAft>
                <a:spcPts val="0"/>
              </a:spcAft>
              <a:buFont typeface="Wingdings" panose="05000000000000000000" pitchFamily="2" charset="2"/>
              <a:buChar char="Ø"/>
              <a:defRPr/>
            </a:pPr>
            <a:r>
              <a:rPr lang="en-US" sz="1700" dirty="0"/>
              <a:t>Scan lot number of cartridge</a:t>
            </a:r>
          </a:p>
          <a:p>
            <a:pPr marL="548640" lvl="1" indent="-182880" fontAlgn="auto">
              <a:lnSpc>
                <a:spcPct val="90000"/>
              </a:lnSpc>
              <a:spcAft>
                <a:spcPts val="0"/>
              </a:spcAft>
              <a:buFont typeface="Wingdings" panose="05000000000000000000" pitchFamily="2" charset="2"/>
              <a:buChar char="Ø"/>
              <a:defRPr/>
            </a:pPr>
            <a:r>
              <a:rPr lang="en-US" sz="1700" dirty="0"/>
              <a:t>You have 15 minutes to collect the sample</a:t>
            </a:r>
          </a:p>
          <a:p>
            <a:pPr marL="548640" lvl="1" indent="-182880" fontAlgn="auto">
              <a:lnSpc>
                <a:spcPct val="90000"/>
              </a:lnSpc>
              <a:spcAft>
                <a:spcPts val="0"/>
              </a:spcAft>
              <a:buFont typeface="Wingdings" panose="05000000000000000000" pitchFamily="2" charset="2"/>
              <a:buChar char="Ø"/>
              <a:defRPr/>
            </a:pPr>
            <a:r>
              <a:rPr lang="en-US" sz="1700" dirty="0"/>
              <a:t>Take the cartridge out of the pouch</a:t>
            </a:r>
          </a:p>
          <a:p>
            <a:pPr marL="548640" lvl="1" indent="-182880" fontAlgn="auto">
              <a:lnSpc>
                <a:spcPct val="90000"/>
              </a:lnSpc>
              <a:spcAft>
                <a:spcPts val="0"/>
              </a:spcAft>
              <a:buFont typeface="Wingdings" panose="05000000000000000000" pitchFamily="2" charset="2"/>
              <a:buChar char="Ø"/>
              <a:defRPr/>
            </a:pPr>
            <a:r>
              <a:rPr lang="en-US" sz="1700" dirty="0"/>
              <a:t>Dispense a drop of blood into the cartridge making sure it fills up to the fill mark</a:t>
            </a:r>
          </a:p>
          <a:p>
            <a:pPr marL="548640" lvl="1" indent="-182880" fontAlgn="auto">
              <a:lnSpc>
                <a:spcPct val="90000"/>
              </a:lnSpc>
              <a:spcAft>
                <a:spcPts val="0"/>
              </a:spcAft>
              <a:buFont typeface="Wingdings" panose="05000000000000000000" pitchFamily="2" charset="2"/>
              <a:buChar char="Ø"/>
              <a:defRPr/>
            </a:pPr>
            <a:r>
              <a:rPr lang="en-US" sz="1700" dirty="0"/>
              <a:t>Close the cover over the sample well</a:t>
            </a:r>
          </a:p>
          <a:p>
            <a:pPr marL="548640" lvl="1" indent="-182880" fontAlgn="auto">
              <a:lnSpc>
                <a:spcPct val="90000"/>
              </a:lnSpc>
              <a:spcAft>
                <a:spcPts val="0"/>
              </a:spcAft>
              <a:buFont typeface="Wingdings" panose="05000000000000000000" pitchFamily="2" charset="2"/>
              <a:buChar char="Ø"/>
              <a:defRPr/>
            </a:pPr>
            <a:r>
              <a:rPr lang="en-US" sz="1700" dirty="0"/>
              <a:t>Insert the cartridge into the port on the analyzer; </a:t>
            </a:r>
            <a:r>
              <a:rPr lang="en-US" sz="1700" b="1" u="sng" dirty="0"/>
              <a:t>note</a:t>
            </a:r>
            <a:r>
              <a:rPr lang="en-US" sz="1700" dirty="0"/>
              <a:t>: </a:t>
            </a:r>
            <a:r>
              <a:rPr lang="en-US" sz="1700" b="1" i="1" dirty="0"/>
              <a:t>never attempt to remove a cartridge while the “Cartridge Locked” is displayed</a:t>
            </a:r>
          </a:p>
          <a:p>
            <a:pPr marL="548640" lvl="1" indent="-182880" fontAlgn="auto">
              <a:lnSpc>
                <a:spcPct val="90000"/>
              </a:lnSpc>
              <a:spcAft>
                <a:spcPts val="0"/>
              </a:spcAft>
              <a:buFont typeface="Wingdings" panose="05000000000000000000" pitchFamily="2" charset="2"/>
              <a:buChar char="Ø"/>
              <a:defRPr/>
            </a:pPr>
            <a:endParaRPr lang="en-US" sz="1700" dirty="0"/>
          </a:p>
        </p:txBody>
      </p:sp>
    </p:spTree>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74" name="Freeform: Shape 73">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812" y="0"/>
            <a:ext cx="8351188"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018" y="0"/>
            <a:ext cx="1827609" cy="6858001"/>
            <a:chOff x="1320800" y="0"/>
            <a:chExt cx="2436813" cy="6858001"/>
          </a:xfrm>
        </p:grpSpPr>
        <p:sp>
          <p:nvSpPr>
            <p:cNvPr id="77"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2530" name="Title 1">
            <a:extLst>
              <a:ext uri="{FF2B5EF4-FFF2-40B4-BE49-F238E27FC236}">
                <a16:creationId xmlns:a16="http://schemas.microsoft.com/office/drawing/2014/main" id="{30578EA0-94B4-46F3-A280-EABA24EA7F83}"/>
              </a:ext>
            </a:extLst>
          </p:cNvPr>
          <p:cNvSpPr>
            <a:spLocks noGrp="1" noChangeArrowheads="1"/>
          </p:cNvSpPr>
          <p:nvPr>
            <p:ph type="title"/>
          </p:nvPr>
        </p:nvSpPr>
        <p:spPr>
          <a:xfrm>
            <a:off x="978830" y="1164854"/>
            <a:ext cx="2281168" cy="4522647"/>
          </a:xfrm>
          <a:effectLst/>
        </p:spPr>
        <p:txBody>
          <a:bodyPr anchor="ctr">
            <a:normAutofit/>
          </a:bodyPr>
          <a:lstStyle/>
          <a:p>
            <a:pPr algn="l"/>
            <a:r>
              <a:rPr lang="en-US" altLang="en-US" sz="2400" dirty="0">
                <a:solidFill>
                  <a:schemeClr val="tx2"/>
                </a:solidFill>
              </a:rPr>
              <a:t>Troubleshooting</a:t>
            </a:r>
          </a:p>
        </p:txBody>
      </p:sp>
      <p:sp>
        <p:nvSpPr>
          <p:cNvPr id="22531" name="Content Placeholder 2">
            <a:extLst>
              <a:ext uri="{FF2B5EF4-FFF2-40B4-BE49-F238E27FC236}">
                <a16:creationId xmlns:a16="http://schemas.microsoft.com/office/drawing/2014/main" id="{E012B3F3-4883-40BB-8654-010278F332D7}"/>
              </a:ext>
            </a:extLst>
          </p:cNvPr>
          <p:cNvSpPr>
            <a:spLocks noGrp="1" noChangeArrowheads="1"/>
          </p:cNvSpPr>
          <p:nvPr>
            <p:ph idx="1"/>
          </p:nvPr>
        </p:nvSpPr>
        <p:spPr>
          <a:xfrm>
            <a:off x="3259998" y="577109"/>
            <a:ext cx="5574984" cy="5698138"/>
          </a:xfrm>
        </p:spPr>
        <p:txBody>
          <a:bodyPr anchor="ctr">
            <a:normAutofit/>
          </a:bodyPr>
          <a:lstStyle/>
          <a:p>
            <a:pPr marL="273050">
              <a:buFont typeface="Wingdings 3" panose="05040102010807070707" pitchFamily="18" charset="2"/>
              <a:buChar char=""/>
            </a:pPr>
            <a:r>
              <a:rPr lang="en-US" altLang="en-US" dirty="0"/>
              <a:t>Calibration is automatically performed as part of the test cycle on each cartridge</a:t>
            </a:r>
          </a:p>
          <a:p>
            <a:pPr marL="273050">
              <a:buFont typeface="Wingdings 3" panose="05040102010807070707" pitchFamily="18" charset="2"/>
              <a:buChar char=""/>
            </a:pPr>
            <a:r>
              <a:rPr lang="en-US" altLang="en-US" dirty="0"/>
              <a:t>Repeat any questionable result or if there is an instrument error.  You may see the following: “***”, failed internal QC Check. Ancillary Testing should be notified at x5885 or x3305 when failed internal QC or repeated “**” error codes observed.</a:t>
            </a:r>
          </a:p>
          <a:p>
            <a:pPr marL="273050">
              <a:buFont typeface="Wingdings 3" panose="05040102010807070707" pitchFamily="18" charset="2"/>
              <a:buChar char=""/>
            </a:pPr>
            <a:r>
              <a:rPr lang="en-US" altLang="en-US" b="1" i="1" dirty="0"/>
              <a:t>Note: If testing a sample collected in a plain syringe, when repeating you must use a freshly collected sample</a:t>
            </a:r>
            <a:r>
              <a:rPr lang="en-US" altLang="en-US" sz="1700" b="1" i="1"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FFE7240-55A8-44EA-B12B-5A6B7A2F3B93}"/>
              </a:ext>
            </a:extLst>
          </p:cNvPr>
          <p:cNvSpPr>
            <a:spLocks noGrp="1" noChangeArrowheads="1"/>
          </p:cNvSpPr>
          <p:nvPr>
            <p:ph type="title"/>
          </p:nvPr>
        </p:nvSpPr>
        <p:spPr>
          <a:xfrm>
            <a:off x="351440" y="1126613"/>
            <a:ext cx="2696560" cy="4435987"/>
          </a:xfrm>
        </p:spPr>
        <p:txBody>
          <a:bodyPr anchor="ctr">
            <a:normAutofit/>
          </a:bodyPr>
          <a:lstStyle/>
          <a:p>
            <a:pPr algn="r"/>
            <a:r>
              <a:rPr lang="en-US" altLang="en-US" sz="3200" b="1" dirty="0">
                <a:solidFill>
                  <a:schemeClr val="tx1"/>
                </a:solidFill>
              </a:rPr>
              <a:t>Interpretation</a:t>
            </a:r>
          </a:p>
        </p:txBody>
      </p:sp>
      <p:sp>
        <p:nvSpPr>
          <p:cNvPr id="3" name="Content Placeholder 2">
            <a:extLst>
              <a:ext uri="{FF2B5EF4-FFF2-40B4-BE49-F238E27FC236}">
                <a16:creationId xmlns:a16="http://schemas.microsoft.com/office/drawing/2014/main" id="{1577E740-A68F-4EEB-9749-BE0322B7F582}"/>
              </a:ext>
            </a:extLst>
          </p:cNvPr>
          <p:cNvSpPr>
            <a:spLocks noGrp="1"/>
          </p:cNvSpPr>
          <p:nvPr>
            <p:ph idx="1"/>
          </p:nvPr>
        </p:nvSpPr>
        <p:spPr>
          <a:xfrm>
            <a:off x="3267514" y="467397"/>
            <a:ext cx="5528333" cy="5919116"/>
          </a:xfrm>
        </p:spPr>
        <p:txBody>
          <a:bodyPr rtlCol="0" anchor="ctr">
            <a:normAutofit/>
          </a:bodyPr>
          <a:lstStyle/>
          <a:p>
            <a:pPr fontAlgn="auto">
              <a:lnSpc>
                <a:spcPct val="90000"/>
              </a:lnSpc>
              <a:spcAft>
                <a:spcPts val="0"/>
              </a:spcAft>
              <a:buFont typeface="Wingdings" panose="05000000000000000000" pitchFamily="2" charset="2"/>
              <a:buChar char="§"/>
              <a:defRPr/>
            </a:pPr>
            <a:r>
              <a:rPr lang="en-US" sz="2000" dirty="0">
                <a:solidFill>
                  <a:schemeClr val="tx1"/>
                </a:solidFill>
              </a:rPr>
              <a:t>Results are displayed with their units and depicted as bar graphs with reference ranges marked under graphs.</a:t>
            </a:r>
          </a:p>
          <a:p>
            <a:pPr marL="0" indent="0" fontAlgn="auto">
              <a:lnSpc>
                <a:spcPct val="90000"/>
              </a:lnSpc>
              <a:spcAft>
                <a:spcPts val="0"/>
              </a:spcAft>
              <a:buFont typeface="Wingdings 2" panose="05020102010507070707" pitchFamily="18" charset="2"/>
              <a:buNone/>
              <a:defRPr/>
            </a:pPr>
            <a:endParaRPr lang="en-US" sz="2000" dirty="0">
              <a:solidFill>
                <a:schemeClr val="tx1"/>
              </a:solidFill>
            </a:endParaRPr>
          </a:p>
          <a:p>
            <a:pPr marL="0" indent="0" fontAlgn="auto">
              <a:lnSpc>
                <a:spcPct val="90000"/>
              </a:lnSpc>
              <a:spcAft>
                <a:spcPts val="0"/>
              </a:spcAft>
              <a:buFont typeface="Wingdings 2" panose="05020102010507070707" pitchFamily="18" charset="2"/>
              <a:buNone/>
              <a:defRPr/>
            </a:pPr>
            <a:r>
              <a:rPr lang="en-US" sz="2000" dirty="0">
                <a:solidFill>
                  <a:schemeClr val="tx1"/>
                </a:solidFill>
              </a:rPr>
              <a:t>	</a:t>
            </a:r>
            <a:r>
              <a:rPr lang="en-US" sz="2000" b="1" i="1" dirty="0">
                <a:solidFill>
                  <a:schemeClr val="tx1"/>
                </a:solidFill>
              </a:rPr>
              <a:t>EXPECTED VALUE</a:t>
            </a:r>
            <a:r>
              <a:rPr lang="en-US" sz="2000" i="1" dirty="0">
                <a:solidFill>
                  <a:schemeClr val="tx1"/>
                </a:solidFill>
              </a:rPr>
              <a:t>:        0.6 - 1.3 mg/dL</a:t>
            </a:r>
          </a:p>
          <a:p>
            <a:pPr marL="0" indent="0" fontAlgn="auto">
              <a:lnSpc>
                <a:spcPct val="90000"/>
              </a:lnSpc>
              <a:spcAft>
                <a:spcPts val="0"/>
              </a:spcAft>
              <a:buFont typeface="Wingdings 2" panose="05020102010507070707" pitchFamily="18" charset="2"/>
              <a:buNone/>
              <a:defRPr/>
            </a:pPr>
            <a:endParaRPr lang="en-US" sz="2000" i="1" dirty="0">
              <a:solidFill>
                <a:schemeClr val="tx1"/>
              </a:solidFill>
            </a:endParaRPr>
          </a:p>
          <a:p>
            <a:pPr marL="0" indent="0" fontAlgn="auto">
              <a:lnSpc>
                <a:spcPct val="90000"/>
              </a:lnSpc>
              <a:spcAft>
                <a:spcPts val="0"/>
              </a:spcAft>
              <a:buFont typeface="Wingdings 2" panose="05020102010507070707" pitchFamily="18" charset="2"/>
              <a:buNone/>
              <a:defRPr/>
            </a:pPr>
            <a:r>
              <a:rPr lang="en-US" sz="2000" i="1" dirty="0">
                <a:solidFill>
                  <a:schemeClr val="tx1"/>
                </a:solidFill>
              </a:rPr>
              <a:t>	</a:t>
            </a:r>
            <a:r>
              <a:rPr lang="en-US" sz="2000" b="1" i="1" dirty="0">
                <a:solidFill>
                  <a:schemeClr val="tx1"/>
                </a:solidFill>
              </a:rPr>
              <a:t>REPORTABLE RANGE</a:t>
            </a:r>
            <a:r>
              <a:rPr lang="en-US" sz="2000" i="1" dirty="0">
                <a:solidFill>
                  <a:schemeClr val="tx1"/>
                </a:solidFill>
              </a:rPr>
              <a:t>:  0.2 – 20.0 mg/dL</a:t>
            </a:r>
          </a:p>
          <a:p>
            <a:pPr marL="0" indent="0" fontAlgn="auto">
              <a:lnSpc>
                <a:spcPct val="90000"/>
              </a:lnSpc>
              <a:spcAft>
                <a:spcPts val="0"/>
              </a:spcAft>
              <a:buFont typeface="Wingdings 2" panose="05020102010507070707" pitchFamily="18" charset="2"/>
              <a:buNone/>
              <a:defRPr/>
            </a:pPr>
            <a:endParaRPr lang="en-US" sz="2000" dirty="0">
              <a:solidFill>
                <a:schemeClr val="tx1"/>
              </a:solidFill>
            </a:endParaRPr>
          </a:p>
          <a:p>
            <a:pPr fontAlgn="auto">
              <a:lnSpc>
                <a:spcPct val="90000"/>
              </a:lnSpc>
              <a:spcAft>
                <a:spcPts val="0"/>
              </a:spcAft>
              <a:buFont typeface="Wingdings" panose="05000000000000000000" pitchFamily="2" charset="2"/>
              <a:buChar char="§"/>
              <a:defRPr/>
            </a:pPr>
            <a:r>
              <a:rPr lang="en-US" sz="2000" dirty="0">
                <a:solidFill>
                  <a:schemeClr val="tx1"/>
                </a:solidFill>
              </a:rPr>
              <a:t>For administration of Contrast Media based on eGFR values, see your department’s most recent “Contrast Media Guide”</a:t>
            </a:r>
            <a:r>
              <a:rPr lang="en-US" sz="2000" b="1" dirty="0">
                <a:solidFill>
                  <a:schemeClr val="tx1"/>
                </a:solidFill>
                <a:highlight>
                  <a:srgbClr val="FFFF00"/>
                </a:highlight>
              </a:rPr>
              <a:t>. The laboratory implemented a new eGFR formula on March 1</a:t>
            </a:r>
            <a:r>
              <a:rPr lang="en-US" sz="2000" b="1" baseline="30000" dirty="0">
                <a:solidFill>
                  <a:schemeClr val="tx1"/>
                </a:solidFill>
                <a:highlight>
                  <a:srgbClr val="FFFF00"/>
                </a:highlight>
              </a:rPr>
              <a:t>st</a:t>
            </a:r>
            <a:r>
              <a:rPr lang="en-US" sz="2000" b="1" dirty="0">
                <a:solidFill>
                  <a:schemeClr val="tx1"/>
                </a:solidFill>
                <a:highlight>
                  <a:srgbClr val="FFFF00"/>
                </a:highlight>
              </a:rPr>
              <a:t>, 2022</a:t>
            </a:r>
            <a:r>
              <a:rPr lang="en-US" sz="2000" dirty="0">
                <a:solidFill>
                  <a:schemeClr val="tx1"/>
                </a:solidFill>
              </a:rPr>
              <a:t>.</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104000"/>
                <a:satMod val="128000"/>
                <a:lumMod val="104000"/>
              </a:schemeClr>
            </a:gs>
            <a:gs pos="100000">
              <a:schemeClr val="bg2">
                <a:shade val="76000"/>
                <a:hueMod val="89000"/>
                <a:satMod val="164000"/>
                <a:lumMod val="68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24578" name="Title 2">
            <a:extLst>
              <a:ext uri="{FF2B5EF4-FFF2-40B4-BE49-F238E27FC236}">
                <a16:creationId xmlns:a16="http://schemas.microsoft.com/office/drawing/2014/main" id="{F62668FC-8DFA-4483-A4B6-D81DB7E6B497}"/>
              </a:ext>
            </a:extLst>
          </p:cNvPr>
          <p:cNvSpPr>
            <a:spLocks noGrp="1" noChangeArrowheads="1"/>
          </p:cNvSpPr>
          <p:nvPr>
            <p:ph type="title"/>
          </p:nvPr>
        </p:nvSpPr>
        <p:spPr>
          <a:xfrm>
            <a:off x="1262378" y="838200"/>
            <a:ext cx="6619244" cy="977902"/>
          </a:xfrm>
        </p:spPr>
        <p:txBody>
          <a:bodyPr>
            <a:normAutofit fontScale="90000"/>
          </a:bodyPr>
          <a:lstStyle/>
          <a:p>
            <a:pPr algn="ctr"/>
            <a:r>
              <a:rPr lang="en-US" altLang="en-US" b="1" dirty="0">
                <a:solidFill>
                  <a:srgbClr val="EBEBEB"/>
                </a:solidFill>
              </a:rPr>
              <a:t>Limitations/Interfering Factors</a:t>
            </a:r>
            <a:endParaRPr lang="en-US" altLang="en-US" dirty="0">
              <a:solidFill>
                <a:srgbClr val="EBEBEB"/>
              </a:solidFill>
            </a:endParaRPr>
          </a:p>
        </p:txBody>
      </p:sp>
      <p:sp>
        <p:nvSpPr>
          <p:cNvPr id="24579" name="Content Placeholder 1">
            <a:extLst>
              <a:ext uri="{FF2B5EF4-FFF2-40B4-BE49-F238E27FC236}">
                <a16:creationId xmlns:a16="http://schemas.microsoft.com/office/drawing/2014/main" id="{BABA441B-1B86-4ED6-910F-D4C1EAA9B79A}"/>
              </a:ext>
            </a:extLst>
          </p:cNvPr>
          <p:cNvSpPr>
            <a:spLocks noGrp="1" noChangeArrowheads="1"/>
          </p:cNvSpPr>
          <p:nvPr>
            <p:ph idx="1"/>
          </p:nvPr>
        </p:nvSpPr>
        <p:spPr>
          <a:xfrm>
            <a:off x="1262378" y="2757942"/>
            <a:ext cx="6619244" cy="3261857"/>
          </a:xfrm>
        </p:spPr>
        <p:txBody>
          <a:bodyPr>
            <a:normAutofit/>
          </a:bodyPr>
          <a:lstStyle/>
          <a:p>
            <a:pPr>
              <a:buFont typeface="Wingdings 3" panose="05040102010807070707" pitchFamily="18" charset="2"/>
              <a:buChar char=""/>
            </a:pPr>
            <a:r>
              <a:rPr lang="en-US" altLang="en-US" sz="2400" dirty="0"/>
              <a:t>An interferent is a substance which, if present at significant levels in the blood specimen being analyzed, will produce an error in the result of the analyte being measured.  The following table identifies known interfering substances based on the manufacturer data on i-STAT creatinine cartridge.</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91</TotalTime>
  <Words>943</Words>
  <Application>Microsoft Office PowerPoint</Application>
  <PresentationFormat>On-screen Show (4:3)</PresentationFormat>
  <Paragraphs>113</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Century Gothic</vt:lpstr>
      <vt:lpstr>Corbel</vt:lpstr>
      <vt:lpstr>Courier</vt:lpstr>
      <vt:lpstr>Wingdings</vt:lpstr>
      <vt:lpstr>Wingdings 2</vt:lpstr>
      <vt:lpstr>Wingdings 3</vt:lpstr>
      <vt:lpstr>Parallax</vt:lpstr>
      <vt:lpstr>2022 i-Stat Creatinine Annual Competency</vt:lpstr>
      <vt:lpstr>Purpose</vt:lpstr>
      <vt:lpstr>QUALITY CONTROL  (QC)</vt:lpstr>
      <vt:lpstr>Specimen</vt:lpstr>
      <vt:lpstr>REAGENT</vt:lpstr>
      <vt:lpstr>Procedure</vt:lpstr>
      <vt:lpstr>Troubleshooting</vt:lpstr>
      <vt:lpstr>Interpretation</vt:lpstr>
      <vt:lpstr>Limitations/Interfering Factors</vt:lpstr>
      <vt:lpstr>Limitations/Interfering Factors</vt:lpstr>
      <vt:lpstr>Maintenance/safety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i-Stat Creatinine Annual Competency</dc:title>
  <dc:creator>Tegegne, Mulu  RICVAMC</dc:creator>
  <cp:lastModifiedBy>Tegegne, Mulu  RICVAMC</cp:lastModifiedBy>
  <cp:revision>25</cp:revision>
  <dcterms:created xsi:type="dcterms:W3CDTF">2021-02-11T18:20:02Z</dcterms:created>
  <dcterms:modified xsi:type="dcterms:W3CDTF">2022-03-11T14:42:29Z</dcterms:modified>
</cp:coreProperties>
</file>