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43"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165E1D1C-84B6-401C-8EBC-A38D0EA75E58}" type="datetimeFigureOut">
              <a:rPr lang="en-US" smtClean="0"/>
              <a:pPr>
                <a:defRPr/>
              </a:pPr>
              <a:t>5/4/2022</a:t>
            </a:fld>
            <a:endParaRPr lang="en-US"/>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2C39FA20-486C-4C2D-BC6C-103C433FD750}"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74491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4A5F11-662C-421A-95D3-17E077E14B1F}" type="datetimeFigureOut">
              <a:rPr lang="en-US" smtClean="0"/>
              <a:pPr>
                <a:defRPr/>
              </a:pPr>
              <a:t>5/4/2022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3354008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849986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520914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950375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1066442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063356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B5C9211-628E-43BD-9A97-5214AE82870B}"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E17DC2-DE2A-40DB-A98A-33909488C87A}" type="slidenum">
              <a:rPr lang="en-US" altLang="en-US" smtClean="0"/>
              <a:pPr>
                <a:defRPr/>
              </a:pPr>
              <a:t>‹#›</a:t>
            </a:fld>
            <a:endParaRPr lang="en-US" altLang="en-US"/>
          </a:p>
        </p:txBody>
      </p:sp>
    </p:spTree>
    <p:extLst>
      <p:ext uri="{BB962C8B-B14F-4D97-AF65-F5344CB8AC3E}">
        <p14:creationId xmlns:p14="http://schemas.microsoft.com/office/powerpoint/2010/main" val="1765422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6928957-1AB9-4241-A3C8-A9CF7FB31276}"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032BBB3-3B11-406E-A8B6-95F15D08ECBE}" type="slidenum">
              <a:rPr lang="en-US" altLang="en-US" smtClean="0"/>
              <a:pPr>
                <a:defRPr/>
              </a:pPr>
              <a:t>‹#›</a:t>
            </a:fld>
            <a:endParaRPr lang="en-US" altLang="en-US"/>
          </a:p>
        </p:txBody>
      </p:sp>
    </p:spTree>
    <p:extLst>
      <p:ext uri="{BB962C8B-B14F-4D97-AF65-F5344CB8AC3E}">
        <p14:creationId xmlns:p14="http://schemas.microsoft.com/office/powerpoint/2010/main" val="220085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4AF16129-8CD9-4590-87C9-878A24B39EAC}" type="datetimeFigureOut">
              <a:rPr lang="en-US" smtClean="0"/>
              <a:pPr>
                <a:defRPr/>
              </a:pPr>
              <a:t>5/4/2022</a:t>
            </a:fld>
            <a:endParaRPr lang="en-US"/>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AA877786-844D-4C31-B3FF-7AA3A60231DA}" type="slidenum">
              <a:rPr lang="en-US" altLang="en-US" smtClean="0"/>
              <a:pPr>
                <a:defRPr/>
              </a:pPr>
              <a:t>‹#›</a:t>
            </a:fld>
            <a:endParaRPr lang="en-US" altLang="en-US"/>
          </a:p>
        </p:txBody>
      </p:sp>
    </p:spTree>
    <p:extLst>
      <p:ext uri="{BB962C8B-B14F-4D97-AF65-F5344CB8AC3E}">
        <p14:creationId xmlns:p14="http://schemas.microsoft.com/office/powerpoint/2010/main" val="1940554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B089479-582A-4640-B998-E8AE8A9073DE}" type="datetimeFigureOut">
              <a:rPr lang="en-US" smtClean="0"/>
              <a:pPr>
                <a:defRPr/>
              </a:pPr>
              <a:t>5/4/2022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63FD1E8F-4DED-421D-82F0-3472C46E6549}" type="slidenum">
              <a:rPr lang="en-US" altLang="en-US" smtClean="0"/>
              <a:pPr>
                <a:defRPr/>
              </a:pPr>
              <a:t>‹#›</a:t>
            </a:fld>
            <a:endParaRPr lang="en-US" altLang="en-US"/>
          </a:p>
        </p:txBody>
      </p:sp>
    </p:spTree>
    <p:extLst>
      <p:ext uri="{BB962C8B-B14F-4D97-AF65-F5344CB8AC3E}">
        <p14:creationId xmlns:p14="http://schemas.microsoft.com/office/powerpoint/2010/main" val="255460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8578CBD-719F-4761-B2D1-ED38B7E1BB09}" type="datetimeFigureOut">
              <a:rPr lang="en-US" smtClean="0"/>
              <a:pPr>
                <a:defRPr/>
              </a:pPr>
              <a:t>5/4/2022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26DDF89-F05B-450B-9CA6-543BFFD5C17C}" type="slidenum">
              <a:rPr lang="en-US" altLang="en-US" smtClean="0"/>
              <a:pPr>
                <a:defRPr/>
              </a:pPr>
              <a:t>‹#›</a:t>
            </a:fld>
            <a:endParaRPr lang="en-US" altLang="en-US"/>
          </a:p>
        </p:txBody>
      </p:sp>
    </p:spTree>
    <p:extLst>
      <p:ext uri="{BB962C8B-B14F-4D97-AF65-F5344CB8AC3E}">
        <p14:creationId xmlns:p14="http://schemas.microsoft.com/office/powerpoint/2010/main" val="3473468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3290AA9-B1A1-420E-A169-686F6DA1E9E3}" type="datetimeFigureOut">
              <a:rPr lang="en-US" smtClean="0"/>
              <a:pPr>
                <a:defRPr/>
              </a:pPr>
              <a:t>5/4/2022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65D469-7748-41F6-8F9A-3BFC983EE6B6}" type="slidenum">
              <a:rPr lang="en-US" altLang="en-US" smtClean="0"/>
              <a:pPr>
                <a:defRPr/>
              </a:pPr>
              <a:t>‹#›</a:t>
            </a:fld>
            <a:endParaRPr lang="en-US" altLang="en-US"/>
          </a:p>
        </p:txBody>
      </p:sp>
    </p:spTree>
    <p:extLst>
      <p:ext uri="{BB962C8B-B14F-4D97-AF65-F5344CB8AC3E}">
        <p14:creationId xmlns:p14="http://schemas.microsoft.com/office/powerpoint/2010/main" val="2117587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8F835D4-6FAB-4D71-999C-A4919019EF2D}" type="datetimeFigureOut">
              <a:rPr lang="en-US" smtClean="0"/>
              <a:pPr>
                <a:defRPr/>
              </a:pPr>
              <a:t>5/4/2022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1831790-D8E9-446D-AD3C-96C4264E11A3}" type="slidenum">
              <a:rPr lang="en-US" altLang="en-US" smtClean="0"/>
              <a:pPr>
                <a:defRPr/>
              </a:pPr>
              <a:t>‹#›</a:t>
            </a:fld>
            <a:endParaRPr lang="en-US" altLang="en-US"/>
          </a:p>
        </p:txBody>
      </p:sp>
    </p:spTree>
    <p:extLst>
      <p:ext uri="{BB962C8B-B14F-4D97-AF65-F5344CB8AC3E}">
        <p14:creationId xmlns:p14="http://schemas.microsoft.com/office/powerpoint/2010/main" val="1216819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6BC0C29-221A-48ED-AB60-79FC988D7CBA}" type="datetimeFigureOut">
              <a:rPr lang="en-US" smtClean="0"/>
              <a:pPr>
                <a:defRPr/>
              </a:pPr>
              <a:t>5/4/2022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571C090-168C-4C78-8CD7-367B53B0B3E1}" type="slidenum">
              <a:rPr lang="en-US" altLang="en-US" smtClean="0"/>
              <a:pPr>
                <a:defRPr/>
              </a:pPr>
              <a:t>‹#›</a:t>
            </a:fld>
            <a:endParaRPr lang="en-US" altLang="en-US"/>
          </a:p>
        </p:txBody>
      </p:sp>
    </p:spTree>
    <p:extLst>
      <p:ext uri="{BB962C8B-B14F-4D97-AF65-F5344CB8AC3E}">
        <p14:creationId xmlns:p14="http://schemas.microsoft.com/office/powerpoint/2010/main" val="4142182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36433E8-A5D2-4595-AEAB-ECCC6C3CFD72}" type="datetimeFigureOut">
              <a:rPr lang="en-US" smtClean="0"/>
              <a:pPr>
                <a:defRPr/>
              </a:pPr>
              <a:t>5/4/2022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51C3829-A354-46A6-B518-26094A137414}" type="slidenum">
              <a:rPr lang="en-US" altLang="en-US" smtClean="0"/>
              <a:pPr>
                <a:defRPr/>
              </a:pPr>
              <a:t>‹#›</a:t>
            </a:fld>
            <a:endParaRPr lang="en-US" altLang="en-US"/>
          </a:p>
        </p:txBody>
      </p:sp>
    </p:spTree>
    <p:extLst>
      <p:ext uri="{BB962C8B-B14F-4D97-AF65-F5344CB8AC3E}">
        <p14:creationId xmlns:p14="http://schemas.microsoft.com/office/powerpoint/2010/main" val="237191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5B8DDDE-C06B-4DE6-8368-07ED9CBD8237}" type="datetimeFigureOut">
              <a:rPr lang="en-US" smtClean="0"/>
              <a:pPr>
                <a:defRPr/>
              </a:pPr>
              <a:t>5/4/2022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81159A3-31AD-4014-BC3B-2DB10E86819E}" type="slidenum">
              <a:rPr lang="en-US" altLang="en-US" smtClean="0"/>
              <a:pPr>
                <a:defRPr/>
              </a:pPr>
              <a:t>‹#›</a:t>
            </a:fld>
            <a:endParaRPr lang="en-US" altLang="en-US"/>
          </a:p>
        </p:txBody>
      </p:sp>
    </p:spTree>
    <p:extLst>
      <p:ext uri="{BB962C8B-B14F-4D97-AF65-F5344CB8AC3E}">
        <p14:creationId xmlns:p14="http://schemas.microsoft.com/office/powerpoint/2010/main" val="57901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8D4A5F11-662C-421A-95D3-17E077E14B1F}" type="datetimeFigureOut">
              <a:rPr lang="en-US" smtClean="0"/>
              <a:pPr>
                <a:defRPr/>
              </a:pPr>
              <a:t>5/4/2022</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3382057922"/>
      </p:ext>
    </p:extLst>
  </p:cSld>
  <p:clrMap bg1="lt1" tx1="dk1" bg2="lt2" tx2="dk2" accent1="accent1" accent2="accent2" accent3="accent3" accent4="accent4" accent5="accent5" accent6="accent6" hlink="hlink" folHlink="folHlink"/>
  <p:sldLayoutIdLst>
    <p:sldLayoutId id="2147484644" r:id="rId1"/>
    <p:sldLayoutId id="2147484645" r:id="rId2"/>
    <p:sldLayoutId id="2147484646" r:id="rId3"/>
    <p:sldLayoutId id="2147484647" r:id="rId4"/>
    <p:sldLayoutId id="2147484648" r:id="rId5"/>
    <p:sldLayoutId id="2147484649" r:id="rId6"/>
    <p:sldLayoutId id="2147484650" r:id="rId7"/>
    <p:sldLayoutId id="2147484651" r:id="rId8"/>
    <p:sldLayoutId id="2147484652" r:id="rId9"/>
    <p:sldLayoutId id="2147484653" r:id="rId10"/>
    <p:sldLayoutId id="2147484654" r:id="rId11"/>
    <p:sldLayoutId id="2147484655" r:id="rId12"/>
    <p:sldLayoutId id="2147484656" r:id="rId13"/>
    <p:sldLayoutId id="2147484657" r:id="rId14"/>
    <p:sldLayoutId id="2147484658" r:id="rId15"/>
    <p:sldLayoutId id="2147484659" r:id="rId16"/>
    <p:sldLayoutId id="214748466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FCA57ED-B5D5-4F3F-8E83-3951F3424E4C}"/>
              </a:ext>
            </a:extLst>
          </p:cNvPr>
          <p:cNvSpPr>
            <a:spLocks noGrp="1"/>
          </p:cNvSpPr>
          <p:nvPr>
            <p:ph type="ctrTitle"/>
          </p:nvPr>
        </p:nvSpPr>
        <p:spPr>
          <a:xfrm>
            <a:off x="762000" y="990600"/>
            <a:ext cx="8001000" cy="1981200"/>
          </a:xfrm>
        </p:spPr>
        <p:txBody>
          <a:bodyPr>
            <a:normAutofit fontScale="90000"/>
          </a:bodyPr>
          <a:lstStyle/>
          <a:p>
            <a:pPr eaLnBrk="1" fontAlgn="auto" hangingPunct="1">
              <a:spcAft>
                <a:spcPts val="0"/>
              </a:spcAft>
              <a:defRPr/>
            </a:pPr>
            <a:br>
              <a:rPr lang="en-US" sz="4800" dirty="0"/>
            </a:br>
            <a:br>
              <a:rPr lang="en-US" sz="4800" dirty="0"/>
            </a:br>
            <a:r>
              <a:rPr lang="en-US" sz="4800" i="1" dirty="0"/>
              <a:t>2022 Annual i-Stat PT/INR Competency</a:t>
            </a:r>
            <a:br>
              <a:rPr lang="en-US" sz="4800" i="1" dirty="0"/>
            </a:br>
            <a:endParaRPr lang="en-US" sz="3600" i="1" dirty="0"/>
          </a:p>
        </p:txBody>
      </p:sp>
      <p:sp>
        <p:nvSpPr>
          <p:cNvPr id="3" name="Subtitle 2">
            <a:extLst>
              <a:ext uri="{FF2B5EF4-FFF2-40B4-BE49-F238E27FC236}">
                <a16:creationId xmlns:a16="http://schemas.microsoft.com/office/drawing/2014/main" id="{B068B068-8742-4E33-B3C1-569C94CBDDA6}"/>
              </a:ext>
            </a:extLst>
          </p:cNvPr>
          <p:cNvSpPr>
            <a:spLocks noGrp="1"/>
          </p:cNvSpPr>
          <p:nvPr>
            <p:ph type="subTitle" idx="1"/>
          </p:nvPr>
        </p:nvSpPr>
        <p:spPr>
          <a:xfrm>
            <a:off x="2286000" y="2971800"/>
            <a:ext cx="6705600" cy="3962400"/>
          </a:xfrm>
        </p:spPr>
        <p:txBody>
          <a:bodyPr rtlCol="0">
            <a:noAutofit/>
          </a:bodyPr>
          <a:lstStyle/>
          <a:p>
            <a:pPr algn="l" eaLnBrk="1" fontAlgn="auto" hangingPunct="1">
              <a:spcAft>
                <a:spcPts val="0"/>
              </a:spcAft>
              <a:defRPr/>
            </a:pPr>
            <a:r>
              <a:rPr lang="en-US" sz="2400" dirty="0"/>
              <a:t>		Competency Consists of:</a:t>
            </a:r>
          </a:p>
          <a:p>
            <a:pPr marL="1885950" lvl="3" indent="-514350" algn="l">
              <a:spcAft>
                <a:spcPts val="0"/>
              </a:spcAft>
              <a:buFont typeface="+mj-lt"/>
              <a:buAutoNum type="arabicPeriod"/>
              <a:defRPr/>
            </a:pPr>
            <a:r>
              <a:rPr lang="en-US" sz="2200" dirty="0"/>
              <a:t>PowerPoint Presentation</a:t>
            </a:r>
          </a:p>
          <a:p>
            <a:pPr marL="1885950" lvl="3" indent="-514350" algn="l">
              <a:spcAft>
                <a:spcPts val="0"/>
              </a:spcAft>
              <a:buFont typeface="+mj-lt"/>
              <a:buAutoNum type="arabicPeriod"/>
              <a:defRPr/>
            </a:pPr>
            <a:r>
              <a:rPr lang="en-US" sz="2200" dirty="0"/>
              <a:t>MTS Online Test</a:t>
            </a:r>
          </a:p>
          <a:p>
            <a:pPr marL="1885950" lvl="3" indent="-514350" algn="l">
              <a:spcAft>
                <a:spcPts val="0"/>
              </a:spcAft>
              <a:buFont typeface="+mj-lt"/>
              <a:buAutoNum type="arabicPeriod"/>
              <a:defRPr/>
            </a:pPr>
            <a:r>
              <a:rPr lang="en-US" sz="2200" dirty="0"/>
              <a:t>Practical- Under observation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281DF04B-1530-433C-B968-84A0ADF3CF9B}"/>
              </a:ext>
            </a:extLst>
          </p:cNvPr>
          <p:cNvSpPr>
            <a:spLocks noGrp="1" noChangeArrowheads="1"/>
          </p:cNvSpPr>
          <p:nvPr>
            <p:ph idx="1"/>
          </p:nvPr>
        </p:nvSpPr>
        <p:spPr>
          <a:xfrm>
            <a:off x="711994" y="152400"/>
            <a:ext cx="8355806" cy="6616700"/>
          </a:xfrm>
        </p:spPr>
        <p:txBody>
          <a:bodyPr/>
          <a:lstStyle/>
          <a:p>
            <a:pPr lvl="0">
              <a:lnSpc>
                <a:spcPct val="100000"/>
              </a:lnSpc>
            </a:pPr>
            <a:r>
              <a:rPr lang="en-US" sz="3600" u="none" dirty="0">
                <a:sym typeface="Wingdings" panose="05000000000000000000" pitchFamily="2" charset="2"/>
              </a:rPr>
              <a:t>Point of Care/Ancillary </a:t>
            </a:r>
            <a:r>
              <a:rPr lang="en-US" sz="3600" dirty="0">
                <a:sym typeface="Wingdings" panose="05000000000000000000" pitchFamily="2" charset="2"/>
              </a:rPr>
              <a:t>procedures are</a:t>
            </a:r>
            <a:r>
              <a:rPr lang="en-US" sz="3600" u="none" dirty="0">
                <a:sym typeface="Wingdings" panose="05000000000000000000" pitchFamily="2" charset="2"/>
              </a:rPr>
              <a:t> located in </a:t>
            </a:r>
            <a:r>
              <a:rPr lang="en-US" sz="3600" u="none" dirty="0" err="1">
                <a:sym typeface="Wingdings" panose="05000000000000000000" pitchFamily="2" charset="2"/>
              </a:rPr>
              <a:t>MediaLab</a:t>
            </a:r>
            <a:r>
              <a:rPr lang="en-US" sz="3600" u="none" dirty="0">
                <a:sym typeface="Wingdings" panose="05000000000000000000" pitchFamily="2" charset="2"/>
              </a:rPr>
              <a:t> </a:t>
            </a:r>
            <a:r>
              <a:rPr lang="en-US" sz="3600" dirty="0">
                <a:sym typeface="Wingdings" panose="05000000000000000000" pitchFamily="2" charset="2"/>
              </a:rPr>
              <a:t>F</a:t>
            </a:r>
            <a:r>
              <a:rPr lang="en-US" sz="3600" u="none" dirty="0">
                <a:sym typeface="Wingdings" panose="05000000000000000000" pitchFamily="2" charset="2"/>
              </a:rPr>
              <a:t>ederal. You can access the SOP using the link below.</a:t>
            </a:r>
          </a:p>
          <a:p>
            <a:pPr lvl="0">
              <a:lnSpc>
                <a:spcPct val="100000"/>
              </a:lnSpc>
            </a:pPr>
            <a:r>
              <a:rPr lang="en-US" dirty="0">
                <a:hlinkClick r:id="" action="ppaction://hlinkfile"/>
              </a:rPr>
              <a:t>\\v06.med.va.gov\ric\service\LaboratoryAdministrativeManual</a:t>
            </a:r>
            <a:endParaRPr lang="en-US" u="none" dirty="0">
              <a:sym typeface="Wingdings" panose="05000000000000000000" pitchFamily="2" charset="2"/>
            </a:endParaRPr>
          </a:p>
          <a:p>
            <a:pPr lvl="0">
              <a:lnSpc>
                <a:spcPct val="100000"/>
              </a:lnSpc>
            </a:pPr>
            <a:r>
              <a:rPr lang="en-US" u="none" dirty="0">
                <a:sym typeface="Wingdings" panose="05000000000000000000" pitchFamily="2" charset="2"/>
              </a:rPr>
              <a:t> </a:t>
            </a:r>
            <a:r>
              <a:rPr lang="en-US" u="none" dirty="0"/>
              <a:t>You can also contact Ancillary department or your supervisor if you can’t access it.</a:t>
            </a:r>
            <a:endParaRPr lang="en-US" dirty="0"/>
          </a:p>
          <a:p>
            <a:pPr marL="44450" indent="0" eaLnBrk="1" hangingPunct="1">
              <a:buFont typeface="Arial" panose="020B0604020202020204" pitchFamily="34" charset="0"/>
              <a:buNone/>
            </a:pP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7A2821-3081-43BC-9485-FBC0BA707CAB}"/>
              </a:ext>
            </a:extLst>
          </p:cNvPr>
          <p:cNvSpPr>
            <a:spLocks noGrp="1"/>
          </p:cNvSpPr>
          <p:nvPr>
            <p:ph idx="1"/>
          </p:nvPr>
        </p:nvSpPr>
        <p:spPr>
          <a:xfrm>
            <a:off x="838200" y="152400"/>
            <a:ext cx="8305800" cy="5670550"/>
          </a:xfrm>
        </p:spPr>
        <p:txBody>
          <a:bodyPr/>
          <a:lstStyle/>
          <a:p>
            <a:pPr marL="45720" indent="0" eaLnBrk="1" fontAlgn="auto" hangingPunct="1">
              <a:spcAft>
                <a:spcPts val="0"/>
              </a:spcAft>
              <a:buFont typeface="Wingdings 2" panose="05020102010507070707" pitchFamily="18" charset="2"/>
              <a:buNone/>
              <a:defRPr/>
            </a:pPr>
            <a:r>
              <a:rPr lang="en-US" sz="4400" dirty="0"/>
              <a:t>Please complete the MTS exam and practical before May 31</a:t>
            </a:r>
            <a:r>
              <a:rPr lang="en-US" sz="4400" baseline="30000" dirty="0"/>
              <a:t>st</a:t>
            </a:r>
            <a:endParaRPr lang="en-US" sz="4400" dirty="0"/>
          </a:p>
          <a:p>
            <a:pPr marL="45720" indent="0" eaLnBrk="1" fontAlgn="auto" hangingPunct="1">
              <a:spcAft>
                <a:spcPts val="0"/>
              </a:spcAft>
              <a:buFont typeface="Wingdings 2" panose="05020102010507070707" pitchFamily="18" charset="2"/>
              <a:buNone/>
              <a:defRPr/>
            </a:pPr>
            <a:r>
              <a:rPr lang="en-US" sz="4400" dirty="0"/>
              <a:t>  			Thank you!</a:t>
            </a:r>
          </a:p>
          <a:p>
            <a:pPr marL="45720" indent="0" eaLnBrk="1" fontAlgn="auto" hangingPunct="1">
              <a:spcAft>
                <a:spcPts val="0"/>
              </a:spcAft>
              <a:buFont typeface="Wingdings 2" panose="05020102010507070707" pitchFamily="18" charset="2"/>
              <a:buNone/>
              <a:defRPr/>
            </a:pPr>
            <a:endParaRPr lang="en-US" sz="1050" i="1" dirty="0"/>
          </a:p>
          <a:p>
            <a:pPr marL="0" indent="0" eaLnBrk="1" hangingPunct="1">
              <a:buFont typeface="Arial" panose="020B0604020202020204" pitchFamily="34" charset="0"/>
              <a:buNone/>
              <a:defRPr/>
            </a:pPr>
            <a:r>
              <a:rPr lang="en-US" dirty="0"/>
              <a:t>Questions or concerns: contact Ancillary at ext. 3305, 5885, or 8036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2823F483-D439-4785-AF6C-1CE524FA111F}"/>
              </a:ext>
            </a:extLst>
          </p:cNvPr>
          <p:cNvSpPr>
            <a:spLocks noGrp="1"/>
          </p:cNvSpPr>
          <p:nvPr>
            <p:ph type="title"/>
          </p:nvPr>
        </p:nvSpPr>
        <p:spPr>
          <a:xfrm>
            <a:off x="457200" y="0"/>
            <a:ext cx="8093075" cy="2057400"/>
          </a:xfrm>
        </p:spPr>
        <p:txBody>
          <a:bodyPr/>
          <a:lstStyle/>
          <a:p>
            <a:pPr algn="ctr" eaLnBrk="1" fontAlgn="auto" hangingPunct="1">
              <a:spcAft>
                <a:spcPts val="0"/>
              </a:spcAft>
              <a:defRPr/>
            </a:pPr>
            <a:r>
              <a:rPr lang="en-US" dirty="0"/>
              <a:t>Principle</a:t>
            </a:r>
          </a:p>
        </p:txBody>
      </p:sp>
      <p:sp>
        <p:nvSpPr>
          <p:cNvPr id="9219" name="Content Placeholder 2">
            <a:extLst>
              <a:ext uri="{FF2B5EF4-FFF2-40B4-BE49-F238E27FC236}">
                <a16:creationId xmlns:a16="http://schemas.microsoft.com/office/drawing/2014/main" id="{666789E4-E08D-4871-B0DE-5EF9E601D732}"/>
              </a:ext>
            </a:extLst>
          </p:cNvPr>
          <p:cNvSpPr>
            <a:spLocks noGrp="1" noChangeArrowheads="1"/>
          </p:cNvSpPr>
          <p:nvPr>
            <p:ph idx="1"/>
          </p:nvPr>
        </p:nvSpPr>
        <p:spPr>
          <a:xfrm>
            <a:off x="838201" y="876300"/>
            <a:ext cx="8305799" cy="5105400"/>
          </a:xfrm>
        </p:spPr>
        <p:txBody>
          <a:bodyPr>
            <a:normAutofit/>
          </a:bodyPr>
          <a:lstStyle/>
          <a:p>
            <a:pPr marL="273050" eaLnBrk="1" hangingPunct="1"/>
            <a:r>
              <a:rPr lang="en-US" altLang="en-US" sz="3200" dirty="0"/>
              <a:t>The i-Stat PT/INR test is a whole blood determination of the prothrombin time and INR used for monitoring oral anticoagulant therapy. The test determines the time required for complete activation of the extrinsic pathway of the coagulation cascade when initiated with thromboplastin.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9201F69-83E7-4879-AD33-C55F38C100B4}"/>
              </a:ext>
            </a:extLst>
          </p:cNvPr>
          <p:cNvSpPr>
            <a:spLocks noGrp="1"/>
          </p:cNvSpPr>
          <p:nvPr>
            <p:ph type="title"/>
          </p:nvPr>
        </p:nvSpPr>
        <p:spPr>
          <a:xfrm>
            <a:off x="593725" y="152400"/>
            <a:ext cx="8550275" cy="1446213"/>
          </a:xfrm>
        </p:spPr>
        <p:txBody>
          <a:bodyPr>
            <a:normAutofit/>
          </a:bodyPr>
          <a:lstStyle/>
          <a:p>
            <a:pPr algn="ctr" eaLnBrk="1" fontAlgn="auto" hangingPunct="1">
              <a:spcAft>
                <a:spcPts val="0"/>
              </a:spcAft>
              <a:defRPr/>
            </a:pPr>
            <a:r>
              <a:rPr lang="en-US" b="1" dirty="0"/>
              <a:t>Specimen, Reagents, and Supplies</a:t>
            </a:r>
          </a:p>
        </p:txBody>
      </p:sp>
      <p:sp>
        <p:nvSpPr>
          <p:cNvPr id="10243" name="Content Placeholder 2">
            <a:extLst>
              <a:ext uri="{FF2B5EF4-FFF2-40B4-BE49-F238E27FC236}">
                <a16:creationId xmlns:a16="http://schemas.microsoft.com/office/drawing/2014/main" id="{64F91B57-63F4-40B7-9769-C278AAE9DD16}"/>
              </a:ext>
            </a:extLst>
          </p:cNvPr>
          <p:cNvSpPr>
            <a:spLocks noGrp="1" noChangeArrowheads="1"/>
          </p:cNvSpPr>
          <p:nvPr>
            <p:ph idx="1"/>
          </p:nvPr>
        </p:nvSpPr>
        <p:spPr>
          <a:xfrm>
            <a:off x="1066800" y="1066800"/>
            <a:ext cx="8534400" cy="5181600"/>
          </a:xfrm>
        </p:spPr>
        <p:txBody>
          <a:bodyPr rtlCol="0">
            <a:normAutofit lnSpcReduction="10000"/>
          </a:bodyPr>
          <a:lstStyle/>
          <a:p>
            <a:pPr marL="0" indent="0" eaLnBrk="1" fontAlgn="auto" hangingPunct="1">
              <a:spcAft>
                <a:spcPts val="0"/>
              </a:spcAft>
              <a:buFont typeface="Arial" panose="020B0604020202020204" pitchFamily="34" charset="0"/>
              <a:buNone/>
              <a:defRPr/>
            </a:pPr>
            <a:r>
              <a:rPr lang="en-US" altLang="en-US" dirty="0"/>
              <a:t>SPECIMEN - </a:t>
            </a:r>
            <a:r>
              <a:rPr lang="en-US" altLang="en-US" sz="2400" dirty="0"/>
              <a:t>Whole blood from a finger stick </a:t>
            </a:r>
          </a:p>
          <a:p>
            <a:pPr marL="0" indent="0" eaLnBrk="1" fontAlgn="auto" hangingPunct="1">
              <a:spcAft>
                <a:spcPts val="0"/>
              </a:spcAft>
              <a:buFont typeface="Arial" panose="020B0604020202020204" pitchFamily="34" charset="0"/>
              <a:buNone/>
              <a:defRPr/>
            </a:pPr>
            <a:r>
              <a:rPr lang="en-US" altLang="en-US" sz="2000" b="1" i="1" u="sng" dirty="0">
                <a:solidFill>
                  <a:schemeClr val="accent1"/>
                </a:solidFill>
              </a:rPr>
              <a:t>Use the first drop of blood from the finger stick (do not wipe it off) – apply directly to the cartridge</a:t>
            </a:r>
          </a:p>
          <a:p>
            <a:pPr marL="0" indent="0" eaLnBrk="1" fontAlgn="auto" hangingPunct="1">
              <a:spcAft>
                <a:spcPts val="0"/>
              </a:spcAft>
              <a:buFont typeface="Arial" panose="020B0604020202020204" pitchFamily="34" charset="0"/>
              <a:buNone/>
              <a:defRPr/>
            </a:pPr>
            <a:endParaRPr lang="en-US" altLang="en-US" sz="2000" b="1" i="1" u="sng" dirty="0">
              <a:solidFill>
                <a:schemeClr val="accent1"/>
              </a:solidFill>
            </a:endParaRPr>
          </a:p>
          <a:p>
            <a:pPr marL="0" indent="0" eaLnBrk="1" fontAlgn="auto" hangingPunct="1">
              <a:spcAft>
                <a:spcPts val="0"/>
              </a:spcAft>
              <a:buFont typeface="Arial" panose="020B0604020202020204" pitchFamily="34" charset="0"/>
              <a:buNone/>
              <a:defRPr/>
            </a:pPr>
            <a:r>
              <a:rPr lang="en-US" altLang="en-US" dirty="0"/>
              <a:t>REAGENTS/SUPPLIES</a:t>
            </a:r>
          </a:p>
          <a:p>
            <a:pPr marL="0" indent="0" eaLnBrk="1" fontAlgn="auto" hangingPunct="1">
              <a:spcAft>
                <a:spcPts val="0"/>
              </a:spcAft>
              <a:buFont typeface="Arial" panose="020B0604020202020204" pitchFamily="34" charset="0"/>
              <a:buNone/>
              <a:defRPr/>
            </a:pPr>
            <a:r>
              <a:rPr lang="en-US" altLang="en-US" dirty="0"/>
              <a:t>	</a:t>
            </a:r>
            <a:r>
              <a:rPr lang="en-US" altLang="en-US" sz="2400" dirty="0"/>
              <a:t>i-STAT Analyzer</a:t>
            </a:r>
          </a:p>
          <a:p>
            <a:pPr marL="0" indent="0" eaLnBrk="1" fontAlgn="auto" hangingPunct="1">
              <a:spcAft>
                <a:spcPts val="0"/>
              </a:spcAft>
              <a:buFont typeface="Arial" panose="020B0604020202020204" pitchFamily="34" charset="0"/>
              <a:buNone/>
              <a:defRPr/>
            </a:pPr>
            <a:r>
              <a:rPr lang="en-US" altLang="en-US" sz="2400" dirty="0"/>
              <a:t>	PT/INR cartridges</a:t>
            </a:r>
          </a:p>
          <a:p>
            <a:pPr marL="0" indent="0" eaLnBrk="1" fontAlgn="auto" hangingPunct="1">
              <a:spcAft>
                <a:spcPts val="0"/>
              </a:spcAft>
              <a:buFont typeface="Arial" panose="020B0604020202020204" pitchFamily="34" charset="0"/>
              <a:buNone/>
              <a:defRPr/>
            </a:pPr>
            <a:r>
              <a:rPr lang="en-US" altLang="en-US" sz="2400" dirty="0"/>
              <a:t>	lancet device</a:t>
            </a:r>
          </a:p>
          <a:p>
            <a:pPr marL="0" indent="0" eaLnBrk="1" fontAlgn="auto" hangingPunct="1">
              <a:spcAft>
                <a:spcPts val="0"/>
              </a:spcAft>
              <a:buFont typeface="Arial" panose="020B0604020202020204" pitchFamily="34" charset="0"/>
              <a:buNone/>
              <a:defRPr/>
            </a:pPr>
            <a:r>
              <a:rPr lang="en-US" altLang="en-US" dirty="0"/>
              <a:t>NOTE: cartridges stored at 2-8°C expire on the manufacturer’s expiration date; cartridges may be stored at 18-30°C for 14 days after removal from the refrigerator. </a:t>
            </a:r>
          </a:p>
          <a:p>
            <a:pPr marL="0" indent="0" eaLnBrk="1" fontAlgn="auto" hangingPunct="1">
              <a:spcAft>
                <a:spcPts val="0"/>
              </a:spcAft>
              <a:buFont typeface="Arial" panose="020B0604020202020204" pitchFamily="34" charset="0"/>
              <a:buNone/>
              <a:defRPr/>
            </a:pPr>
            <a:r>
              <a:rPr lang="en-US" altLang="en-US" dirty="0"/>
              <a:t>Once removed from refrigerator, cartridges must be dated with new 14-day expiration date!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B93435E-191D-40FE-84B2-640E44735591}"/>
              </a:ext>
            </a:extLst>
          </p:cNvPr>
          <p:cNvSpPr>
            <a:spLocks noGrp="1"/>
          </p:cNvSpPr>
          <p:nvPr>
            <p:ph type="title"/>
          </p:nvPr>
        </p:nvSpPr>
        <p:spPr>
          <a:xfrm>
            <a:off x="381000" y="0"/>
            <a:ext cx="8382000" cy="752475"/>
          </a:xfrm>
        </p:spPr>
        <p:txBody>
          <a:bodyPr/>
          <a:lstStyle/>
          <a:p>
            <a:pPr algn="ctr" eaLnBrk="1" fontAlgn="auto" hangingPunct="1">
              <a:spcAft>
                <a:spcPts val="0"/>
              </a:spcAft>
              <a:defRPr/>
            </a:pPr>
            <a:r>
              <a:rPr lang="en-US" dirty="0"/>
              <a:t>Procedure</a:t>
            </a:r>
          </a:p>
        </p:txBody>
      </p:sp>
      <p:sp>
        <p:nvSpPr>
          <p:cNvPr id="3" name="Content Placeholder 2">
            <a:extLst>
              <a:ext uri="{FF2B5EF4-FFF2-40B4-BE49-F238E27FC236}">
                <a16:creationId xmlns:a16="http://schemas.microsoft.com/office/drawing/2014/main" id="{A9F579DB-BA12-4DDD-B652-FB7D84ED96AC}"/>
              </a:ext>
            </a:extLst>
          </p:cNvPr>
          <p:cNvSpPr>
            <a:spLocks noGrp="1"/>
          </p:cNvSpPr>
          <p:nvPr>
            <p:ph idx="1"/>
          </p:nvPr>
        </p:nvSpPr>
        <p:spPr>
          <a:xfrm>
            <a:off x="753533" y="261937"/>
            <a:ext cx="8407400" cy="6334125"/>
          </a:xfrm>
        </p:spPr>
        <p:txBody>
          <a:bodyPr rtlCol="0">
            <a:normAutofit fontScale="25000" lnSpcReduction="20000"/>
          </a:bodyPr>
          <a:lstStyle/>
          <a:p>
            <a:pPr marL="457200" lvl="1" indent="0" eaLnBrk="1" fontAlgn="auto" hangingPunct="1">
              <a:spcAft>
                <a:spcPts val="0"/>
              </a:spcAft>
              <a:buFont typeface="Arial" panose="020B0604020202020204" pitchFamily="34" charset="0"/>
              <a:buNone/>
              <a:defRPr/>
            </a:pPr>
            <a:r>
              <a:rPr lang="en-US" dirty="0"/>
              <a:t> </a:t>
            </a:r>
          </a:p>
          <a:p>
            <a:pPr marL="548640" lvl="1" indent="-182880" eaLnBrk="1" fontAlgn="auto" hangingPunct="1">
              <a:spcAft>
                <a:spcPts val="0"/>
              </a:spcAft>
              <a:buFont typeface="Wingdings" panose="05000000000000000000" pitchFamily="2" charset="2"/>
              <a:buChar char="Ø"/>
              <a:defRPr/>
            </a:pPr>
            <a:endParaRPr lang="en-US" sz="8000" dirty="0"/>
          </a:p>
          <a:p>
            <a:pPr marL="548640" lvl="1" indent="-182880" eaLnBrk="1" fontAlgn="auto" hangingPunct="1">
              <a:spcAft>
                <a:spcPts val="0"/>
              </a:spcAft>
              <a:buFont typeface="Wingdings" panose="05000000000000000000" pitchFamily="2" charset="2"/>
              <a:buChar char="Ø"/>
              <a:defRPr/>
            </a:pPr>
            <a:r>
              <a:rPr lang="en-US" sz="9600" dirty="0"/>
              <a:t>Turn the i-STAT on</a:t>
            </a:r>
          </a:p>
          <a:p>
            <a:pPr marL="548640" lvl="1" indent="-182880" eaLnBrk="1" fontAlgn="auto" hangingPunct="1">
              <a:spcAft>
                <a:spcPts val="0"/>
              </a:spcAft>
              <a:buFont typeface="Wingdings" panose="05000000000000000000" pitchFamily="2" charset="2"/>
              <a:buChar char="Ø"/>
              <a:defRPr/>
            </a:pPr>
            <a:r>
              <a:rPr lang="en-US" sz="9600" dirty="0"/>
              <a:t>Select i-STAT cartridge</a:t>
            </a:r>
          </a:p>
          <a:p>
            <a:pPr marL="548640" lvl="1" indent="-182880" eaLnBrk="1" fontAlgn="auto" hangingPunct="1">
              <a:spcAft>
                <a:spcPts val="0"/>
              </a:spcAft>
              <a:buFont typeface="Wingdings" panose="05000000000000000000" pitchFamily="2" charset="2"/>
              <a:buChar char="Ø"/>
              <a:defRPr/>
            </a:pPr>
            <a:r>
              <a:rPr lang="en-US" sz="9600" dirty="0"/>
              <a:t>Scan or enter your operator number</a:t>
            </a:r>
          </a:p>
          <a:p>
            <a:pPr marL="548640" lvl="1" indent="-182880" eaLnBrk="1" fontAlgn="auto" hangingPunct="1">
              <a:spcAft>
                <a:spcPts val="0"/>
              </a:spcAft>
              <a:buFont typeface="Wingdings" panose="05000000000000000000" pitchFamily="2" charset="2"/>
              <a:buChar char="Ø"/>
              <a:defRPr/>
            </a:pPr>
            <a:r>
              <a:rPr lang="en-US" sz="9600" dirty="0"/>
              <a:t>Identify patient (minimum of two identifiers) and scan /enter the patient’s full SSN ID into the analyzer</a:t>
            </a:r>
          </a:p>
          <a:p>
            <a:pPr marL="548640" lvl="1" indent="-182880" eaLnBrk="1" fontAlgn="auto" hangingPunct="1">
              <a:spcAft>
                <a:spcPts val="0"/>
              </a:spcAft>
              <a:buFont typeface="Wingdings" panose="05000000000000000000" pitchFamily="2" charset="2"/>
              <a:buChar char="Ø"/>
              <a:defRPr/>
            </a:pPr>
            <a:r>
              <a:rPr lang="en-US" sz="9600" dirty="0"/>
              <a:t>Scan lot number of cartridge</a:t>
            </a:r>
          </a:p>
          <a:p>
            <a:pPr marL="365760" lvl="1" indent="0" eaLnBrk="1" fontAlgn="auto" hangingPunct="1">
              <a:spcAft>
                <a:spcPts val="0"/>
              </a:spcAft>
              <a:buFont typeface="Wingdings" panose="05000000000000000000" pitchFamily="2" charset="2"/>
              <a:buNone/>
              <a:defRPr/>
            </a:pPr>
            <a:r>
              <a:rPr lang="en-US" sz="9600" b="1" u="sng" dirty="0"/>
              <a:t>Note: When the screen displays “insert cartridge” you have 15 minutes to collect the sample.</a:t>
            </a:r>
          </a:p>
          <a:p>
            <a:pPr marL="548640" lvl="1" indent="-182880" eaLnBrk="1" fontAlgn="auto" hangingPunct="1">
              <a:spcAft>
                <a:spcPts val="0"/>
              </a:spcAft>
              <a:buFont typeface="Wingdings" panose="05000000000000000000" pitchFamily="2" charset="2"/>
              <a:buChar char="Ø"/>
              <a:defRPr/>
            </a:pPr>
            <a:r>
              <a:rPr lang="en-US" sz="9600" dirty="0"/>
              <a:t>Take the cartridge out of the pouch</a:t>
            </a:r>
          </a:p>
          <a:p>
            <a:pPr marL="548640" lvl="1" indent="-182880" eaLnBrk="1" fontAlgn="auto" hangingPunct="1">
              <a:spcAft>
                <a:spcPts val="0"/>
              </a:spcAft>
              <a:buFont typeface="Wingdings" panose="05000000000000000000" pitchFamily="2" charset="2"/>
              <a:buChar char="Ø"/>
              <a:defRPr/>
            </a:pPr>
            <a:r>
              <a:rPr lang="en-US" sz="9600" dirty="0"/>
              <a:t>Clean finger and prick the side of the finger</a:t>
            </a:r>
          </a:p>
          <a:p>
            <a:pPr marL="548640" lvl="1" indent="-182880" eaLnBrk="1" fontAlgn="auto" hangingPunct="1">
              <a:spcAft>
                <a:spcPts val="0"/>
              </a:spcAft>
              <a:buFont typeface="Wingdings" panose="05000000000000000000" pitchFamily="2" charset="2"/>
              <a:buChar char="Ø"/>
              <a:defRPr/>
            </a:pPr>
            <a:r>
              <a:rPr lang="en-US" sz="9600" dirty="0"/>
              <a:t>Dispense the </a:t>
            </a:r>
            <a:r>
              <a:rPr lang="en-US" sz="9600" u="sng" dirty="0"/>
              <a:t>first</a:t>
            </a:r>
            <a:r>
              <a:rPr lang="en-US" sz="9600" dirty="0"/>
              <a:t> drop of blood into the cartridge making sure it fills up to the fill mark</a:t>
            </a:r>
          </a:p>
          <a:p>
            <a:pPr marL="548640" lvl="1" indent="-182880" eaLnBrk="1" fontAlgn="auto" hangingPunct="1">
              <a:spcAft>
                <a:spcPts val="0"/>
              </a:spcAft>
              <a:buFont typeface="Wingdings" panose="05000000000000000000" pitchFamily="2" charset="2"/>
              <a:buChar char="Ø"/>
              <a:defRPr/>
            </a:pPr>
            <a:r>
              <a:rPr lang="en-US" sz="9600" dirty="0"/>
              <a:t>Close the cover over the sample well</a:t>
            </a:r>
          </a:p>
          <a:p>
            <a:pPr marL="548640" lvl="1" indent="-182880" eaLnBrk="1" fontAlgn="auto" hangingPunct="1">
              <a:spcAft>
                <a:spcPts val="0"/>
              </a:spcAft>
              <a:buFont typeface="Wingdings" panose="05000000000000000000" pitchFamily="2" charset="2"/>
              <a:buChar char="Ø"/>
              <a:defRPr/>
            </a:pPr>
            <a:r>
              <a:rPr lang="en-US" sz="9600" dirty="0"/>
              <a:t>Insert the cartridge into the port on the analyzer</a:t>
            </a:r>
          </a:p>
          <a:p>
            <a:pPr marL="548640" lvl="1" indent="-182880" eaLnBrk="1" fontAlgn="auto" hangingPunct="1">
              <a:spcAft>
                <a:spcPts val="0"/>
              </a:spcAft>
              <a:buFont typeface="Wingdings" panose="05000000000000000000" pitchFamily="2" charset="2"/>
              <a:buChar char="Ø"/>
              <a:defRPr/>
            </a:pPr>
            <a:endParaRPr lang="en-US" sz="9600" dirty="0"/>
          </a:p>
          <a:p>
            <a:pPr marL="365760" lvl="1" indent="0" eaLnBrk="1" fontAlgn="auto" hangingPunct="1">
              <a:spcAft>
                <a:spcPts val="0"/>
              </a:spcAft>
              <a:buFont typeface="Wingdings" panose="05000000000000000000" pitchFamily="2" charset="2"/>
              <a:buNone/>
              <a:defRPr/>
            </a:pPr>
            <a:r>
              <a:rPr lang="en-US" sz="9600" b="1" dirty="0"/>
              <a:t>		</a:t>
            </a:r>
            <a:r>
              <a:rPr lang="en-US" sz="9600" b="1" u="sng" dirty="0"/>
              <a:t>NOTE: never attempt to remove </a:t>
            </a:r>
            <a:r>
              <a:rPr lang="en-US" sz="8000" b="1" u="sng" dirty="0"/>
              <a:t>a cartridge while the </a:t>
            </a:r>
            <a:r>
              <a:rPr lang="en-US" sz="8000" b="1" dirty="0"/>
              <a:t>			</a:t>
            </a:r>
            <a:r>
              <a:rPr lang="en-US" sz="8000" b="1" u="sng" dirty="0"/>
              <a:t>“Cartridge Locked” is displayed</a:t>
            </a:r>
          </a:p>
          <a:p>
            <a:pPr marL="365760" lvl="1" indent="0" eaLnBrk="1" fontAlgn="auto" hangingPunct="1">
              <a:spcAft>
                <a:spcPts val="0"/>
              </a:spcAft>
              <a:buFont typeface="Wingdings" panose="05000000000000000000" pitchFamily="2" charset="2"/>
              <a:buNone/>
              <a:defRPr/>
            </a:pPr>
            <a:endParaRPr lang="en-US" sz="8000" dirty="0"/>
          </a:p>
          <a:p>
            <a:pPr marL="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10AC9-0992-40D9-87D2-424FD850CB5F}"/>
              </a:ext>
            </a:extLst>
          </p:cNvPr>
          <p:cNvSpPr>
            <a:spLocks noGrp="1"/>
          </p:cNvSpPr>
          <p:nvPr>
            <p:ph type="title"/>
          </p:nvPr>
        </p:nvSpPr>
        <p:spPr>
          <a:xfrm>
            <a:off x="304800" y="0"/>
            <a:ext cx="8763000" cy="1447800"/>
          </a:xfrm>
        </p:spPr>
        <p:txBody>
          <a:bodyPr/>
          <a:lstStyle/>
          <a:p>
            <a:pPr algn="ctr" eaLnBrk="1" fontAlgn="auto" hangingPunct="1">
              <a:spcAft>
                <a:spcPts val="0"/>
              </a:spcAft>
              <a:defRPr/>
            </a:pPr>
            <a:r>
              <a:rPr lang="en-US" sz="3600" dirty="0"/>
              <a:t>Quality Control</a:t>
            </a:r>
          </a:p>
        </p:txBody>
      </p:sp>
      <p:sp>
        <p:nvSpPr>
          <p:cNvPr id="3" name="Content Placeholder 2">
            <a:extLst>
              <a:ext uri="{FF2B5EF4-FFF2-40B4-BE49-F238E27FC236}">
                <a16:creationId xmlns:a16="http://schemas.microsoft.com/office/drawing/2014/main" id="{7917625B-DF01-4835-B9F4-6DC4C0000A05}"/>
              </a:ext>
            </a:extLst>
          </p:cNvPr>
          <p:cNvSpPr>
            <a:spLocks noGrp="1"/>
          </p:cNvSpPr>
          <p:nvPr>
            <p:ph idx="1"/>
          </p:nvPr>
        </p:nvSpPr>
        <p:spPr>
          <a:xfrm>
            <a:off x="838200" y="1295400"/>
            <a:ext cx="8229600" cy="5791200"/>
          </a:xfrm>
        </p:spPr>
        <p:txBody>
          <a:bodyPr rtlCol="0">
            <a:normAutofit/>
          </a:bodyPr>
          <a:lstStyle/>
          <a:p>
            <a:pPr marL="45720" indent="0" eaLnBrk="1" fontAlgn="auto" hangingPunct="1">
              <a:spcAft>
                <a:spcPts val="0"/>
              </a:spcAft>
              <a:buFont typeface="Wingdings 2" panose="05020102010507070707" pitchFamily="18" charset="2"/>
              <a:buNone/>
              <a:defRPr/>
            </a:pPr>
            <a:r>
              <a:rPr lang="en-US" b="1" u="sng" dirty="0"/>
              <a:t>External Liquid Controls performed every 30 days in each location by the operators (level 1 and 2 on each i-Stat</a:t>
            </a:r>
            <a:r>
              <a:rPr lang="en-US" b="1" dirty="0"/>
              <a:t>)</a:t>
            </a:r>
          </a:p>
          <a:p>
            <a:pPr marL="45720" indent="0" eaLnBrk="1" fontAlgn="auto" hangingPunct="1">
              <a:spcAft>
                <a:spcPts val="0"/>
              </a:spcAft>
              <a:buFont typeface="Wingdings 2" panose="05020102010507070707" pitchFamily="18" charset="2"/>
              <a:buNone/>
              <a:defRPr/>
            </a:pPr>
            <a:endParaRPr lang="en-US" sz="1200" b="1" dirty="0"/>
          </a:p>
          <a:p>
            <a:pPr marL="502920" indent="-457200" eaLnBrk="1" fontAlgn="auto" hangingPunct="1">
              <a:spcAft>
                <a:spcPts val="0"/>
              </a:spcAft>
              <a:buFont typeface="Wingdings 2" panose="05020102010507070707" pitchFamily="18" charset="2"/>
              <a:buAutoNum type="arabicPeriod"/>
              <a:defRPr/>
            </a:pPr>
            <a:r>
              <a:rPr lang="en-US" sz="2100" dirty="0"/>
              <a:t>i-STAT will indicate on the screen when QC is due.</a:t>
            </a:r>
          </a:p>
          <a:p>
            <a:pPr marL="502920" indent="-457200" eaLnBrk="1" fontAlgn="auto" hangingPunct="1">
              <a:spcAft>
                <a:spcPts val="0"/>
              </a:spcAft>
              <a:buFont typeface="Wingdings 2" panose="05020102010507070707" pitchFamily="18" charset="2"/>
              <a:buAutoNum type="arabicPeriod"/>
              <a:defRPr/>
            </a:pPr>
            <a:r>
              <a:rPr lang="en-US" sz="2100" dirty="0"/>
              <a:t>If QC is not performed by end of grace period, meter will lock out and patient testing is not available.</a:t>
            </a:r>
          </a:p>
          <a:p>
            <a:pPr marL="502920" indent="-457200" eaLnBrk="1" fontAlgn="auto" hangingPunct="1">
              <a:spcAft>
                <a:spcPts val="0"/>
              </a:spcAft>
              <a:buFont typeface="Wingdings 2" panose="05020102010507070707" pitchFamily="18" charset="2"/>
              <a:buAutoNum type="arabicPeriod"/>
              <a:defRPr/>
            </a:pPr>
            <a:r>
              <a:rPr lang="en-US" sz="2100" dirty="0"/>
              <a:t>Reconstitute liquid controls according to the manufacturer's directions. Controls are test specific.  </a:t>
            </a:r>
            <a:r>
              <a:rPr lang="en-US" sz="2100" b="1" dirty="0">
                <a:highlight>
                  <a:srgbClr val="FFFF00"/>
                </a:highlight>
              </a:rPr>
              <a:t>Reconstitute only 1 level at a time</a:t>
            </a:r>
            <a:r>
              <a:rPr lang="en-US" sz="2100" dirty="0">
                <a:highlight>
                  <a:srgbClr val="FFFF00"/>
                </a:highlight>
              </a:rPr>
              <a:t>.</a:t>
            </a:r>
          </a:p>
          <a:p>
            <a:pPr marL="502920" indent="-457200" eaLnBrk="1" fontAlgn="auto" hangingPunct="1">
              <a:spcAft>
                <a:spcPts val="0"/>
              </a:spcAft>
              <a:buFont typeface="Wingdings 2" panose="05020102010507070707" pitchFamily="18" charset="2"/>
              <a:buAutoNum type="arabicPeriod"/>
              <a:defRPr/>
            </a:pPr>
            <a:r>
              <a:rPr lang="en-US" sz="2100" dirty="0"/>
              <a:t>Test each control level immediately after reconstitution.</a:t>
            </a:r>
          </a:p>
          <a:p>
            <a:pPr marL="502920" indent="-457200" eaLnBrk="1" fontAlgn="auto" hangingPunct="1">
              <a:spcAft>
                <a:spcPts val="0"/>
              </a:spcAft>
              <a:buFont typeface="Wingdings 2" panose="05020102010507070707" pitchFamily="18" charset="2"/>
              <a:buAutoNum type="arabicPeriod"/>
              <a:defRPr/>
            </a:pPr>
            <a:r>
              <a:rPr lang="en-US" sz="2100" dirty="0"/>
              <a:t>If QC fails, repeat the test with freshly reconstituted QC</a:t>
            </a:r>
            <a:endParaRPr lang="en-US" sz="1000" dirty="0"/>
          </a:p>
          <a:p>
            <a:pPr marL="845820" lvl="1" indent="-342900">
              <a:spcAft>
                <a:spcPts val="0"/>
              </a:spcAft>
              <a:buFont typeface="Wingdings" panose="05000000000000000000" pitchFamily="2" charset="2"/>
              <a:buChar char="Ø"/>
              <a:defRPr/>
            </a:pPr>
            <a:r>
              <a:rPr lang="en-US" sz="1700" dirty="0"/>
              <a:t>Contact Ancillary Testing for subsequent failures at </a:t>
            </a:r>
          </a:p>
          <a:p>
            <a:pPr marL="45720" indent="0" eaLnBrk="1" fontAlgn="auto" hangingPunct="1">
              <a:spcAft>
                <a:spcPts val="0"/>
              </a:spcAft>
              <a:buFont typeface="Wingdings 2" panose="05020102010507070707" pitchFamily="18" charset="2"/>
              <a:buNone/>
              <a:defRPr/>
            </a:pPr>
            <a:r>
              <a:rPr lang="en-US" sz="2100" dirty="0"/>
              <a:t>		x8036, x5885 or x3305.</a:t>
            </a:r>
          </a:p>
          <a:p>
            <a:pPr marL="0" indent="0" eaLnBrk="1" fontAlgn="auto" hangingPunct="1">
              <a:spcAft>
                <a:spcPts val="0"/>
              </a:spcAft>
              <a:buFont typeface="Wingdings 2" panose="05020102010507070707" pitchFamily="18" charset="2"/>
              <a:buNone/>
              <a:defRPr/>
            </a:pPr>
            <a:endParaRPr lang="en-US" sz="900" dirty="0"/>
          </a:p>
          <a:p>
            <a:pPr marL="457200" lvl="1" indent="0" algn="ctr" eaLnBrk="1" fontAlgn="auto" hangingPunct="1">
              <a:spcAft>
                <a:spcPts val="0"/>
              </a:spcAft>
              <a:buFont typeface="Wingdings" panose="05000000000000000000" pitchFamily="2" charset="2"/>
              <a:buNone/>
              <a:defRPr/>
            </a:pPr>
            <a:r>
              <a:rPr lang="en-US" sz="1700" b="1" i="1" u="sng" dirty="0"/>
              <a:t>NOTE: CALIBRATION OCCURS AUTOMATICALLY AS PART OF THE TEST CYCLE ON EACH CARTRIDGE</a:t>
            </a:r>
          </a:p>
          <a:p>
            <a:pPr marL="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C0C02-8355-4C0E-AC8C-F47A5D07231E}"/>
              </a:ext>
            </a:extLst>
          </p:cNvPr>
          <p:cNvSpPr>
            <a:spLocks noGrp="1"/>
          </p:cNvSpPr>
          <p:nvPr>
            <p:ph type="title"/>
          </p:nvPr>
        </p:nvSpPr>
        <p:spPr>
          <a:xfrm>
            <a:off x="820738" y="0"/>
            <a:ext cx="8321675" cy="1524000"/>
          </a:xfrm>
        </p:spPr>
        <p:txBody>
          <a:bodyPr/>
          <a:lstStyle/>
          <a:p>
            <a:pPr algn="ctr" eaLnBrk="1" fontAlgn="auto" hangingPunct="1">
              <a:spcAft>
                <a:spcPts val="0"/>
              </a:spcAft>
              <a:defRPr/>
            </a:pPr>
            <a:r>
              <a:rPr lang="en-US" sz="3600" dirty="0"/>
              <a:t>LIMITATIONS</a:t>
            </a:r>
          </a:p>
        </p:txBody>
      </p:sp>
      <p:sp>
        <p:nvSpPr>
          <p:cNvPr id="14339" name="Content Placeholder 2">
            <a:extLst>
              <a:ext uri="{FF2B5EF4-FFF2-40B4-BE49-F238E27FC236}">
                <a16:creationId xmlns:a16="http://schemas.microsoft.com/office/drawing/2014/main" id="{DFA6A07B-7EAB-4043-89E1-F7ADEC21D23A}"/>
              </a:ext>
            </a:extLst>
          </p:cNvPr>
          <p:cNvSpPr>
            <a:spLocks noGrp="1" noChangeArrowheads="1"/>
          </p:cNvSpPr>
          <p:nvPr>
            <p:ph idx="1"/>
          </p:nvPr>
        </p:nvSpPr>
        <p:spPr>
          <a:xfrm>
            <a:off x="990600" y="762000"/>
            <a:ext cx="8458200" cy="6402388"/>
          </a:xfrm>
        </p:spPr>
        <p:txBody>
          <a:bodyPr/>
          <a:lstStyle/>
          <a:p>
            <a:pPr marL="273050" eaLnBrk="1" hangingPunct="1"/>
            <a:r>
              <a:rPr lang="en-US" altLang="en-US" sz="2800" dirty="0" err="1"/>
              <a:t>Cubicin</a:t>
            </a:r>
            <a:r>
              <a:rPr lang="en-US" altLang="en-US" sz="2800" dirty="0"/>
              <a:t>/daptomycin at clinically relevant levels can cause false prolongation of prothrombin time and elevation of INR results.</a:t>
            </a:r>
          </a:p>
          <a:p>
            <a:pPr marL="273050" eaLnBrk="1" hangingPunct="1"/>
            <a:r>
              <a:rPr lang="en-US" altLang="en-US" sz="2800" dirty="0"/>
              <a:t>PT/INR test is insensitive to fibrinogen concentration between 70 and 541 mg/dL.</a:t>
            </a:r>
          </a:p>
          <a:p>
            <a:pPr marL="273050" eaLnBrk="1" hangingPunct="1"/>
            <a:r>
              <a:rPr lang="en-US" altLang="en-US" sz="2800" dirty="0"/>
              <a:t>PT/INR is insensitive to heparin up to 1.0 U/</a:t>
            </a:r>
            <a:r>
              <a:rPr lang="en-US" altLang="en-US" sz="2800" dirty="0" err="1"/>
              <a:t>mL.</a:t>
            </a:r>
            <a:endParaRPr lang="en-US" altLang="en-US" sz="2800" dirty="0"/>
          </a:p>
          <a:p>
            <a:pPr marL="273050" eaLnBrk="1" hangingPunct="1"/>
            <a:r>
              <a:rPr lang="en-US" altLang="en-US" sz="2800" dirty="0"/>
              <a:t>Poor technique in sample collection can compromise results, ex. air bubbles.</a:t>
            </a:r>
          </a:p>
          <a:p>
            <a:pPr marL="273050" eaLnBrk="1" hangingPunct="1"/>
            <a:r>
              <a:rPr lang="en-US" altLang="en-US" sz="2800" dirty="0"/>
              <a:t>Error codes may result if the analyzer is moved while testing is in progress.</a:t>
            </a:r>
          </a:p>
          <a:p>
            <a:pPr marL="273050"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FF770-6DED-4C5E-9B9D-F9DA6CF65374}"/>
              </a:ext>
            </a:extLst>
          </p:cNvPr>
          <p:cNvSpPr>
            <a:spLocks noGrp="1"/>
          </p:cNvSpPr>
          <p:nvPr>
            <p:ph type="title"/>
          </p:nvPr>
        </p:nvSpPr>
        <p:spPr>
          <a:xfrm>
            <a:off x="685800" y="0"/>
            <a:ext cx="7818438" cy="1905000"/>
          </a:xfrm>
        </p:spPr>
        <p:txBody>
          <a:bodyPr/>
          <a:lstStyle/>
          <a:p>
            <a:pPr algn="ctr" eaLnBrk="1" fontAlgn="auto" hangingPunct="1">
              <a:spcAft>
                <a:spcPts val="0"/>
              </a:spcAft>
              <a:defRPr/>
            </a:pPr>
            <a:r>
              <a:rPr lang="en-US" sz="3600" dirty="0"/>
              <a:t>Recommendations &amp; ranges</a:t>
            </a:r>
          </a:p>
        </p:txBody>
      </p:sp>
      <p:sp>
        <p:nvSpPr>
          <p:cNvPr id="3" name="Content Placeholder 2">
            <a:extLst>
              <a:ext uri="{FF2B5EF4-FFF2-40B4-BE49-F238E27FC236}">
                <a16:creationId xmlns:a16="http://schemas.microsoft.com/office/drawing/2014/main" id="{61A7A698-D87C-458A-9DFF-8625443F0234}"/>
              </a:ext>
            </a:extLst>
          </p:cNvPr>
          <p:cNvSpPr>
            <a:spLocks noGrp="1"/>
          </p:cNvSpPr>
          <p:nvPr>
            <p:ph idx="1"/>
          </p:nvPr>
        </p:nvSpPr>
        <p:spPr>
          <a:xfrm>
            <a:off x="838201" y="304800"/>
            <a:ext cx="8305800" cy="7467600"/>
          </a:xfrm>
        </p:spPr>
        <p:txBody>
          <a:bodyPr rtlCol="0">
            <a:normAutofit/>
          </a:bodyPr>
          <a:lstStyle/>
          <a:p>
            <a:pPr marL="45720" indent="0" eaLnBrk="1" fontAlgn="auto" hangingPunct="1">
              <a:spcAft>
                <a:spcPts val="0"/>
              </a:spcAft>
              <a:buFont typeface="Wingdings 2" panose="05020102010507070707" pitchFamily="18" charset="2"/>
              <a:buNone/>
              <a:defRPr/>
            </a:pPr>
            <a:r>
              <a:rPr lang="en-US" sz="2000" u="sng" dirty="0"/>
              <a:t>FOLLOW-UP RECOMMENDATIONS:</a:t>
            </a:r>
            <a:endParaRPr lang="en-US" sz="2000" dirty="0"/>
          </a:p>
          <a:p>
            <a:pPr marL="274320" eaLnBrk="1" fontAlgn="auto" hangingPunct="1">
              <a:spcAft>
                <a:spcPts val="0"/>
              </a:spcAft>
              <a:defRPr/>
            </a:pPr>
            <a:r>
              <a:rPr lang="en-US" sz="2000" dirty="0"/>
              <a:t>INR results of </a:t>
            </a:r>
            <a:r>
              <a:rPr lang="en-US" sz="2000" u="sng" dirty="0"/>
              <a:t>&gt;</a:t>
            </a:r>
            <a:r>
              <a:rPr lang="en-US" sz="2000" dirty="0"/>
              <a:t>4.0 requires repeat. </a:t>
            </a:r>
          </a:p>
          <a:p>
            <a:pPr marL="274320" eaLnBrk="1" fontAlgn="auto" hangingPunct="1">
              <a:spcAft>
                <a:spcPts val="0"/>
              </a:spcAft>
              <a:defRPr/>
            </a:pPr>
            <a:r>
              <a:rPr lang="en-US" sz="2000" b="1" i="1" u="sng" dirty="0">
                <a:highlight>
                  <a:srgbClr val="FFFF00"/>
                </a:highlight>
              </a:rPr>
              <a:t>INR ≥ 4.5 must be repeated and a sample should be sent to the lab for confirmation of results.</a:t>
            </a:r>
          </a:p>
          <a:p>
            <a:pPr marL="274320" eaLnBrk="1" fontAlgn="auto" hangingPunct="1">
              <a:spcAft>
                <a:spcPts val="0"/>
              </a:spcAft>
              <a:defRPr/>
            </a:pPr>
            <a:r>
              <a:rPr lang="en-US" sz="2000" dirty="0"/>
              <a:t>Repeat test when results are inconsistent with patient clinical status or when analyzer fails to give a result.  </a:t>
            </a:r>
          </a:p>
          <a:p>
            <a:pPr marL="0" indent="0" eaLnBrk="1" fontAlgn="auto" hangingPunct="1">
              <a:spcAft>
                <a:spcPts val="0"/>
              </a:spcAft>
              <a:buFont typeface="Wingdings 2" panose="05020102010507070707" pitchFamily="18" charset="2"/>
              <a:buNone/>
              <a:defRPr/>
            </a:pPr>
            <a:r>
              <a:rPr lang="en-US" sz="2000" dirty="0"/>
              <a:t> </a:t>
            </a:r>
            <a:r>
              <a:rPr lang="en-US" sz="2000" u="sng" dirty="0"/>
              <a:t>ASSAY/REPORTABLE RANGE:</a:t>
            </a:r>
            <a:endParaRPr lang="en-US" sz="2000" dirty="0"/>
          </a:p>
          <a:p>
            <a:pPr marL="274320" eaLnBrk="1" fontAlgn="auto" hangingPunct="1">
              <a:spcAft>
                <a:spcPts val="0"/>
              </a:spcAft>
              <a:defRPr/>
            </a:pPr>
            <a:r>
              <a:rPr lang="en-US" sz="2000" dirty="0"/>
              <a:t>INR     </a:t>
            </a:r>
            <a:r>
              <a:rPr lang="en-US" sz="2000" b="1" dirty="0"/>
              <a:t>0.9-6.0 *</a:t>
            </a:r>
            <a:r>
              <a:rPr lang="en-US" sz="2000" dirty="0"/>
              <a:t>**</a:t>
            </a:r>
          </a:p>
          <a:p>
            <a:pPr marL="274320" eaLnBrk="1" fontAlgn="auto" hangingPunct="1">
              <a:spcAft>
                <a:spcPts val="0"/>
              </a:spcAft>
              <a:defRPr/>
            </a:pPr>
            <a:r>
              <a:rPr lang="en-US" sz="2000" dirty="0"/>
              <a:t>***Performance characteristics have not been established at INRs above 6.0. </a:t>
            </a:r>
          </a:p>
          <a:p>
            <a:pPr marL="0" indent="0" eaLnBrk="1" fontAlgn="auto" hangingPunct="1">
              <a:spcAft>
                <a:spcPts val="0"/>
              </a:spcAft>
              <a:buFont typeface="Wingdings 2" panose="05020102010507070707" pitchFamily="18" charset="2"/>
              <a:buNone/>
              <a:defRPr/>
            </a:pPr>
            <a:r>
              <a:rPr lang="en-US" sz="2000" dirty="0"/>
              <a:t> </a:t>
            </a:r>
            <a:r>
              <a:rPr lang="en-US" sz="2000" u="sng" dirty="0"/>
              <a:t>REFERENCE RANGE:</a:t>
            </a:r>
            <a:endParaRPr lang="en-US" sz="2000" dirty="0"/>
          </a:p>
          <a:p>
            <a:pPr marL="274320" eaLnBrk="1" fontAlgn="auto" hangingPunct="1">
              <a:spcAft>
                <a:spcPts val="0"/>
              </a:spcAft>
              <a:defRPr/>
            </a:pPr>
            <a:r>
              <a:rPr lang="en-US" sz="2000" dirty="0"/>
              <a:t>Dependent upon the clinical circumstances of individual patients</a:t>
            </a:r>
          </a:p>
          <a:p>
            <a:pPr marL="0" indent="0" eaLnBrk="1" fontAlgn="auto" hangingPunct="1">
              <a:spcAft>
                <a:spcPts val="0"/>
              </a:spcAft>
              <a:buFont typeface="Wingdings 2" panose="05020102010507070707" pitchFamily="18"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3B231-6495-48E2-8B0E-94C79D421246}"/>
              </a:ext>
            </a:extLst>
          </p:cNvPr>
          <p:cNvSpPr>
            <a:spLocks noGrp="1"/>
          </p:cNvSpPr>
          <p:nvPr>
            <p:ph type="title"/>
          </p:nvPr>
        </p:nvSpPr>
        <p:spPr>
          <a:xfrm>
            <a:off x="1411111" y="11289"/>
            <a:ext cx="7704667" cy="1981200"/>
          </a:xfrm>
        </p:spPr>
        <p:txBody>
          <a:bodyPr/>
          <a:lstStyle/>
          <a:p>
            <a:pPr algn="l" eaLnBrk="1" fontAlgn="auto" hangingPunct="1">
              <a:spcAft>
                <a:spcPts val="0"/>
              </a:spcAft>
              <a:defRPr/>
            </a:pPr>
            <a:r>
              <a:rPr lang="en-US" sz="3600" dirty="0"/>
              <a:t>Critical values</a:t>
            </a:r>
          </a:p>
        </p:txBody>
      </p:sp>
      <p:sp>
        <p:nvSpPr>
          <p:cNvPr id="3" name="Content Placeholder 2">
            <a:extLst>
              <a:ext uri="{FF2B5EF4-FFF2-40B4-BE49-F238E27FC236}">
                <a16:creationId xmlns:a16="http://schemas.microsoft.com/office/drawing/2014/main" id="{B405E2EF-C648-44CE-99A0-D2207221BD48}"/>
              </a:ext>
            </a:extLst>
          </p:cNvPr>
          <p:cNvSpPr>
            <a:spLocks noGrp="1"/>
          </p:cNvSpPr>
          <p:nvPr>
            <p:ph idx="1"/>
          </p:nvPr>
        </p:nvSpPr>
        <p:spPr>
          <a:xfrm>
            <a:off x="990600" y="1524000"/>
            <a:ext cx="8125178" cy="4171016"/>
          </a:xfrm>
        </p:spPr>
        <p:txBody>
          <a:bodyPr rtlCol="0">
            <a:normAutofit/>
          </a:bodyPr>
          <a:lstStyle/>
          <a:p>
            <a:pPr marL="0" indent="0" eaLnBrk="1" fontAlgn="auto" hangingPunct="1">
              <a:spcAft>
                <a:spcPts val="0"/>
              </a:spcAft>
              <a:buFont typeface="Wingdings 2" panose="05020102010507070707" pitchFamily="18" charset="2"/>
              <a:buNone/>
              <a:defRPr/>
            </a:pPr>
            <a:r>
              <a:rPr lang="en-US" sz="2800" u="sng" dirty="0"/>
              <a:t>CRITICAL RESULT:  INR ≥4.5</a:t>
            </a:r>
          </a:p>
          <a:p>
            <a:pPr marL="274320" eaLnBrk="1" fontAlgn="auto" hangingPunct="1">
              <a:spcAft>
                <a:spcPts val="0"/>
              </a:spcAft>
              <a:defRPr/>
            </a:pPr>
            <a:r>
              <a:rPr lang="en-US" sz="2400" dirty="0"/>
              <a:t>The procedure for handling a critical value is as follows:</a:t>
            </a:r>
          </a:p>
          <a:p>
            <a:pPr marL="548640" lvl="1" indent="-182880" eaLnBrk="1" fontAlgn="auto" hangingPunct="1">
              <a:spcAft>
                <a:spcPts val="0"/>
              </a:spcAft>
              <a:buFont typeface="Wingdings" panose="05000000000000000000" pitchFamily="2" charset="2"/>
              <a:buChar char="Ø"/>
              <a:defRPr/>
            </a:pPr>
            <a:r>
              <a:rPr lang="en-US" sz="2400" dirty="0"/>
              <a:t>Repeat the test immediately</a:t>
            </a:r>
          </a:p>
          <a:p>
            <a:pPr marL="548640" lvl="1" indent="-182880" eaLnBrk="1" fontAlgn="auto" hangingPunct="1">
              <a:spcAft>
                <a:spcPts val="0"/>
              </a:spcAft>
              <a:buFont typeface="Wingdings" panose="05000000000000000000" pitchFamily="2" charset="2"/>
              <a:buChar char="Ø"/>
              <a:defRPr/>
            </a:pPr>
            <a:r>
              <a:rPr lang="en-US" sz="2400" dirty="0"/>
              <a:t>Send a PT/INR sample to the lab for confirmation</a:t>
            </a:r>
          </a:p>
          <a:p>
            <a:pPr marL="548640" lvl="1" indent="-182880" eaLnBrk="1" fontAlgn="auto" hangingPunct="1">
              <a:spcAft>
                <a:spcPts val="0"/>
              </a:spcAft>
              <a:buFont typeface="Wingdings" panose="05000000000000000000" pitchFamily="2" charset="2"/>
              <a:buChar char="Ø"/>
              <a:defRPr/>
            </a:pPr>
            <a:r>
              <a:rPr lang="en-US" sz="2400" dirty="0"/>
              <a:t>Notify the patient’s provider (as appropriate) using read back / verify</a:t>
            </a:r>
          </a:p>
          <a:p>
            <a:pPr marL="548640" lvl="1" indent="-182880" eaLnBrk="1" fontAlgn="auto" hangingPunct="1">
              <a:spcAft>
                <a:spcPts val="0"/>
              </a:spcAft>
              <a:buFont typeface="Wingdings" panose="05000000000000000000" pitchFamily="2" charset="2"/>
              <a:buChar char="Ø"/>
              <a:defRPr/>
            </a:pPr>
            <a:r>
              <a:rPr lang="en-US" sz="2400" dirty="0"/>
              <a:t>Document in CPRS and include notification time to provider</a:t>
            </a:r>
            <a:endParaRPr lang="en-US" sz="2200" dirty="0"/>
          </a:p>
          <a:p>
            <a:pPr marL="0" indent="0" eaLnBrk="1" fontAlgn="auto" hangingPunct="1">
              <a:spcAft>
                <a:spcPts val="0"/>
              </a:spcAft>
              <a:buFont typeface="Wingdings 2" panose="05020102010507070707" pitchFamily="18"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799E5-48A0-4495-9296-1EEF50A7F6A0}"/>
              </a:ext>
            </a:extLst>
          </p:cNvPr>
          <p:cNvSpPr>
            <a:spLocks noGrp="1"/>
          </p:cNvSpPr>
          <p:nvPr>
            <p:ph type="title"/>
          </p:nvPr>
        </p:nvSpPr>
        <p:spPr>
          <a:xfrm>
            <a:off x="990600" y="28222"/>
            <a:ext cx="6378575" cy="838200"/>
          </a:xfrm>
        </p:spPr>
        <p:txBody>
          <a:bodyPr/>
          <a:lstStyle/>
          <a:p>
            <a:pPr algn="ctr" eaLnBrk="1" fontAlgn="auto" hangingPunct="1">
              <a:spcAft>
                <a:spcPts val="0"/>
              </a:spcAft>
              <a:defRPr/>
            </a:pPr>
            <a:r>
              <a:rPr lang="en-US" sz="3600" dirty="0"/>
              <a:t>Miscellaneous</a:t>
            </a:r>
          </a:p>
        </p:txBody>
      </p:sp>
      <p:sp>
        <p:nvSpPr>
          <p:cNvPr id="3" name="Content Placeholder 2">
            <a:extLst>
              <a:ext uri="{FF2B5EF4-FFF2-40B4-BE49-F238E27FC236}">
                <a16:creationId xmlns:a16="http://schemas.microsoft.com/office/drawing/2014/main" id="{5EB285E9-7259-41AB-A35A-8617CFC4EE64}"/>
              </a:ext>
            </a:extLst>
          </p:cNvPr>
          <p:cNvSpPr>
            <a:spLocks noGrp="1"/>
          </p:cNvSpPr>
          <p:nvPr>
            <p:ph idx="1"/>
          </p:nvPr>
        </p:nvSpPr>
        <p:spPr>
          <a:xfrm>
            <a:off x="838200" y="866422"/>
            <a:ext cx="8305800" cy="5486400"/>
          </a:xfrm>
        </p:spPr>
        <p:txBody>
          <a:bodyPr rtlCol="0">
            <a:normAutofit fontScale="92500" lnSpcReduction="20000"/>
          </a:bodyPr>
          <a:lstStyle/>
          <a:p>
            <a:pPr marL="0" indent="0" eaLnBrk="1" fontAlgn="auto" hangingPunct="1">
              <a:spcAft>
                <a:spcPts val="0"/>
              </a:spcAft>
              <a:buFont typeface="Wingdings 2" panose="05020102010507070707" pitchFamily="18" charset="2"/>
              <a:buNone/>
              <a:defRPr/>
            </a:pPr>
            <a:r>
              <a:rPr lang="en-US" sz="2400" u="sng" dirty="0"/>
              <a:t>MAINTENANCE:</a:t>
            </a:r>
          </a:p>
          <a:p>
            <a:pPr eaLnBrk="1" fontAlgn="auto" hangingPunct="1">
              <a:spcAft>
                <a:spcPts val="0"/>
              </a:spcAft>
              <a:defRPr/>
            </a:pPr>
            <a:r>
              <a:rPr lang="en-US" sz="2400" dirty="0"/>
              <a:t>Clean outside of analyzer after every patient use with a purple Super Sani-Wipe.  </a:t>
            </a:r>
          </a:p>
          <a:p>
            <a:pPr marL="0" indent="0" eaLnBrk="1" fontAlgn="auto" hangingPunct="1">
              <a:spcAft>
                <a:spcPts val="0"/>
              </a:spcAft>
              <a:buFont typeface="Wingdings 2" panose="05020102010507070707" pitchFamily="18" charset="2"/>
              <a:buNone/>
              <a:defRPr/>
            </a:pPr>
            <a:endParaRPr lang="en-US" sz="2400" u="sng" dirty="0"/>
          </a:p>
          <a:p>
            <a:pPr marL="0" indent="0" eaLnBrk="1" fontAlgn="auto" hangingPunct="1">
              <a:spcAft>
                <a:spcPts val="0"/>
              </a:spcAft>
              <a:buFont typeface="Wingdings 2" panose="05020102010507070707" pitchFamily="18" charset="2"/>
              <a:buNone/>
              <a:defRPr/>
            </a:pPr>
            <a:r>
              <a:rPr lang="en-US" sz="2400" u="sng" dirty="0"/>
              <a:t>TROUBLESHOOTING:</a:t>
            </a:r>
            <a:endParaRPr lang="en-US" sz="2400" dirty="0"/>
          </a:p>
          <a:p>
            <a:pPr marL="274320" eaLnBrk="1" fontAlgn="auto" hangingPunct="1">
              <a:spcAft>
                <a:spcPts val="0"/>
              </a:spcAft>
              <a:defRPr/>
            </a:pPr>
            <a:r>
              <a:rPr lang="en-US" sz="2400" dirty="0"/>
              <a:t>If there are repeated cartridge failures, failed internal QC checks, or suppressed patient results, notify the Ancillary Testing Department.</a:t>
            </a:r>
          </a:p>
          <a:p>
            <a:pPr marL="274320" eaLnBrk="1" fontAlgn="auto" hangingPunct="1">
              <a:spcAft>
                <a:spcPts val="0"/>
              </a:spcAft>
              <a:defRPr/>
            </a:pPr>
            <a:r>
              <a:rPr lang="en-US" sz="2400" dirty="0"/>
              <a:t>If i-Stat does not turn on, check batteries and power supply.</a:t>
            </a:r>
          </a:p>
          <a:p>
            <a:pPr marL="0" indent="0" eaLnBrk="1" fontAlgn="auto" hangingPunct="1">
              <a:spcAft>
                <a:spcPts val="0"/>
              </a:spcAft>
              <a:buFont typeface="Wingdings 2" panose="05020102010507070707" pitchFamily="18" charset="2"/>
              <a:buNone/>
              <a:defRPr/>
            </a:pPr>
            <a:r>
              <a:rPr lang="en-US" sz="2400" dirty="0"/>
              <a:t> </a:t>
            </a:r>
          </a:p>
          <a:p>
            <a:pPr marL="0" indent="0" eaLnBrk="1" fontAlgn="auto" hangingPunct="1">
              <a:spcAft>
                <a:spcPts val="0"/>
              </a:spcAft>
              <a:buFont typeface="Wingdings 2" panose="05020102010507070707" pitchFamily="18" charset="2"/>
              <a:buNone/>
              <a:defRPr/>
            </a:pPr>
            <a:r>
              <a:rPr lang="en-US" sz="2400" u="sng" dirty="0"/>
              <a:t>SAFETY:</a:t>
            </a:r>
            <a:endParaRPr lang="en-US" sz="2400" dirty="0"/>
          </a:p>
          <a:p>
            <a:pPr marL="274320" eaLnBrk="1" fontAlgn="auto" hangingPunct="1">
              <a:spcAft>
                <a:spcPts val="0"/>
              </a:spcAft>
              <a:defRPr/>
            </a:pPr>
            <a:r>
              <a:rPr lang="en-US" sz="2400" dirty="0"/>
              <a:t>Universal precautions as described by CDC should be used in performing the testing described in this procedure.  All contaminated items should be disposed of in red or orange lined trash containers.  All lancets must be disposed of in a sharps container. For more safety information, refer to the Laboratory Safety manual in the back of Ancillary Testing manual and to your Service-specific safety procedures.</a:t>
            </a:r>
          </a:p>
          <a:p>
            <a:pPr marL="274320" eaLnBrk="1" fontAlgn="auto" hangingPunct="1">
              <a:spcAft>
                <a:spcPts val="0"/>
              </a:spcAft>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913</TotalTime>
  <Words>860</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Corbel</vt:lpstr>
      <vt:lpstr>Wingdings</vt:lpstr>
      <vt:lpstr>Wingdings 2</vt:lpstr>
      <vt:lpstr>Parallax</vt:lpstr>
      <vt:lpstr>  2022 Annual i-Stat PT/INR Competency </vt:lpstr>
      <vt:lpstr>Principle</vt:lpstr>
      <vt:lpstr>Specimen, Reagents, and Supplies</vt:lpstr>
      <vt:lpstr>Procedure</vt:lpstr>
      <vt:lpstr>Quality Control</vt:lpstr>
      <vt:lpstr>LIMITATIONS</vt:lpstr>
      <vt:lpstr>Recommendations &amp; ranges</vt:lpstr>
      <vt:lpstr>Critical values</vt:lpstr>
      <vt:lpstr>Miscellaneous</vt:lpstr>
      <vt:lpstr>PowerPoint Presentation</vt:lpstr>
      <vt:lpstr>PowerPoint Presentation</vt:lpstr>
    </vt:vector>
  </TitlesOfParts>
  <Company>Dept.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PT/INR Competency</dc:title>
  <dc:creator>EIE Desktop Technologies</dc:creator>
  <cp:lastModifiedBy>Dujka, Isabel R   RICVAMC</cp:lastModifiedBy>
  <cp:revision>126</cp:revision>
  <dcterms:created xsi:type="dcterms:W3CDTF">2013-05-10T14:41:57Z</dcterms:created>
  <dcterms:modified xsi:type="dcterms:W3CDTF">2022-05-04T14:56:16Z</dcterms:modified>
</cp:coreProperties>
</file>