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02" r:id="rId1"/>
  </p:sldMasterIdLst>
  <p:notesMasterIdLst>
    <p:notesMasterId r:id="rId19"/>
  </p:notesMasterIdLst>
  <p:sldIdLst>
    <p:sldId id="256" r:id="rId2"/>
    <p:sldId id="273" r:id="rId3"/>
    <p:sldId id="275" r:id="rId4"/>
    <p:sldId id="260" r:id="rId5"/>
    <p:sldId id="258" r:id="rId6"/>
    <p:sldId id="259" r:id="rId7"/>
    <p:sldId id="274" r:id="rId8"/>
    <p:sldId id="276" r:id="rId9"/>
    <p:sldId id="263" r:id="rId10"/>
    <p:sldId id="264" r:id="rId11"/>
    <p:sldId id="272" r:id="rId12"/>
    <p:sldId id="270" r:id="rId13"/>
    <p:sldId id="265" r:id="rId14"/>
    <p:sldId id="267" r:id="rId15"/>
    <p:sldId id="266" r:id="rId16"/>
    <p:sldId id="268" r:id="rId17"/>
    <p:sldId id="271" r:id="rId1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egne, Mulu  RICVAMC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1" autoAdjust="0"/>
    <p:restoredTop sz="90760" autoAdjust="0"/>
  </p:normalViewPr>
  <p:slideViewPr>
    <p:cSldViewPr>
      <p:cViewPr varScale="1">
        <p:scale>
          <a:sx n="81" d="100"/>
          <a:sy n="81" d="100"/>
        </p:scale>
        <p:origin x="12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40C77E-4821-4BBF-A50D-D7EF396075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9CE9E1-A1AB-485A-AAD6-298C6ABB693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861EE94-A3C2-4614-BB27-C3F48F2045D2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2F8C09E-7F1A-42E2-8CA2-B181194FDE0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9BC2072-2161-41B7-9700-115C0A98F8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2736F-5BD8-475E-8CC5-D180C868187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6C3089-B11E-4B87-87BB-DDFAD84BE4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CA74A3B-37E3-46F1-875E-F4A06BED1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8D40DE28-F3C2-48AE-A61D-0C04570E9A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EE6FB6A5-671D-47CE-86A2-9AD61C215E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3E955832-7B82-4931-8DBB-430D10172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AD7AC2-FCD7-4F05-91CA-A1B263D31CC9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EF82FFFF-3FE2-418F-8BCC-FF8F23C9CC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48DF3E06-ABDD-4A8C-8785-91D6B8401F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30E2230D-1BB9-42DE-80BC-F3CEFE8D8D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347C0C-7EB1-49C8-8DA5-772EA5C51B31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>
            <a:extLst>
              <a:ext uri="{FF2B5EF4-FFF2-40B4-BE49-F238E27FC236}">
                <a16:creationId xmlns:a16="http://schemas.microsoft.com/office/drawing/2014/main" id="{30B3F163-6EEB-4A8A-A646-AE713EC9CECF}"/>
              </a:ext>
            </a:extLst>
          </p:cNvPr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2147483646 w 8042"/>
              <a:gd name="T1" fmla="*/ 2147483646 h 10000"/>
              <a:gd name="T2" fmla="*/ 2147483646 w 8042"/>
              <a:gd name="T3" fmla="*/ 2147483646 h 10000"/>
              <a:gd name="T4" fmla="*/ 2147483646 w 8042"/>
              <a:gd name="T5" fmla="*/ 2147483646 h 10000"/>
              <a:gd name="T6" fmla="*/ 2147483646 w 8042"/>
              <a:gd name="T7" fmla="*/ 2147483646 h 10000"/>
              <a:gd name="T8" fmla="*/ 2147483646 w 8042"/>
              <a:gd name="T9" fmla="*/ 2147483646 h 10000"/>
              <a:gd name="T10" fmla="*/ 2147483646 w 8042"/>
              <a:gd name="T11" fmla="*/ 2147483646 h 10000"/>
              <a:gd name="T12" fmla="*/ 2147483646 w 8042"/>
              <a:gd name="T13" fmla="*/ 2147483646 h 10000"/>
              <a:gd name="T14" fmla="*/ 2147483646 w 8042"/>
              <a:gd name="T15" fmla="*/ 2147483646 h 10000"/>
              <a:gd name="T16" fmla="*/ 2147483646 w 8042"/>
              <a:gd name="T17" fmla="*/ 0 h 10000"/>
              <a:gd name="T18" fmla="*/ 0 w 8042"/>
              <a:gd name="T19" fmla="*/ 2147483646 h 10000"/>
              <a:gd name="T20" fmla="*/ 2147483646 w 8042"/>
              <a:gd name="T21" fmla="*/ 2147483646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375B4F0-55AA-4B04-B2D2-8DBC1B6E8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88540-37EB-422F-9332-96ECFA685D38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2D9871-858A-4953-8BD1-F819097B4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6EE9AF7-ECCD-405F-BAE9-E8700F08B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ABF63-00CF-42F9-94A2-D74AB2F277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74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B9FD100F-75B8-40B3-A099-9DC548D144A8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9930CD-0C75-44DE-B8A4-E6D5C7E18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5A530-C8C9-4F21-A4E5-3452B14AA864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BC26BD1-B424-4CE9-98F1-DF52E5F70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97E4AC7-BBAC-4C60-B356-3022997B7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F095C-931A-4838-B4F4-4DE25FBB72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67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FD103E18-4765-49CF-B185-52DF44BE4DB6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CBCE7D-4448-453A-8762-63FFB40D5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>
            <a:extLst>
              <a:ext uri="{FF2B5EF4-FFF2-40B4-BE49-F238E27FC236}">
                <a16:creationId xmlns:a16="http://schemas.microsoft.com/office/drawing/2014/main" id="{BBDFA077-45B7-443E-9A65-F0C30D63C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23B4BEF-0CF3-4F48-A4EB-6CE293C0F0C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6C238-7184-45CF-B139-919A9870B239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36909F7-7912-4DC0-9831-A374270089D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47F2172-7DFD-44FA-BF61-13738BFC572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F6D8A-9BEA-4293-BC0C-26DE71BD24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486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B554D55F-44AB-4218-A8E4-C3D773C67220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8D2A0F9-544D-4B00-BC4F-947A1F215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B9F22-BEF2-47AF-B90C-9CA1D61004CD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87338A9-1D3B-4C84-B253-985FD225A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369449C-8599-42E2-80DA-700A15716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58B4A-B505-48F7-AAE4-3E87978916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3664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D86D9961-F067-4D6F-A2B9-C0D581641500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A86170-CEF9-4CB2-948C-94569E949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>
            <a:extLst>
              <a:ext uri="{FF2B5EF4-FFF2-40B4-BE49-F238E27FC236}">
                <a16:creationId xmlns:a16="http://schemas.microsoft.com/office/drawing/2014/main" id="{6714DA24-DEB1-4BF6-B082-F4F8024FD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9B9AE5A0-5B7B-4384-A441-917497A4898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ECA46-42B0-40AD-855D-FAF0A6DFD563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4B4C4D20-E821-4108-8185-016F5A4014B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9EB6C526-76A2-4793-8043-30AE51582CB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56169-8A91-420D-8098-0CF1ABB4CC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23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D58AAE3C-46B0-48E7-B8D4-C6599FC82E32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37ED7FF-B6E9-47E3-988E-7747B940AB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D6156-FA61-4EEA-8EE8-86E552E7C1A6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48AFD1A-626A-4429-AE63-982AD6ABE38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0D1F37E-0E3E-4FE3-82BD-92E2F65515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71046-08C3-4388-AE23-2E0FD38BAD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7871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BF02EA25-932E-4093-A890-230A266A13B8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5AEE39-F00A-4289-A974-AEF971E1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5F49C-C81C-48D1-8D45-6DDA3772B349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037026F-5BD6-484B-81C2-B172FABF6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B9877FF-F82E-4006-8389-7FB3DD38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78D3B-C34E-4578-B461-F6F691CFB6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699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2D3DE690-A643-442F-8BCB-A31FD464C9EF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FFD9D2-EE7C-404B-8B8A-255A481D4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7DDBD-A53A-45B5-BC65-1748E2BADFD0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C917146-0A63-44EC-A9EC-FF4362120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32AE4AB-B8BA-488F-87D8-692B5B66F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01E93-3C87-499C-9B28-09B1FE2D0C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94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327279C9-1A2C-4BAC-AEB1-784F4ABF9809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076EDAB-3F6D-4C43-8D49-C36F92206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6C5C0-27BF-4A26-AC97-70247D3A4F3D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BD141B2-D0BB-4A40-A0C3-E0CA2A070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F3756E-C876-44D4-AC9F-C9F1B84DF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5B4B4-DA89-4EB1-8C9D-C059A8F6D2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027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A4EE75F5-EE99-4122-9406-BB181F57E2D2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4BF4EF5-9D4E-4CBD-9ED8-B2A767081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A3EAF-D965-4890-8D05-5505997724BF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986428-EC1D-4F75-9DB3-CDD46F238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B3EEE2-74BF-4C55-9D80-29905B551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C235E-F2E4-43C1-976E-3C3B48DC1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312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32D67ABE-3B22-41CD-B2FB-AF487FACBBE3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14FC193-3C7B-4DFE-A089-EABB0BCB1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78E3E-59A7-4723-966C-5715944E7FCD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8C66859-5CB1-4046-BECE-6C5EC6322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BB4AF0D-E614-4A16-B407-160188515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5E2C0-3760-4CCD-A7CA-39EAD4A9A4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36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>
            <a:extLst>
              <a:ext uri="{FF2B5EF4-FFF2-40B4-BE49-F238E27FC236}">
                <a16:creationId xmlns:a16="http://schemas.microsoft.com/office/drawing/2014/main" id="{92067649-63D2-4FF5-B533-DE1973C24CB1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20C41015-31DF-417C-A761-40125EE07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8800C-667E-4C0C-AA26-05AECF85283C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06C849A3-1F91-4DB1-BC5D-D85463810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08966E2-3FFB-45A9-82A0-CB4D42C3E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C3A48-C16A-4807-AC55-EB7B5DB4BC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624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C5322490-DA9A-4C16-9C64-218D4C4B55B4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BC544E30-6946-4856-8E2B-5FA2551BB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00078-7227-4C89-861C-EC02C74B9558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31B12D5-0E63-4C54-97EF-71731F9C4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56E17FEE-F6BD-4F6E-AC54-3EE94363A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0EB68-61F2-429F-B766-8D139A9C4B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6764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802B8812-9156-42EC-BF44-651E7BCDA7D4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1E22D6E2-0558-4851-9F50-A6ABA6E83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78D15-EB92-415E-889B-17055610A32B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AA6C2EF-9317-4DCD-84CF-DF9103272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6724D63-7856-49E3-A4BF-8131B21E6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5A479-9194-479D-9DA0-135DD236B4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91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D8EEE2ED-74F3-494E-9D26-FCB6E2F53B89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021A46EE-6628-4C28-8AAC-7C27AE95C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13D20-86F5-4455-9C0E-3CCD70408F7A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5761EEB-2D11-4E64-A198-283CF2E34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0511230-D824-4501-99C8-4372D36E7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F160C-35D7-4974-A159-AB54CFBE8D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59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83D36585-6D8F-4C81-AD05-EA26DDF5542D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E582418-2EF1-4EED-AA7D-119AB6C5E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33A1B-CBC8-4064-93EA-199425D8DB39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57FB118-7155-40CA-B6C9-54BA71580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B5E2840-A5D3-418B-A794-642276A40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7B3E4-70A6-485F-B588-1E43D6F8AB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4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>
            <a:extLst>
              <a:ext uri="{FF2B5EF4-FFF2-40B4-BE49-F238E27FC236}">
                <a16:creationId xmlns:a16="http://schemas.microsoft.com/office/drawing/2014/main" id="{F389327A-691D-47EA-A0FC-54A83EF951F4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>
              <a:extLst>
                <a:ext uri="{FF2B5EF4-FFF2-40B4-BE49-F238E27FC236}">
                  <a16:creationId xmlns:a16="http://schemas.microsoft.com/office/drawing/2014/main" id="{F4AA56B5-BAF8-4F8D-90BA-B57E312B78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6 w 22"/>
                <a:gd name="T1" fmla="*/ 2147483646 h 136"/>
                <a:gd name="T2" fmla="*/ 2147483646 w 22"/>
                <a:gd name="T3" fmla="*/ 2147483646 h 136"/>
                <a:gd name="T4" fmla="*/ 0 w 22"/>
                <a:gd name="T5" fmla="*/ 0 h 136"/>
                <a:gd name="T6" fmla="*/ 0 w 22"/>
                <a:gd name="T7" fmla="*/ 2147483646 h 136"/>
                <a:gd name="T8" fmla="*/ 2147483646 w 22"/>
                <a:gd name="T9" fmla="*/ 2147483646 h 136"/>
                <a:gd name="T10" fmla="*/ 2147483646 w 22"/>
                <a:gd name="T11" fmla="*/ 2147483646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>
              <a:extLst>
                <a:ext uri="{FF2B5EF4-FFF2-40B4-BE49-F238E27FC236}">
                  <a16:creationId xmlns:a16="http://schemas.microsoft.com/office/drawing/2014/main" id="{3936CCFC-28FC-4FE7-9498-FCC7332A9F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6 w 140"/>
                <a:gd name="T1" fmla="*/ 2147483646 h 504"/>
                <a:gd name="T2" fmla="*/ 2147483646 w 140"/>
                <a:gd name="T3" fmla="*/ 2147483646 h 504"/>
                <a:gd name="T4" fmla="*/ 2147483646 w 140"/>
                <a:gd name="T5" fmla="*/ 2147483646 h 504"/>
                <a:gd name="T6" fmla="*/ 2147483646 w 140"/>
                <a:gd name="T7" fmla="*/ 2147483646 h 504"/>
                <a:gd name="T8" fmla="*/ 0 w 140"/>
                <a:gd name="T9" fmla="*/ 0 h 504"/>
                <a:gd name="T10" fmla="*/ 2147483646 w 140"/>
                <a:gd name="T11" fmla="*/ 2147483646 h 504"/>
                <a:gd name="T12" fmla="*/ 2147483646 w 140"/>
                <a:gd name="T13" fmla="*/ 2147483646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>
              <a:extLst>
                <a:ext uri="{FF2B5EF4-FFF2-40B4-BE49-F238E27FC236}">
                  <a16:creationId xmlns:a16="http://schemas.microsoft.com/office/drawing/2014/main" id="{47E4F3A5-8461-4322-AE30-C91CC32A6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6 w 132"/>
                <a:gd name="T1" fmla="*/ 2147483646 h 308"/>
                <a:gd name="T2" fmla="*/ 0 w 132"/>
                <a:gd name="T3" fmla="*/ 0 h 308"/>
                <a:gd name="T4" fmla="*/ 0 w 132"/>
                <a:gd name="T5" fmla="*/ 2147483646 h 308"/>
                <a:gd name="T6" fmla="*/ 2147483646 w 132"/>
                <a:gd name="T7" fmla="*/ 2147483646 h 308"/>
                <a:gd name="T8" fmla="*/ 2147483646 w 132"/>
                <a:gd name="T9" fmla="*/ 2147483646 h 308"/>
                <a:gd name="T10" fmla="*/ 2147483646 w 132"/>
                <a:gd name="T11" fmla="*/ 2147483646 h 308"/>
                <a:gd name="T12" fmla="*/ 2147483646 w 132"/>
                <a:gd name="T13" fmla="*/ 2147483646 h 308"/>
                <a:gd name="T14" fmla="*/ 2147483646 w 132"/>
                <a:gd name="T15" fmla="*/ 2147483646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>
              <a:extLst>
                <a:ext uri="{FF2B5EF4-FFF2-40B4-BE49-F238E27FC236}">
                  <a16:creationId xmlns:a16="http://schemas.microsoft.com/office/drawing/2014/main" id="{5E04F141-145F-453F-8363-32B4E8E96E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6 w 37"/>
                <a:gd name="T1" fmla="*/ 2147483646 h 79"/>
                <a:gd name="T2" fmla="*/ 2147483646 w 37"/>
                <a:gd name="T3" fmla="*/ 2147483646 h 79"/>
                <a:gd name="T4" fmla="*/ 0 w 37"/>
                <a:gd name="T5" fmla="*/ 0 h 79"/>
                <a:gd name="T6" fmla="*/ 2147483646 w 37"/>
                <a:gd name="T7" fmla="*/ 2147483646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>
              <a:extLst>
                <a:ext uri="{FF2B5EF4-FFF2-40B4-BE49-F238E27FC236}">
                  <a16:creationId xmlns:a16="http://schemas.microsoft.com/office/drawing/2014/main" id="{2170E4DF-90D2-4DC8-8F0C-33C132B7F6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6 w 178"/>
                <a:gd name="T1" fmla="*/ 2147483646 h 722"/>
                <a:gd name="T2" fmla="*/ 2147483646 w 178"/>
                <a:gd name="T3" fmla="*/ 2147483646 h 722"/>
                <a:gd name="T4" fmla="*/ 2147483646 w 178"/>
                <a:gd name="T5" fmla="*/ 2147483646 h 722"/>
                <a:gd name="T6" fmla="*/ 2147483646 w 178"/>
                <a:gd name="T7" fmla="*/ 2147483646 h 722"/>
                <a:gd name="T8" fmla="*/ 0 w 178"/>
                <a:gd name="T9" fmla="*/ 0 h 722"/>
                <a:gd name="T10" fmla="*/ 2147483646 w 178"/>
                <a:gd name="T11" fmla="*/ 2147483646 h 722"/>
                <a:gd name="T12" fmla="*/ 2147483646 w 178"/>
                <a:gd name="T13" fmla="*/ 2147483646 h 722"/>
                <a:gd name="T14" fmla="*/ 2147483646 w 178"/>
                <a:gd name="T15" fmla="*/ 2147483646 h 722"/>
                <a:gd name="T16" fmla="*/ 2147483646 w 178"/>
                <a:gd name="T17" fmla="*/ 2147483646 h 722"/>
                <a:gd name="T18" fmla="*/ 2147483646 w 178"/>
                <a:gd name="T19" fmla="*/ 2147483646 h 722"/>
                <a:gd name="T20" fmla="*/ 2147483646 w 178"/>
                <a:gd name="T21" fmla="*/ 2147483646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>
              <a:extLst>
                <a:ext uri="{FF2B5EF4-FFF2-40B4-BE49-F238E27FC236}">
                  <a16:creationId xmlns:a16="http://schemas.microsoft.com/office/drawing/2014/main" id="{89889B9F-C221-4F69-BCD6-5DBEED7838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6 w 23"/>
                <a:gd name="T1" fmla="*/ 2147483646 h 635"/>
                <a:gd name="T2" fmla="*/ 2147483646 w 23"/>
                <a:gd name="T3" fmla="*/ 2147483646 h 635"/>
                <a:gd name="T4" fmla="*/ 2147483646 w 23"/>
                <a:gd name="T5" fmla="*/ 2147483646 h 635"/>
                <a:gd name="T6" fmla="*/ 2147483646 w 23"/>
                <a:gd name="T7" fmla="*/ 2147483646 h 635"/>
                <a:gd name="T8" fmla="*/ 2147483646 w 23"/>
                <a:gd name="T9" fmla="*/ 2147483646 h 635"/>
                <a:gd name="T10" fmla="*/ 2147483646 w 23"/>
                <a:gd name="T11" fmla="*/ 2147483646 h 635"/>
                <a:gd name="T12" fmla="*/ 2147483646 w 23"/>
                <a:gd name="T13" fmla="*/ 0 h 635"/>
                <a:gd name="T14" fmla="*/ 2147483646 w 23"/>
                <a:gd name="T15" fmla="*/ 0 h 635"/>
                <a:gd name="T16" fmla="*/ 2147483646 w 23"/>
                <a:gd name="T17" fmla="*/ 2147483646 h 635"/>
                <a:gd name="T18" fmla="*/ 2147483646 w 23"/>
                <a:gd name="T19" fmla="*/ 2147483646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>
              <a:extLst>
                <a:ext uri="{FF2B5EF4-FFF2-40B4-BE49-F238E27FC236}">
                  <a16:creationId xmlns:a16="http://schemas.microsoft.com/office/drawing/2014/main" id="{FD3FD22A-9250-4F76-94FD-F54861662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2147483646 w 17"/>
                <a:gd name="T9" fmla="*/ 2147483646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>
              <a:extLst>
                <a:ext uri="{FF2B5EF4-FFF2-40B4-BE49-F238E27FC236}">
                  <a16:creationId xmlns:a16="http://schemas.microsoft.com/office/drawing/2014/main" id="{AA873DEA-4B60-45F6-A8FD-CC1B761380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6 w 41"/>
                <a:gd name="T3" fmla="*/ 2147483646 h 222"/>
                <a:gd name="T4" fmla="*/ 2147483646 w 41"/>
                <a:gd name="T5" fmla="*/ 2147483646 h 222"/>
                <a:gd name="T6" fmla="*/ 2147483646 w 41"/>
                <a:gd name="T7" fmla="*/ 2147483646 h 222"/>
                <a:gd name="T8" fmla="*/ 2147483646 w 41"/>
                <a:gd name="T9" fmla="*/ 2147483646 h 222"/>
                <a:gd name="T10" fmla="*/ 2147483646 w 41"/>
                <a:gd name="T11" fmla="*/ 2147483646 h 222"/>
                <a:gd name="T12" fmla="*/ 2147483646 w 41"/>
                <a:gd name="T13" fmla="*/ 2147483646 h 222"/>
                <a:gd name="T14" fmla="*/ 2147483646 w 41"/>
                <a:gd name="T15" fmla="*/ 2147483646 h 222"/>
                <a:gd name="T16" fmla="*/ 2147483646 w 41"/>
                <a:gd name="T17" fmla="*/ 2147483646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>
              <a:extLst>
                <a:ext uri="{FF2B5EF4-FFF2-40B4-BE49-F238E27FC236}">
                  <a16:creationId xmlns:a16="http://schemas.microsoft.com/office/drawing/2014/main" id="{261B3C1D-D989-4104-9897-469B254F0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6 w 450"/>
                <a:gd name="T1" fmla="*/ 2147483646 h 878"/>
                <a:gd name="T2" fmla="*/ 2147483646 w 450"/>
                <a:gd name="T3" fmla="*/ 2147483646 h 878"/>
                <a:gd name="T4" fmla="*/ 2147483646 w 450"/>
                <a:gd name="T5" fmla="*/ 2147483646 h 878"/>
                <a:gd name="T6" fmla="*/ 2147483646 w 450"/>
                <a:gd name="T7" fmla="*/ 2147483646 h 878"/>
                <a:gd name="T8" fmla="*/ 2147483646 w 450"/>
                <a:gd name="T9" fmla="*/ 2147483646 h 878"/>
                <a:gd name="T10" fmla="*/ 2147483646 w 450"/>
                <a:gd name="T11" fmla="*/ 2147483646 h 878"/>
                <a:gd name="T12" fmla="*/ 2147483646 w 450"/>
                <a:gd name="T13" fmla="*/ 2147483646 h 878"/>
                <a:gd name="T14" fmla="*/ 2147483646 w 450"/>
                <a:gd name="T15" fmla="*/ 0 h 878"/>
                <a:gd name="T16" fmla="*/ 2147483646 w 450"/>
                <a:gd name="T17" fmla="*/ 2147483646 h 878"/>
                <a:gd name="T18" fmla="*/ 2147483646 w 450"/>
                <a:gd name="T19" fmla="*/ 2147483646 h 878"/>
                <a:gd name="T20" fmla="*/ 2147483646 w 450"/>
                <a:gd name="T21" fmla="*/ 2147483646 h 878"/>
                <a:gd name="T22" fmla="*/ 2147483646 w 450"/>
                <a:gd name="T23" fmla="*/ 2147483646 h 878"/>
                <a:gd name="T24" fmla="*/ 2147483646 w 450"/>
                <a:gd name="T25" fmla="*/ 2147483646 h 878"/>
                <a:gd name="T26" fmla="*/ 0 w 450"/>
                <a:gd name="T27" fmla="*/ 2147483646 h 878"/>
                <a:gd name="T28" fmla="*/ 0 w 450"/>
                <a:gd name="T29" fmla="*/ 2147483646 h 878"/>
                <a:gd name="T30" fmla="*/ 2147483646 w 450"/>
                <a:gd name="T31" fmla="*/ 2147483646 h 878"/>
                <a:gd name="T32" fmla="*/ 2147483646 w 450"/>
                <a:gd name="T33" fmla="*/ 2147483646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>
              <a:extLst>
                <a:ext uri="{FF2B5EF4-FFF2-40B4-BE49-F238E27FC236}">
                  <a16:creationId xmlns:a16="http://schemas.microsoft.com/office/drawing/2014/main" id="{AC5A91D5-85A1-40C7-BC83-B1E062B0BD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6 w 35"/>
                <a:gd name="T3" fmla="*/ 2147483646 h 73"/>
                <a:gd name="T4" fmla="*/ 2147483646 w 35"/>
                <a:gd name="T5" fmla="*/ 2147483646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>
              <a:extLst>
                <a:ext uri="{FF2B5EF4-FFF2-40B4-BE49-F238E27FC236}">
                  <a16:creationId xmlns:a16="http://schemas.microsoft.com/office/drawing/2014/main" id="{5D9CB12F-8D07-49B9-A2E0-572741650D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6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0 h 48"/>
                <a:gd name="T8" fmla="*/ 0 w 8"/>
                <a:gd name="T9" fmla="*/ 2147483646 h 48"/>
                <a:gd name="T10" fmla="*/ 2147483646 w 8"/>
                <a:gd name="T11" fmla="*/ 2147483646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>
              <a:extLst>
                <a:ext uri="{FF2B5EF4-FFF2-40B4-BE49-F238E27FC236}">
                  <a16:creationId xmlns:a16="http://schemas.microsoft.com/office/drawing/2014/main" id="{B47D75D2-6E69-4D53-ACF7-AF4B5A9354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6 w 52"/>
                <a:gd name="T1" fmla="*/ 2147483646 h 135"/>
                <a:gd name="T2" fmla="*/ 0 w 52"/>
                <a:gd name="T3" fmla="*/ 0 h 135"/>
                <a:gd name="T4" fmla="*/ 2147483646 w 52"/>
                <a:gd name="T5" fmla="*/ 2147483646 h 135"/>
                <a:gd name="T6" fmla="*/ 2147483646 w 52"/>
                <a:gd name="T7" fmla="*/ 2147483646 h 135"/>
                <a:gd name="T8" fmla="*/ 2147483646 w 52"/>
                <a:gd name="T9" fmla="*/ 2147483646 h 135"/>
                <a:gd name="T10" fmla="*/ 2147483646 w 52"/>
                <a:gd name="T11" fmla="*/ 2147483646 h 135"/>
                <a:gd name="T12" fmla="*/ 2147483646 w 52"/>
                <a:gd name="T13" fmla="*/ 2147483646 h 135"/>
                <a:gd name="T14" fmla="*/ 2147483646 w 52"/>
                <a:gd name="T15" fmla="*/ 2147483646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48">
            <a:extLst>
              <a:ext uri="{FF2B5EF4-FFF2-40B4-BE49-F238E27FC236}">
                <a16:creationId xmlns:a16="http://schemas.microsoft.com/office/drawing/2014/main" id="{98B1653B-AA95-4734-82B8-C841268C230D}"/>
              </a:ext>
            </a:extLst>
          </p:cNvPr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>
              <a:extLst>
                <a:ext uri="{FF2B5EF4-FFF2-40B4-BE49-F238E27FC236}">
                  <a16:creationId xmlns:a16="http://schemas.microsoft.com/office/drawing/2014/main" id="{6B64310C-99FC-4442-A9A7-F3D88597D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6 w 103"/>
                <a:gd name="T1" fmla="*/ 2147483646 h 920"/>
                <a:gd name="T2" fmla="*/ 2147483646 w 103"/>
                <a:gd name="T3" fmla="*/ 2147483646 h 920"/>
                <a:gd name="T4" fmla="*/ 2147483646 w 103"/>
                <a:gd name="T5" fmla="*/ 2147483646 h 920"/>
                <a:gd name="T6" fmla="*/ 2147483646 w 103"/>
                <a:gd name="T7" fmla="*/ 2147483646 h 920"/>
                <a:gd name="T8" fmla="*/ 2147483646 w 103"/>
                <a:gd name="T9" fmla="*/ 2147483646 h 920"/>
                <a:gd name="T10" fmla="*/ 2147483646 w 103"/>
                <a:gd name="T11" fmla="*/ 2147483646 h 920"/>
                <a:gd name="T12" fmla="*/ 2147483646 w 103"/>
                <a:gd name="T13" fmla="*/ 2147483646 h 920"/>
                <a:gd name="T14" fmla="*/ 2147483646 w 103"/>
                <a:gd name="T15" fmla="*/ 2147483646 h 920"/>
                <a:gd name="T16" fmla="*/ 2147483646 w 103"/>
                <a:gd name="T17" fmla="*/ 2147483646 h 920"/>
                <a:gd name="T18" fmla="*/ 2147483646 w 103"/>
                <a:gd name="T19" fmla="*/ 2147483646 h 920"/>
                <a:gd name="T20" fmla="*/ 2147483646 w 103"/>
                <a:gd name="T21" fmla="*/ 2147483646 h 920"/>
                <a:gd name="T22" fmla="*/ 2147483646 w 103"/>
                <a:gd name="T23" fmla="*/ 0 h 920"/>
                <a:gd name="T24" fmla="*/ 0 w 103"/>
                <a:gd name="T25" fmla="*/ 0 h 920"/>
                <a:gd name="T26" fmla="*/ 2147483646 w 103"/>
                <a:gd name="T27" fmla="*/ 2147483646 h 920"/>
                <a:gd name="T28" fmla="*/ 2147483646 w 103"/>
                <a:gd name="T29" fmla="*/ 2147483646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>
              <a:extLst>
                <a:ext uri="{FF2B5EF4-FFF2-40B4-BE49-F238E27FC236}">
                  <a16:creationId xmlns:a16="http://schemas.microsoft.com/office/drawing/2014/main" id="{52645757-1630-4ABB-ADB6-CF623B25A9EF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6 w 88"/>
                <a:gd name="T1" fmla="*/ 2147483646 h 330"/>
                <a:gd name="T2" fmla="*/ 2147483646 w 88"/>
                <a:gd name="T3" fmla="*/ 2147483646 h 330"/>
                <a:gd name="T4" fmla="*/ 2147483646 w 88"/>
                <a:gd name="T5" fmla="*/ 2147483646 h 330"/>
                <a:gd name="T6" fmla="*/ 2147483646 w 88"/>
                <a:gd name="T7" fmla="*/ 2147483646 h 330"/>
                <a:gd name="T8" fmla="*/ 2147483646 w 88"/>
                <a:gd name="T9" fmla="*/ 2147483646 h 330"/>
                <a:gd name="T10" fmla="*/ 0 w 88"/>
                <a:gd name="T11" fmla="*/ 0 h 330"/>
                <a:gd name="T12" fmla="*/ 2147483646 w 88"/>
                <a:gd name="T13" fmla="*/ 2147483646 h 330"/>
                <a:gd name="T14" fmla="*/ 2147483646 w 88"/>
                <a:gd name="T15" fmla="*/ 2147483646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>
              <a:extLst>
                <a:ext uri="{FF2B5EF4-FFF2-40B4-BE49-F238E27FC236}">
                  <a16:creationId xmlns:a16="http://schemas.microsoft.com/office/drawing/2014/main" id="{E612CE4F-E729-40FE-8A7D-3B03E879E65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6 w 90"/>
                <a:gd name="T1" fmla="*/ 2147483646 h 207"/>
                <a:gd name="T2" fmla="*/ 0 w 90"/>
                <a:gd name="T3" fmla="*/ 0 h 207"/>
                <a:gd name="T4" fmla="*/ 2147483646 w 90"/>
                <a:gd name="T5" fmla="*/ 2147483646 h 207"/>
                <a:gd name="T6" fmla="*/ 2147483646 w 90"/>
                <a:gd name="T7" fmla="*/ 2147483646 h 207"/>
                <a:gd name="T8" fmla="*/ 2147483646 w 90"/>
                <a:gd name="T9" fmla="*/ 2147483646 h 207"/>
                <a:gd name="T10" fmla="*/ 2147483646 w 90"/>
                <a:gd name="T11" fmla="*/ 2147483646 h 207"/>
                <a:gd name="T12" fmla="*/ 2147483646 w 90"/>
                <a:gd name="T13" fmla="*/ 2147483646 h 207"/>
                <a:gd name="T14" fmla="*/ 2147483646 w 90"/>
                <a:gd name="T15" fmla="*/ 2147483646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>
              <a:extLst>
                <a:ext uri="{FF2B5EF4-FFF2-40B4-BE49-F238E27FC236}">
                  <a16:creationId xmlns:a16="http://schemas.microsoft.com/office/drawing/2014/main" id="{245AF850-0E53-4F77-BC1D-A4D7AB35A11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6 w 115"/>
                <a:gd name="T1" fmla="*/ 2147483646 h 467"/>
                <a:gd name="T2" fmla="*/ 2147483646 w 115"/>
                <a:gd name="T3" fmla="*/ 2147483646 h 467"/>
                <a:gd name="T4" fmla="*/ 2147483646 w 115"/>
                <a:gd name="T5" fmla="*/ 2147483646 h 467"/>
                <a:gd name="T6" fmla="*/ 2147483646 w 115"/>
                <a:gd name="T7" fmla="*/ 2147483646 h 467"/>
                <a:gd name="T8" fmla="*/ 0 w 115"/>
                <a:gd name="T9" fmla="*/ 0 h 467"/>
                <a:gd name="T10" fmla="*/ 2147483646 w 115"/>
                <a:gd name="T11" fmla="*/ 2147483646 h 467"/>
                <a:gd name="T12" fmla="*/ 2147483646 w 115"/>
                <a:gd name="T13" fmla="*/ 2147483646 h 467"/>
                <a:gd name="T14" fmla="*/ 2147483646 w 115"/>
                <a:gd name="T15" fmla="*/ 2147483646 h 467"/>
                <a:gd name="T16" fmla="*/ 2147483646 w 115"/>
                <a:gd name="T17" fmla="*/ 2147483646 h 467"/>
                <a:gd name="T18" fmla="*/ 2147483646 w 115"/>
                <a:gd name="T19" fmla="*/ 2147483646 h 467"/>
                <a:gd name="T20" fmla="*/ 2147483646 w 115"/>
                <a:gd name="T21" fmla="*/ 2147483646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>
              <a:extLst>
                <a:ext uri="{FF2B5EF4-FFF2-40B4-BE49-F238E27FC236}">
                  <a16:creationId xmlns:a16="http://schemas.microsoft.com/office/drawing/2014/main" id="{E766DD6B-0912-4C29-83DE-18981F6AF17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6 w 36"/>
                <a:gd name="T1" fmla="*/ 2147483646 h 633"/>
                <a:gd name="T2" fmla="*/ 2147483646 w 36"/>
                <a:gd name="T3" fmla="*/ 2147483646 h 633"/>
                <a:gd name="T4" fmla="*/ 2147483646 w 36"/>
                <a:gd name="T5" fmla="*/ 2147483646 h 633"/>
                <a:gd name="T6" fmla="*/ 2147483646 w 36"/>
                <a:gd name="T7" fmla="*/ 2147483646 h 633"/>
                <a:gd name="T8" fmla="*/ 2147483646 w 36"/>
                <a:gd name="T9" fmla="*/ 2147483646 h 633"/>
                <a:gd name="T10" fmla="*/ 2147483646 w 36"/>
                <a:gd name="T11" fmla="*/ 0 h 633"/>
                <a:gd name="T12" fmla="*/ 2147483646 w 36"/>
                <a:gd name="T13" fmla="*/ 0 h 633"/>
                <a:gd name="T14" fmla="*/ 2147483646 w 36"/>
                <a:gd name="T15" fmla="*/ 2147483646 h 633"/>
                <a:gd name="T16" fmla="*/ 2147483646 w 36"/>
                <a:gd name="T17" fmla="*/ 2147483646 h 633"/>
                <a:gd name="T18" fmla="*/ 2147483646 w 36"/>
                <a:gd name="T19" fmla="*/ 2147483646 h 633"/>
                <a:gd name="T20" fmla="*/ 2147483646 w 36"/>
                <a:gd name="T21" fmla="*/ 2147483646 h 633"/>
                <a:gd name="T22" fmla="*/ 2147483646 w 36"/>
                <a:gd name="T23" fmla="*/ 2147483646 h 633"/>
                <a:gd name="T24" fmla="*/ 2147483646 w 36"/>
                <a:gd name="T25" fmla="*/ 2147483646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>
              <a:extLst>
                <a:ext uri="{FF2B5EF4-FFF2-40B4-BE49-F238E27FC236}">
                  <a16:creationId xmlns:a16="http://schemas.microsoft.com/office/drawing/2014/main" id="{0DF945D5-6A78-4BB6-B97F-7078C5F37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6 w 28"/>
                <a:gd name="T1" fmla="*/ 2147483646 h 59"/>
                <a:gd name="T2" fmla="*/ 2147483646 w 28"/>
                <a:gd name="T3" fmla="*/ 2147483646 h 59"/>
                <a:gd name="T4" fmla="*/ 0 w 28"/>
                <a:gd name="T5" fmla="*/ 0 h 59"/>
                <a:gd name="T6" fmla="*/ 2147483646 w 28"/>
                <a:gd name="T7" fmla="*/ 2147483646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>
              <a:extLst>
                <a:ext uri="{FF2B5EF4-FFF2-40B4-BE49-F238E27FC236}">
                  <a16:creationId xmlns:a16="http://schemas.microsoft.com/office/drawing/2014/main" id="{826BC589-A34B-4421-8DDB-16B9C2B177C1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6 w 17"/>
                <a:gd name="T1" fmla="*/ 2147483646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0 w 17"/>
                <a:gd name="T9" fmla="*/ 0 h 107"/>
                <a:gd name="T10" fmla="*/ 0 w 17"/>
                <a:gd name="T11" fmla="*/ 2147483646 h 107"/>
                <a:gd name="T12" fmla="*/ 2147483646 w 17"/>
                <a:gd name="T13" fmla="*/ 2147483646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>
              <a:extLst>
                <a:ext uri="{FF2B5EF4-FFF2-40B4-BE49-F238E27FC236}">
                  <a16:creationId xmlns:a16="http://schemas.microsoft.com/office/drawing/2014/main" id="{C05DFD79-384C-4C52-B207-1F1858CB9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6 w 294"/>
                <a:gd name="T1" fmla="*/ 2147483646 h 568"/>
                <a:gd name="T2" fmla="*/ 2147483646 w 294"/>
                <a:gd name="T3" fmla="*/ 2147483646 h 568"/>
                <a:gd name="T4" fmla="*/ 2147483646 w 294"/>
                <a:gd name="T5" fmla="*/ 2147483646 h 568"/>
                <a:gd name="T6" fmla="*/ 2147483646 w 294"/>
                <a:gd name="T7" fmla="*/ 2147483646 h 568"/>
                <a:gd name="T8" fmla="*/ 2147483646 w 294"/>
                <a:gd name="T9" fmla="*/ 2147483646 h 568"/>
                <a:gd name="T10" fmla="*/ 2147483646 w 294"/>
                <a:gd name="T11" fmla="*/ 2147483646 h 568"/>
                <a:gd name="T12" fmla="*/ 2147483646 w 294"/>
                <a:gd name="T13" fmla="*/ 0 h 568"/>
                <a:gd name="T14" fmla="*/ 2147483646 w 294"/>
                <a:gd name="T15" fmla="*/ 0 h 568"/>
                <a:gd name="T16" fmla="*/ 2147483646 w 294"/>
                <a:gd name="T17" fmla="*/ 2147483646 h 568"/>
                <a:gd name="T18" fmla="*/ 2147483646 w 294"/>
                <a:gd name="T19" fmla="*/ 2147483646 h 568"/>
                <a:gd name="T20" fmla="*/ 2147483646 w 294"/>
                <a:gd name="T21" fmla="*/ 2147483646 h 568"/>
                <a:gd name="T22" fmla="*/ 2147483646 w 294"/>
                <a:gd name="T23" fmla="*/ 2147483646 h 568"/>
                <a:gd name="T24" fmla="*/ 2147483646 w 294"/>
                <a:gd name="T25" fmla="*/ 2147483646 h 568"/>
                <a:gd name="T26" fmla="*/ 0 w 294"/>
                <a:gd name="T27" fmla="*/ 2147483646 h 568"/>
                <a:gd name="T28" fmla="*/ 2147483646 w 294"/>
                <a:gd name="T29" fmla="*/ 2147483646 h 568"/>
                <a:gd name="T30" fmla="*/ 2147483646 w 294"/>
                <a:gd name="T31" fmla="*/ 2147483646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>
              <a:extLst>
                <a:ext uri="{FF2B5EF4-FFF2-40B4-BE49-F238E27FC236}">
                  <a16:creationId xmlns:a16="http://schemas.microsoft.com/office/drawing/2014/main" id="{51811CFB-4161-4A99-A6CF-BD0C40E84DF1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6 w 25"/>
                <a:gd name="T3" fmla="*/ 2147483646 h 53"/>
                <a:gd name="T4" fmla="*/ 2147483646 w 25"/>
                <a:gd name="T5" fmla="*/ 2147483646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>
              <a:extLst>
                <a:ext uri="{FF2B5EF4-FFF2-40B4-BE49-F238E27FC236}">
                  <a16:creationId xmlns:a16="http://schemas.microsoft.com/office/drawing/2014/main" id="{D2A1AEF9-4E5D-4657-8AC2-40FC1854E66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6 w 29"/>
                <a:gd name="T3" fmla="*/ 2147483646 h 141"/>
                <a:gd name="T4" fmla="*/ 2147483646 w 29"/>
                <a:gd name="T5" fmla="*/ 2147483646 h 141"/>
                <a:gd name="T6" fmla="*/ 2147483646 w 29"/>
                <a:gd name="T7" fmla="*/ 2147483646 h 141"/>
                <a:gd name="T8" fmla="*/ 2147483646 w 29"/>
                <a:gd name="T9" fmla="*/ 2147483646 h 141"/>
                <a:gd name="T10" fmla="*/ 2147483646 w 29"/>
                <a:gd name="T11" fmla="*/ 2147483646 h 141"/>
                <a:gd name="T12" fmla="*/ 2147483646 w 29"/>
                <a:gd name="T13" fmla="*/ 2147483646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>
              <a:extLst>
                <a:ext uri="{FF2B5EF4-FFF2-40B4-BE49-F238E27FC236}">
                  <a16:creationId xmlns:a16="http://schemas.microsoft.com/office/drawing/2014/main" id="{A2D49AC0-2D01-4DC9-B7E4-19108D883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2147483646 h 48"/>
                <a:gd name="T8" fmla="*/ 0 w 8"/>
                <a:gd name="T9" fmla="*/ 0 h 48"/>
                <a:gd name="T10" fmla="*/ 0 w 8"/>
                <a:gd name="T11" fmla="*/ 2147483646 h 48"/>
                <a:gd name="T12" fmla="*/ 0 w 8"/>
                <a:gd name="T13" fmla="*/ 2147483646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>
              <a:extLst>
                <a:ext uri="{FF2B5EF4-FFF2-40B4-BE49-F238E27FC236}">
                  <a16:creationId xmlns:a16="http://schemas.microsoft.com/office/drawing/2014/main" id="{5CCCE5B0-5335-4268-B30D-D83A1DD3E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6 w 44"/>
                <a:gd name="T1" fmla="*/ 2147483646 h 111"/>
                <a:gd name="T2" fmla="*/ 0 w 44"/>
                <a:gd name="T3" fmla="*/ 0 h 111"/>
                <a:gd name="T4" fmla="*/ 2147483646 w 44"/>
                <a:gd name="T5" fmla="*/ 2147483646 h 111"/>
                <a:gd name="T6" fmla="*/ 2147483646 w 44"/>
                <a:gd name="T7" fmla="*/ 2147483646 h 111"/>
                <a:gd name="T8" fmla="*/ 2147483646 w 44"/>
                <a:gd name="T9" fmla="*/ 2147483646 h 111"/>
                <a:gd name="T10" fmla="*/ 2147483646 w 44"/>
                <a:gd name="T11" fmla="*/ 2147483646 h 111"/>
                <a:gd name="T12" fmla="*/ 2147483646 w 44"/>
                <a:gd name="T13" fmla="*/ 2147483646 h 111"/>
                <a:gd name="T14" fmla="*/ 2147483646 w 44"/>
                <a:gd name="T15" fmla="*/ 2147483646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15AD2BEA-F7B4-4279-ADCA-1413791734BF}"/>
              </a:ext>
            </a:extLst>
          </p:cNvPr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A4306EFB-BAF1-4524-AA18-1E5D20537A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166E2C89-191E-41BF-A84D-696CCA625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08CD3-2D78-4554-B807-DA068FD43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6B8652-0F72-4E6B-91EE-44C91A5DD385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B4E5A-8670-4225-9F84-EC21095D32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3730E-6CED-4584-B563-1A6E9C0CEA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46692FC2-1128-48EA-89C4-FDC66DA63E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7" r:id="rId1"/>
    <p:sldLayoutId id="2147484888" r:id="rId2"/>
    <p:sldLayoutId id="2147484889" r:id="rId3"/>
    <p:sldLayoutId id="2147484890" r:id="rId4"/>
    <p:sldLayoutId id="2147484891" r:id="rId5"/>
    <p:sldLayoutId id="2147484892" r:id="rId6"/>
    <p:sldLayoutId id="2147484893" r:id="rId7"/>
    <p:sldLayoutId id="2147484894" r:id="rId8"/>
    <p:sldLayoutId id="2147484895" r:id="rId9"/>
    <p:sldLayoutId id="2147484896" r:id="rId10"/>
    <p:sldLayoutId id="2147484897" r:id="rId11"/>
    <p:sldLayoutId id="2147484898" r:id="rId12"/>
    <p:sldLayoutId id="2147484899" r:id="rId13"/>
    <p:sldLayoutId id="2147484900" r:id="rId14"/>
    <p:sldLayoutId id="2147484901" r:id="rId15"/>
    <p:sldLayoutId id="2147484902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file:///\\v06.med.va.gov\ric\service\LaboratoryAdministrativeManual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 135">
            <a:extLst>
              <a:ext uri="{FF2B5EF4-FFF2-40B4-BE49-F238E27FC236}">
                <a16:creationId xmlns:a16="http://schemas.microsoft.com/office/drawing/2014/main" id="{7398C59F-5A18-487B-91D6-B955AACF2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137" name="Freeform 11">
              <a:extLst>
                <a:ext uri="{FF2B5EF4-FFF2-40B4-BE49-F238E27FC236}">
                  <a16:creationId xmlns:a16="http://schemas.microsoft.com/office/drawing/2014/main" id="{0557FAFE-C7C3-47EC-A4F5-9B2166319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8" name="Freeform 12">
              <a:extLst>
                <a:ext uri="{FF2B5EF4-FFF2-40B4-BE49-F238E27FC236}">
                  <a16:creationId xmlns:a16="http://schemas.microsoft.com/office/drawing/2014/main" id="{95BC28FB-3882-4674-9D79-EA58BEB7C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9" name="Freeform 13">
              <a:extLst>
                <a:ext uri="{FF2B5EF4-FFF2-40B4-BE49-F238E27FC236}">
                  <a16:creationId xmlns:a16="http://schemas.microsoft.com/office/drawing/2014/main" id="{9C6EC892-83F9-402F-8552-0AD7C0556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0" name="Freeform 14">
              <a:extLst>
                <a:ext uri="{FF2B5EF4-FFF2-40B4-BE49-F238E27FC236}">
                  <a16:creationId xmlns:a16="http://schemas.microsoft.com/office/drawing/2014/main" id="{18387766-037C-4EF0-8471-D19CBF2A4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1" name="Freeform 15">
              <a:extLst>
                <a:ext uri="{FF2B5EF4-FFF2-40B4-BE49-F238E27FC236}">
                  <a16:creationId xmlns:a16="http://schemas.microsoft.com/office/drawing/2014/main" id="{1E364F38-6F3A-476A-93E6-962EA817C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2" name="Freeform 16">
              <a:extLst>
                <a:ext uri="{FF2B5EF4-FFF2-40B4-BE49-F238E27FC236}">
                  <a16:creationId xmlns:a16="http://schemas.microsoft.com/office/drawing/2014/main" id="{35C335A4-1E67-4293-8BE2-DFB085D4F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3" name="Freeform 17">
              <a:extLst>
                <a:ext uri="{FF2B5EF4-FFF2-40B4-BE49-F238E27FC236}">
                  <a16:creationId xmlns:a16="http://schemas.microsoft.com/office/drawing/2014/main" id="{9A8A0F10-2C98-4297-9F92-5D9553392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4" name="Freeform 18">
              <a:extLst>
                <a:ext uri="{FF2B5EF4-FFF2-40B4-BE49-F238E27FC236}">
                  <a16:creationId xmlns:a16="http://schemas.microsoft.com/office/drawing/2014/main" id="{C3B112A3-006E-4008-A778-DB5F6A09D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5" name="Freeform 19">
              <a:extLst>
                <a:ext uri="{FF2B5EF4-FFF2-40B4-BE49-F238E27FC236}">
                  <a16:creationId xmlns:a16="http://schemas.microsoft.com/office/drawing/2014/main" id="{E5E62767-5C25-4C49-9568-432433A3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6" name="Freeform 20">
              <a:extLst>
                <a:ext uri="{FF2B5EF4-FFF2-40B4-BE49-F238E27FC236}">
                  <a16:creationId xmlns:a16="http://schemas.microsoft.com/office/drawing/2014/main" id="{598EC006-77B1-42BA-B815-66CCB9B17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7" name="Freeform 21">
              <a:extLst>
                <a:ext uri="{FF2B5EF4-FFF2-40B4-BE49-F238E27FC236}">
                  <a16:creationId xmlns:a16="http://schemas.microsoft.com/office/drawing/2014/main" id="{A144ED09-DA06-491D-95A8-AB3DED432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8" name="Freeform 22">
              <a:extLst>
                <a:ext uri="{FF2B5EF4-FFF2-40B4-BE49-F238E27FC236}">
                  <a16:creationId xmlns:a16="http://schemas.microsoft.com/office/drawing/2014/main" id="{1CB00BD2-11CD-4A38-8F38-02B0D1105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520234FB-542E-4550-9C2F-1B56FD41A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-786"/>
            <a:ext cx="1767505" cy="6854040"/>
            <a:chOff x="6627813" y="194833"/>
            <a:chExt cx="1952625" cy="5678918"/>
          </a:xfrm>
        </p:grpSpPr>
        <p:sp>
          <p:nvSpPr>
            <p:cNvPr id="151" name="Freeform 27">
              <a:extLst>
                <a:ext uri="{FF2B5EF4-FFF2-40B4-BE49-F238E27FC236}">
                  <a16:creationId xmlns:a16="http://schemas.microsoft.com/office/drawing/2014/main" id="{41FCE1F3-DEB3-47CD-90FF-7DABB4AF4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2" name="Freeform 28">
              <a:extLst>
                <a:ext uri="{FF2B5EF4-FFF2-40B4-BE49-F238E27FC236}">
                  <a16:creationId xmlns:a16="http://schemas.microsoft.com/office/drawing/2014/main" id="{5708E488-C19B-452C-B197-6F1C34F6E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3" name="Freeform 29">
              <a:extLst>
                <a:ext uri="{FF2B5EF4-FFF2-40B4-BE49-F238E27FC236}">
                  <a16:creationId xmlns:a16="http://schemas.microsoft.com/office/drawing/2014/main" id="{89D3FD25-890E-4981-A71D-EE796873D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4" name="Freeform 30">
              <a:extLst>
                <a:ext uri="{FF2B5EF4-FFF2-40B4-BE49-F238E27FC236}">
                  <a16:creationId xmlns:a16="http://schemas.microsoft.com/office/drawing/2014/main" id="{51B5414C-556A-47CB-8EE2-974A85A7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5" name="Freeform 31">
              <a:extLst>
                <a:ext uri="{FF2B5EF4-FFF2-40B4-BE49-F238E27FC236}">
                  <a16:creationId xmlns:a16="http://schemas.microsoft.com/office/drawing/2014/main" id="{1C02B20C-2B27-4B75-8AEE-A5D2E2674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6" name="Freeform 32">
              <a:extLst>
                <a:ext uri="{FF2B5EF4-FFF2-40B4-BE49-F238E27FC236}">
                  <a16:creationId xmlns:a16="http://schemas.microsoft.com/office/drawing/2014/main" id="{54427714-F9AA-4F93-BD1D-400F1EA93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7" name="Freeform 33">
              <a:extLst>
                <a:ext uri="{FF2B5EF4-FFF2-40B4-BE49-F238E27FC236}">
                  <a16:creationId xmlns:a16="http://schemas.microsoft.com/office/drawing/2014/main" id="{28A77D6A-9E81-497F-ABCC-2695BB5AD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8" name="Freeform 34">
              <a:extLst>
                <a:ext uri="{FF2B5EF4-FFF2-40B4-BE49-F238E27FC236}">
                  <a16:creationId xmlns:a16="http://schemas.microsoft.com/office/drawing/2014/main" id="{2A1533BA-1478-4F7C-8E24-3F3E90505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9" name="Freeform 35">
              <a:extLst>
                <a:ext uri="{FF2B5EF4-FFF2-40B4-BE49-F238E27FC236}">
                  <a16:creationId xmlns:a16="http://schemas.microsoft.com/office/drawing/2014/main" id="{39686201-E633-40FD-A80A-1E28AD52E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0" name="Freeform 36">
              <a:extLst>
                <a:ext uri="{FF2B5EF4-FFF2-40B4-BE49-F238E27FC236}">
                  <a16:creationId xmlns:a16="http://schemas.microsoft.com/office/drawing/2014/main" id="{76A215C2-F590-4938-810B-F8A79366C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1" name="Freeform 37">
              <a:extLst>
                <a:ext uri="{FF2B5EF4-FFF2-40B4-BE49-F238E27FC236}">
                  <a16:creationId xmlns:a16="http://schemas.microsoft.com/office/drawing/2014/main" id="{85F418E7-330D-4002-8EC8-33C1A897F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2" name="Freeform 38">
              <a:extLst>
                <a:ext uri="{FF2B5EF4-FFF2-40B4-BE49-F238E27FC236}">
                  <a16:creationId xmlns:a16="http://schemas.microsoft.com/office/drawing/2014/main" id="{8FFE669A-54C9-4436-9566-C5A90F16D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164" name="Rectangle 163">
            <a:extLst>
              <a:ext uri="{FF2B5EF4-FFF2-40B4-BE49-F238E27FC236}">
                <a16:creationId xmlns:a16="http://schemas.microsoft.com/office/drawing/2014/main" id="{DE91395A-2D18-4AF6-A0AC-AAA7189FE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6" name="Freeform 6">
            <a:extLst>
              <a:ext uri="{FF2B5EF4-FFF2-40B4-BE49-F238E27FC236}">
                <a16:creationId xmlns:a16="http://schemas.microsoft.com/office/drawing/2014/main" id="{7BD08880-457D-4C62-A3B5-6A9B0878C7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3577BE-0695-4C4C-9896-1F39A510A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4017" y="844510"/>
            <a:ext cx="2782514" cy="4169749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900" b="1">
                <a:solidFill>
                  <a:schemeClr val="tx1">
                    <a:lumMod val="85000"/>
                    <a:lumOff val="15000"/>
                  </a:schemeClr>
                </a:solidFill>
              </a:rPr>
              <a:t>2021 Annual GEM 5000 Blood Gas Competency</a:t>
            </a:r>
          </a:p>
        </p:txBody>
      </p:sp>
      <p:pic>
        <p:nvPicPr>
          <p:cNvPr id="19459" name="Picture 3">
            <a:extLst>
              <a:ext uri="{FF2B5EF4-FFF2-40B4-BE49-F238E27FC236}">
                <a16:creationId xmlns:a16="http://schemas.microsoft.com/office/drawing/2014/main" id="{5D53AC14-0A27-4A41-A479-5E8D88092F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602" b="2"/>
          <a:stretch/>
        </p:blipFill>
        <p:spPr bwMode="auto">
          <a:xfrm>
            <a:off x="4571998" y="-20965"/>
            <a:ext cx="4572002" cy="6878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>
            <a:extLst>
              <a:ext uri="{FF2B5EF4-FFF2-40B4-BE49-F238E27FC236}">
                <a16:creationId xmlns:a16="http://schemas.microsoft.com/office/drawing/2014/main" id="{2ED9047C-B1C4-4833-B8D6-C3C7DE5F3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648075"/>
            <a:ext cx="16764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36BBDA6-A488-4D16-B3E4-0A1FD5D48A73}"/>
              </a:ext>
            </a:extLst>
          </p:cNvPr>
          <p:cNvSpPr/>
          <p:nvPr/>
        </p:nvSpPr>
        <p:spPr>
          <a:xfrm>
            <a:off x="1371600" y="381000"/>
            <a:ext cx="6786563" cy="51403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u="sng" dirty="0">
                <a:latin typeface="+mj-lt"/>
                <a:cs typeface="Arial" panose="020B0604020202020204" pitchFamily="34" charset="0"/>
              </a:rPr>
              <a:t>Specimen Handling Tips for Reliable Results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j-lt"/>
              <a:cs typeface="Arial" panose="020B0604020202020204" pitchFamily="34" charset="0"/>
            </a:endParaRP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ONLY</a:t>
            </a:r>
            <a:r>
              <a:rPr lang="en-US" sz="2000" dirty="0">
                <a:solidFill>
                  <a:srgbClr val="92D05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use ABG syringes 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Always</a:t>
            </a:r>
            <a:r>
              <a:rPr lang="en-US" sz="2000" dirty="0">
                <a:solidFill>
                  <a:srgbClr val="92D05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j-lt"/>
                <a:cs typeface="Arial" panose="020B0604020202020204" pitchFamily="34" charset="0"/>
              </a:rPr>
              <a:t>discard 3-5 cc from a line before specimen is collected</a:t>
            </a:r>
            <a:endParaRPr lang="en-US" sz="2000" u="sng" dirty="0">
              <a:solidFill>
                <a:srgbClr val="92D050"/>
              </a:solidFill>
              <a:latin typeface="+mj-lt"/>
              <a:cs typeface="Arial" panose="020B0604020202020204" pitchFamily="34" charset="0"/>
            </a:endParaRP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Expel air after collection and cap syringe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Mix immediately at the bedside: rock x5 and roll x5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Label syringe </a:t>
            </a:r>
            <a:r>
              <a:rPr lang="en-US" sz="2000" u="sng" dirty="0">
                <a:latin typeface="+mj-lt"/>
                <a:cs typeface="Arial" panose="020B0604020202020204" pitchFamily="34" charset="0"/>
              </a:rPr>
              <a:t>at bedside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Mix again at the analyzer: rock x5 and roll x5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Sample must be tested within 30 minutes of collection. However, Lactate will not be accurate if tested after 5 minutes</a:t>
            </a:r>
            <a:r>
              <a:rPr lang="en-US" sz="20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.**</a:t>
            </a:r>
            <a:endParaRPr lang="en-US" sz="16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29700" name="Picture 3">
            <a:extLst>
              <a:ext uri="{FF2B5EF4-FFF2-40B4-BE49-F238E27FC236}">
                <a16:creationId xmlns:a16="http://schemas.microsoft.com/office/drawing/2014/main" id="{B65B0DE9-FA7D-439D-9D76-F6BDB5115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161925"/>
            <a:ext cx="16224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TextBox 3">
            <a:extLst>
              <a:ext uri="{FF2B5EF4-FFF2-40B4-BE49-F238E27FC236}">
                <a16:creationId xmlns:a16="http://schemas.microsoft.com/office/drawing/2014/main" id="{A866ADF3-5B8C-49F1-B00F-568CB4918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905000"/>
            <a:ext cx="14033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100">
                <a:solidFill>
                  <a:schemeClr val="tx1"/>
                </a:solidFill>
                <a:latin typeface="Rockwell" panose="02060603020205020403" pitchFamily="18" charset="0"/>
              </a:rPr>
              <a:t>Expel air</a:t>
            </a:r>
          </a:p>
        </p:txBody>
      </p:sp>
      <p:sp>
        <p:nvSpPr>
          <p:cNvPr id="29702" name="TextBox 7">
            <a:extLst>
              <a:ext uri="{FF2B5EF4-FFF2-40B4-BE49-F238E27FC236}">
                <a16:creationId xmlns:a16="http://schemas.microsoft.com/office/drawing/2014/main" id="{D1289CEE-DFCA-4BD3-9FDB-F645C4F0C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1163" y="4611688"/>
            <a:ext cx="11128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Rockwell" panose="02060603020205020403" pitchFamily="18" charset="0"/>
              </a:rPr>
              <a:t>Rock and roll</a:t>
            </a:r>
          </a:p>
        </p:txBody>
      </p:sp>
      <p:sp>
        <p:nvSpPr>
          <p:cNvPr id="29703" name="Footer Placeholder 8">
            <a:extLst>
              <a:ext uri="{FF2B5EF4-FFF2-40B4-BE49-F238E27FC236}">
                <a16:creationId xmlns:a16="http://schemas.microsoft.com/office/drawing/2014/main" id="{DECB0C45-A732-4D10-AEE4-E7C1074D08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062038" y="5764213"/>
            <a:ext cx="795337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If testing is delayed after 5 minutes, you can deselect Lactate from the "manual selection“ tab before testing. This will ensure that Lactate results are not reported.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9B398B-6F4E-4714-9567-1893D8381D2E}"/>
              </a:ext>
            </a:extLst>
          </p:cNvPr>
          <p:cNvSpPr/>
          <p:nvPr/>
        </p:nvSpPr>
        <p:spPr>
          <a:xfrm>
            <a:off x="1524000" y="609600"/>
            <a:ext cx="7162800" cy="57245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u="sng" dirty="0">
                <a:latin typeface="+mj-lt"/>
                <a:cs typeface="Arial" panose="020B0604020202020204" pitchFamily="34" charset="0"/>
              </a:rPr>
              <a:t>  Effects of Poor Sample Handling</a:t>
            </a:r>
          </a:p>
          <a:p>
            <a:pPr marL="0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b="1" i="1" u="sng" dirty="0">
              <a:latin typeface="+mj-lt"/>
              <a:cs typeface="Arial" panose="020B0604020202020204" pitchFamily="34" charset="0"/>
            </a:endParaRPr>
          </a:p>
          <a:p>
            <a:pPr marL="0"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latin typeface="+mj-lt"/>
              <a:cs typeface="Arial" panose="020B0604020202020204" pitchFamily="34" charset="0"/>
            </a:endParaRP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  <a:cs typeface="Arial" panose="020B0604020202020204" pitchFamily="34" charset="0"/>
              </a:rPr>
              <a:t>Micro-clots form when sample is not mixed immediately after collection and again at the analyzer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pO2 </a:t>
            </a:r>
            <a:r>
              <a:rPr lang="en-US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↑</a:t>
            </a:r>
            <a:r>
              <a:rPr lang="en-US" dirty="0">
                <a:latin typeface="+mj-lt"/>
                <a:cs typeface="Arial" panose="020B0604020202020204" pitchFamily="34" charset="0"/>
              </a:rPr>
              <a:t> when air is not expelled prior to mixing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Lactate </a:t>
            </a:r>
            <a:r>
              <a:rPr lang="en-US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↑</a:t>
            </a:r>
            <a:r>
              <a:rPr lang="en-US" dirty="0">
                <a:latin typeface="+mj-lt"/>
                <a:cs typeface="Arial" panose="020B0604020202020204" pitchFamily="34" charset="0"/>
              </a:rPr>
              <a:t> when sample analysis is delayed more than 5 minutes after collection 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HCT </a:t>
            </a:r>
            <a:r>
              <a:rPr lang="en-US" dirty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↑</a:t>
            </a:r>
            <a:r>
              <a:rPr lang="en-US" dirty="0">
                <a:latin typeface="+mj-lt"/>
                <a:cs typeface="Arial" panose="020B0604020202020204" pitchFamily="34" charset="0"/>
              </a:rPr>
              <a:t>or</a:t>
            </a:r>
            <a:r>
              <a:rPr lang="en-US" dirty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↓ </a:t>
            </a:r>
            <a:r>
              <a:rPr lang="en-US" dirty="0">
                <a:latin typeface="+mj-lt"/>
                <a:cs typeface="Arial" panose="020B0604020202020204" pitchFamily="34" charset="0"/>
              </a:rPr>
              <a:t>when adequate mixing is not performed prior to running a specimen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Electrolytes/Glucose 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+mj-lt"/>
                <a:cs typeface="Arial" panose="020B0604020202020204" pitchFamily="34" charset="0"/>
              </a:rPr>
              <a:t>results may vary</a:t>
            </a:r>
            <a:r>
              <a:rPr lang="en-US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dirty="0">
                <a:latin typeface="+mj-lt"/>
                <a:cs typeface="Arial" panose="020B0604020202020204" pitchFamily="34" charset="0"/>
              </a:rPr>
              <a:t>with test delays &gt;30 minutes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Do not place blood gas specimens on ice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Extended application of tourniquet, clinching fist, drawing too forcefully with the syringe, and using a smaller needle during sample collection could cause hemolysis and K</a:t>
            </a:r>
            <a:r>
              <a:rPr lang="en-US" baseline="30000" dirty="0">
                <a:latin typeface="+mj-lt"/>
                <a:cs typeface="Arial" panose="020B0604020202020204" pitchFamily="34" charset="0"/>
              </a:rPr>
              <a:t>+</a:t>
            </a:r>
            <a:r>
              <a:rPr lang="en-US" dirty="0">
                <a:latin typeface="+mj-lt"/>
                <a:cs typeface="Arial" panose="020B0604020202020204" pitchFamily="34" charset="0"/>
              </a:rPr>
              <a:t> will be falsely elevated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2">
            <a:extLst>
              <a:ext uri="{FF2B5EF4-FFF2-40B4-BE49-F238E27FC236}">
                <a16:creationId xmlns:a16="http://schemas.microsoft.com/office/drawing/2014/main" id="{6008FA89-9046-4D5E-8EE3-8FDCC8C6A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838200"/>
            <a:ext cx="67818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 3" panose="05040102010807070707" pitchFamily="18" charset="2"/>
              <a:buNone/>
            </a:pPr>
            <a:r>
              <a:rPr lang="en-US" altLang="en-US" sz="4000" u="sng">
                <a:solidFill>
                  <a:schemeClr val="tx1"/>
                </a:solidFill>
                <a:latin typeface="Arial" panose="020B0604020202020204" pitchFamily="34" charset="0"/>
              </a:rPr>
              <a:t>Never test body fluids </a:t>
            </a:r>
            <a:r>
              <a:rPr lang="en-US" altLang="en-US" sz="4000">
                <a:solidFill>
                  <a:schemeClr val="tx1"/>
                </a:solidFill>
                <a:latin typeface="Arial" panose="020B0604020202020204" pitchFamily="34" charset="0"/>
              </a:rPr>
              <a:t>on any of the IL GEM blood gas analyzers through point- of-care testing!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40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i="1">
                <a:solidFill>
                  <a:schemeClr val="tx1"/>
                </a:solidFill>
                <a:latin typeface="Arial" panose="020B0604020202020204" pitchFamily="34" charset="0"/>
              </a:rPr>
              <a:t>If a provider requests a pH on a body fluid, please refer them to the Main Lab Chemistry Dept. (3A-138) at </a:t>
            </a:r>
            <a:r>
              <a:rPr lang="en-US" altLang="en-US" sz="3600" i="1" u="sng">
                <a:solidFill>
                  <a:schemeClr val="tx1"/>
                </a:solidFill>
                <a:latin typeface="Arial" panose="020B0604020202020204" pitchFamily="34" charset="0"/>
              </a:rPr>
              <a:t>x5722, option #3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1">
            <a:extLst>
              <a:ext uri="{FF2B5EF4-FFF2-40B4-BE49-F238E27FC236}">
                <a16:creationId xmlns:a16="http://schemas.microsoft.com/office/drawing/2014/main" id="{07B1A4DA-009B-417C-B255-5BDEA744C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-4763"/>
            <a:ext cx="7315200" cy="7170738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336550" indent="-3365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3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rial" panose="020B0604020202020204" pitchFamily="34" charset="0"/>
              </a:rPr>
              <a:t>  Processing Samples</a:t>
            </a:r>
          </a:p>
          <a:p>
            <a:pPr marL="0" lvl="1" indent="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 typeface="Wingdings 3" panose="05040102010807070707" pitchFamily="18" charset="2"/>
              <a:buNone/>
              <a:defRPr/>
            </a:pPr>
            <a:endParaRPr lang="en-US" altLang="en-US" sz="8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 sample type from the Quick Start screen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 or scan Operator ID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Mix sample and insert probe into syringe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 “Start Aspirating”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Remove sample when prompted by audible beep and blinking light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 or scan barcoded Patient ID </a:t>
            </a:r>
          </a:p>
          <a:p>
            <a:pPr marL="342900" lvl="1" indent="-342900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 3" panose="05040102010807070707" pitchFamily="18" charset="2"/>
              <a:buAutoNum type="arabicPeriod" startAt="7"/>
              <a:defRPr/>
            </a:pPr>
            <a:r>
              <a:rPr lang="en-US" altLang="en-US" sz="18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Input the temperature, vent settings</a:t>
            </a:r>
            <a:r>
              <a:rPr lang="en-US" altLang="en-US" sz="1800" baseline="-250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US" altLang="en-US" sz="18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and Allen’s test, as needed on the specimen information screen</a:t>
            </a:r>
          </a:p>
          <a:p>
            <a:pPr marL="342900" lvl="1" indent="-342900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 3" panose="05040102010807070707" pitchFamily="18" charset="2"/>
              <a:buAutoNum type="arabicPeriod" startAt="7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Press “View Results,” or results will show in ~45 seconds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 “</a:t>
            </a:r>
            <a:r>
              <a:rPr lang="en-US" altLang="en-US" sz="20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ACCEPT” </a:t>
            </a:r>
            <a:r>
              <a:rPr lang="en-US" altLang="en-US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to have results transfer to the patient’s record and receive a printout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Press “</a:t>
            </a:r>
            <a:r>
              <a:rPr lang="en-US" altLang="en-US" sz="20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DISCARD”</a:t>
            </a:r>
            <a:r>
              <a:rPr lang="en-US" altLang="en-US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if results are unacceptable, invalid, or         	should not be reported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Always ACCEPT or DISCARD.  Do not leave results    PENDING.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Return to the Quick Start screen 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endParaRPr lang="en-US" altLang="en-US" dirty="0">
              <a:solidFill>
                <a:schemeClr val="tx1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3">
            <a:extLst>
              <a:ext uri="{FF2B5EF4-FFF2-40B4-BE49-F238E27FC236}">
                <a16:creationId xmlns:a16="http://schemas.microsoft.com/office/drawing/2014/main" id="{B0D116BD-AC04-45A0-B807-47A619AC2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49275"/>
            <a:ext cx="7566025" cy="57705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3200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Patient Results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Results include measured, derived, temp-corrected, and CO-Oximetry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 3" panose="05040102010807070707" pitchFamily="18" charset="2"/>
              <a:buNone/>
              <a:defRPr/>
            </a:pPr>
            <a:endParaRPr lang="en-US" altLang="en-US" sz="20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7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Color-coded test results inform you at a quick glance the status of your patient</a:t>
            </a:r>
            <a:r>
              <a:rPr lang="en-US" altLang="en-US" sz="20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0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000" b="1" dirty="0">
                <a:solidFill>
                  <a:srgbClr val="00B050"/>
                </a:solidFill>
                <a:latin typeface="+mj-lt"/>
                <a:cs typeface="Arial" panose="020B0604020202020204" pitchFamily="34" charset="0"/>
              </a:rPr>
              <a:t>Green</a:t>
            </a: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lettering on white background is normal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000" b="1" dirty="0">
                <a:solidFill>
                  <a:srgbClr val="FFC000"/>
                </a:solidFill>
                <a:latin typeface="+mj-lt"/>
                <a:cs typeface="Arial" panose="020B0604020202020204" pitchFamily="34" charset="0"/>
              </a:rPr>
              <a:t>Yellow</a:t>
            </a: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background is outside the reference range, but not critical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0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Red</a:t>
            </a: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background is critical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en-US" altLang="en-US" sz="20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en-US" altLang="en-US" sz="7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Patient history can be obtained from the results screen at the time the sample is tested, by selecting the “Patient History” button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en-US" altLang="en-US" sz="20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en-US" altLang="en-US" sz="7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reference range will be printed with the patient results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2">
            <a:extLst>
              <a:ext uri="{FF2B5EF4-FFF2-40B4-BE49-F238E27FC236}">
                <a16:creationId xmlns:a16="http://schemas.microsoft.com/office/drawing/2014/main" id="{AA850FCF-7E1A-4F23-836B-FD2C9DE69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0"/>
            <a:ext cx="7467600" cy="724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u="sng" dirty="0">
                <a:latin typeface="+mj-lt"/>
                <a:cs typeface="Arial" panose="020B0604020202020204" pitchFamily="34" charset="0"/>
              </a:rPr>
              <a:t>  Trouble-shooting</a:t>
            </a: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Perform 2-3 manual I QM processes (Menu </a:t>
            </a:r>
            <a:r>
              <a:rPr lang="en-US" sz="20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 Diagnostics Perform iQM2 Process)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cs typeface="Arial" panose="020B0604020202020204" pitchFamily="34" charset="0"/>
              </a:rPr>
              <a:t>When the analyzer is posting iQM2 errors or “fixing” frequently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cs typeface="Arial" panose="020B0604020202020204" pitchFamily="34" charset="0"/>
              </a:rPr>
              <a:t>When you receive multiple analyte failures (APV failures) just after a new cartridge has been placed on the analyzer. </a:t>
            </a:r>
            <a:endParaRPr lang="en-US" sz="800" b="1" dirty="0"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If iQM2 processes do not resolve, replace the cartridge  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Use another blood gas analyzer from another unit </a:t>
            </a:r>
            <a:endParaRPr lang="en-US" sz="800" dirty="0">
              <a:latin typeface="+mj-lt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Place an order and send a </a:t>
            </a:r>
            <a:r>
              <a:rPr lang="en-US" b="1" u="sng" dirty="0" err="1">
                <a:latin typeface="+mj-lt"/>
                <a:cs typeface="Arial" panose="020B0604020202020204" pitchFamily="34" charset="0"/>
              </a:rPr>
              <a:t>labled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sample to the Main Lab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Notify Ancillary Testing when you can’t resolve the issue</a:t>
            </a:r>
          </a:p>
          <a:p>
            <a:pPr marL="1257300" lvl="2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Isabel     x5003</a:t>
            </a:r>
          </a:p>
          <a:p>
            <a:pPr marL="1257300" lvl="2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Mulu       x5885</a:t>
            </a:r>
          </a:p>
          <a:p>
            <a:pPr marL="1257300" lvl="2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Heather  x3305</a:t>
            </a:r>
          </a:p>
          <a:p>
            <a:pPr marL="3543300" lvl="7" indent="-342900" defTabSz="457200">
              <a:buFont typeface="Wingdings" pitchFamily="2" charset="2"/>
              <a:buChar char="§"/>
              <a:defRPr/>
            </a:pPr>
            <a:endParaRPr lang="en-US" sz="1600" b="1" dirty="0">
              <a:latin typeface="Arial" charset="0"/>
            </a:endParaRPr>
          </a:p>
          <a:p>
            <a:pPr marL="3543300" lvl="7" indent="-342900" defTabSz="457200">
              <a:buFont typeface="Wingdings" pitchFamily="2" charset="2"/>
              <a:buChar char="§"/>
              <a:defRPr/>
            </a:pPr>
            <a:endParaRPr lang="en-US" b="1" dirty="0">
              <a:latin typeface="Arial" charset="0"/>
            </a:endParaRPr>
          </a:p>
          <a:p>
            <a:pPr lvl="7" defTabSz="457200">
              <a:defRPr/>
            </a:pPr>
            <a:endParaRPr lang="en-US" b="1" dirty="0">
              <a:latin typeface="Arial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E45C6FE2-EA60-452F-9F02-16D643140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609600"/>
            <a:ext cx="7543800" cy="54917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800" i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800" dirty="0"/>
              <a:t>Ancillary Testing Policies and Procedures ARE FOUND IN SOFTWARE CALLED “</a:t>
            </a:r>
            <a:r>
              <a:rPr lang="en-US" sz="2800" dirty="0">
                <a:highlight>
                  <a:srgbClr val="FFFF00"/>
                </a:highlight>
              </a:rPr>
              <a:t>MEDIALAB FEDERAL”</a:t>
            </a:r>
            <a:br>
              <a:rPr lang="en-US" sz="2800" dirty="0"/>
            </a:br>
            <a:r>
              <a:rPr lang="en-US" sz="2800" dirty="0"/>
              <a:t>Use the link below to access the SOP.</a:t>
            </a:r>
            <a:br>
              <a:rPr lang="en-US" sz="2800" dirty="0"/>
            </a:br>
            <a:r>
              <a:rPr lang="en-US" sz="2800" u="sng" dirty="0">
                <a:hlinkClick r:id="rId2" action="ppaction://hlinkfile"/>
              </a:rPr>
              <a:t>\\v06.med.va.gov\ric\service\LaboratoryAdministrativeManual</a:t>
            </a:r>
            <a:br>
              <a:rPr lang="en-US" sz="2800" u="sng" dirty="0"/>
            </a:br>
            <a:r>
              <a:rPr lang="en-US" sz="2800" dirty="0"/>
              <a:t>1. Open the POC Ancillary Backup</a:t>
            </a:r>
            <a:br>
              <a:rPr lang="en-US" sz="2800" dirty="0"/>
            </a:br>
            <a:r>
              <a:rPr lang="en-US" sz="2800" dirty="0"/>
              <a:t>2. Open  Point of Care Ancillary</a:t>
            </a:r>
            <a:br>
              <a:rPr lang="en-US" sz="2800" dirty="0"/>
            </a:br>
            <a:r>
              <a:rPr lang="en-US" sz="2800" dirty="0"/>
              <a:t>3. Open Blood Gast Testing</a:t>
            </a:r>
            <a:endParaRPr lang="en-US" altLang="en-US" sz="2800" dirty="0"/>
          </a:p>
          <a:p>
            <a:pPr marL="514350" indent="-514350" eaLnBrk="1" fontAlgn="auto" hangingPunct="1">
              <a:spcAft>
                <a:spcPts val="0"/>
              </a:spcAft>
              <a:buFont typeface="Wingdings 3" panose="05040102010807070707" pitchFamily="18" charset="2"/>
              <a:buAutoNum type="arabicPeriod"/>
              <a:defRPr/>
            </a:pPr>
            <a:endParaRPr lang="en-US" altLang="en-US" sz="1800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en-US" sz="2800" b="1" i="1" dirty="0">
                <a:cs typeface="Arial" panose="020B0604020202020204" pitchFamily="34" charset="0"/>
              </a:rPr>
              <a:t>		</a:t>
            </a:r>
            <a:endParaRPr lang="en-US" altLang="en-US" sz="2400" b="1" i="1" u="sng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0C0EA2-FEF2-4454-A214-EA3F468516A6}"/>
              </a:ext>
            </a:extLst>
          </p:cNvPr>
          <p:cNvSpPr/>
          <p:nvPr/>
        </p:nvSpPr>
        <p:spPr>
          <a:xfrm>
            <a:off x="1295400" y="381000"/>
            <a:ext cx="7543800" cy="6254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en-US" sz="4000" b="1" i="1" u="sng" dirty="0">
                <a:latin typeface="+mj-lt"/>
              </a:rPr>
              <a:t>What’s Next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en-US" sz="2000" b="1" i="1" dirty="0">
              <a:latin typeface="+mj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en-US" sz="2000" b="1" i="1" dirty="0">
              <a:latin typeface="+mj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b="1" i="1" dirty="0">
                <a:latin typeface="+mj-lt"/>
              </a:rPr>
              <a:t>Complete the online quiz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en-US" sz="2800" b="1" i="1" dirty="0">
              <a:latin typeface="+mj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b="1" i="1" dirty="0">
                <a:latin typeface="+mj-lt"/>
              </a:rPr>
              <a:t>Contact Ancillary to complete your practical at Ext. 3305, 5885, or 5003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2800" b="1" i="1" dirty="0">
              <a:latin typeface="+mj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b="1" i="1" dirty="0">
                <a:latin typeface="+mj-lt"/>
              </a:rPr>
              <a:t>Or see one of the nurse educators at your unit.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en-US" sz="2000" b="1" i="1" dirty="0">
                <a:latin typeface="+mj-lt"/>
              </a:rPr>
              <a:t>				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altLang="en-US" b="1" i="1" u="sng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altLang="en-US" b="1" i="1" u="sng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en-US" sz="5400" b="1" i="1" u="sng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Thank you! </a:t>
            </a:r>
            <a:endParaRPr lang="en-US" sz="6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37891" name="Picture 3">
            <a:extLst>
              <a:ext uri="{FF2B5EF4-FFF2-40B4-BE49-F238E27FC236}">
                <a16:creationId xmlns:a16="http://schemas.microsoft.com/office/drawing/2014/main" id="{48FDAAA5-0BF5-4456-8EF3-1ED987CD6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267526"/>
            <a:ext cx="3276600" cy="2590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EA048C3-59A0-48CB-B661-8ED66CE21B9C}"/>
              </a:ext>
            </a:extLst>
          </p:cNvPr>
          <p:cNvSpPr txBox="1">
            <a:spLocks/>
          </p:cNvSpPr>
          <p:nvPr/>
        </p:nvSpPr>
        <p:spPr bwMode="auto">
          <a:xfrm>
            <a:off x="1371600" y="609600"/>
            <a:ext cx="7620000" cy="53340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/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en-US" sz="45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Competency Requirements: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en-US" sz="1300" b="1" u="sng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514350" indent="-5143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buFont typeface="Arial" panose="020B0604020202020204" pitchFamily="34" charset="0"/>
              <a:buAutoNum type="arabicPeriod"/>
              <a:defRPr/>
            </a:pP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Review this PowerPoint</a:t>
            </a:r>
          </a:p>
          <a:p>
            <a:pPr marL="514350" indent="-5143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buFont typeface="Arial" panose="020B0604020202020204" pitchFamily="34" charset="0"/>
              <a:buAutoNum type="arabicPeriod"/>
              <a:defRPr/>
            </a:pP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Take the online exam and score ≥80%</a:t>
            </a:r>
          </a:p>
          <a:p>
            <a:pPr marL="514350" indent="-5143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buFont typeface="Arial" panose="020B0604020202020204" pitchFamily="34" charset="0"/>
              <a:buAutoNum type="arabicPeriod"/>
              <a:defRPr/>
            </a:pP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Complete a practical test under observation</a:t>
            </a:r>
          </a:p>
          <a:p>
            <a:pPr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Contact Ancillary at ext. 3305, 5885, or 5003 for availability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7210A-3D98-4FE2-8C62-4D4D8B18A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0" y="533400"/>
            <a:ext cx="6348413" cy="5873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 5000 Blood Gas Review</a:t>
            </a:r>
            <a:br>
              <a:rPr lang="en-US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F091-F1B9-4D3F-8BE1-1DEACD205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219200"/>
            <a:ext cx="7543800" cy="5299075"/>
          </a:xfrm>
        </p:spPr>
        <p:txBody>
          <a:bodyPr rtlCol="0">
            <a:normAutofit lnSpcReduction="10000"/>
          </a:bodyPr>
          <a:lstStyle/>
          <a:p>
            <a:pPr marL="0" indent="-256032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The GEM 5000 analyzer uses cartridge-based technology to aid in the diagnosis of acid/base status, oxygen delivery capacity, and electrolyte and metabolite balance.</a:t>
            </a:r>
          </a:p>
          <a:p>
            <a:pPr marL="0" indent="0" eaLnBrk="1" fontAlgn="auto" hangingPunct="1">
              <a:spcAft>
                <a:spcPts val="0"/>
              </a:spcAft>
              <a:buClrTx/>
              <a:buSzPct val="90000"/>
              <a:buFont typeface="Wingdings 3" panose="05040102010807070707" pitchFamily="18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IQM2 (Intelligent Quality Management) provides continuous quality control monitoring of the analytical process before, during, and after sample measurement </a:t>
            </a:r>
          </a:p>
          <a:p>
            <a:pPr eaLnBrk="1" fontAlgn="auto" hangingPunct="1">
              <a:spcAft>
                <a:spcPts val="0"/>
              </a:spcAft>
              <a:buClrTx/>
              <a:buSzPct val="90000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Uses 5 process control solutions (PCS) performed continuously each day to confirm sensor, CO-OX, and PAK performance</a:t>
            </a:r>
          </a:p>
          <a:p>
            <a:pPr eaLnBrk="1" fontAlgn="auto" hangingPunct="1">
              <a:spcAft>
                <a:spcPts val="0"/>
              </a:spcAft>
              <a:buClrTx/>
              <a:buSzPct val="90000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Uses “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IntraSpect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” technology to detect abnormal sensor response or absorbance residual error due to micro clots, microbubbles, and/or interfering substances</a:t>
            </a:r>
          </a:p>
          <a:p>
            <a:pPr marL="285750" lvl="1" eaLnBrk="1" fontAlgn="auto" hangingPunct="1">
              <a:spcAft>
                <a:spcPts val="0"/>
              </a:spcAft>
              <a:buClrTx/>
              <a:buSzPct val="90000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If any measurement value is outside the allowable limits, patient sample results for the affected analyte will not display on the sample printout</a:t>
            </a:r>
          </a:p>
          <a:p>
            <a:pPr marL="285750" lvl="1" eaLnBrk="1" fontAlgn="auto" hangingPunct="1">
              <a:spcAft>
                <a:spcPts val="0"/>
              </a:spcAft>
              <a:buClrTx/>
              <a:buSzPct val="90000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If corrective action is not successful, iQM2 will automatically disable the affected analytes(s), making the analyte unavailable for patient analysis</a:t>
            </a:r>
          </a:p>
          <a:p>
            <a:pPr marL="182880" indent="-18288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7AFAA3-B899-47F2-85C8-F5725D118894}"/>
              </a:ext>
            </a:extLst>
          </p:cNvPr>
          <p:cNvSpPr txBox="1"/>
          <p:nvPr/>
        </p:nvSpPr>
        <p:spPr>
          <a:xfrm>
            <a:off x="1524000" y="533400"/>
            <a:ext cx="7620000" cy="6432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u="sng" dirty="0">
                <a:latin typeface="+mj-lt"/>
                <a:cs typeface="Arial" panose="020B0604020202020204" pitchFamily="34" charset="0"/>
              </a:rPr>
              <a:t>APV (Auto Pack Validation)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00" b="1" i="1" u="sng" dirty="0">
              <a:latin typeface="+mj-lt"/>
              <a:cs typeface="Arial" panose="020B0604020202020204" pitchFamily="34" charset="0"/>
            </a:endParaRP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Used to complete the calibration process to ensure accurate results</a:t>
            </a: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Cartridge warm-up: 45-60 min</a:t>
            </a: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APV must pass before patient samples can be tested.</a:t>
            </a: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APV will be performed once cartridge warm-up is complete. If any analyte fails on the first run, the APV will run again to correct the failed analyte. If APV fails more than twice, the cartridge should be changed.</a:t>
            </a: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Please let Ancillary know if a cartridge needs to be replaced due to errors or APV does not pass multiple times</a:t>
            </a:r>
            <a:endParaRPr lang="en-US" sz="2000" dirty="0">
              <a:latin typeface="Arial Black" panose="020B0A04020102020204" pitchFamily="34" charset="0"/>
            </a:endParaRPr>
          </a:p>
          <a:p>
            <a:pPr lvl="1" algn="r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30EC02F-B423-4A2F-A100-943F645D2E33}"/>
              </a:ext>
            </a:extLst>
          </p:cNvPr>
          <p:cNvSpPr/>
          <p:nvPr/>
        </p:nvSpPr>
        <p:spPr>
          <a:xfrm>
            <a:off x="1762125" y="768350"/>
            <a:ext cx="6400800" cy="17700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u="sng" dirty="0">
                <a:latin typeface="+mj-lt"/>
                <a:cs typeface="Arial" panose="020B0604020202020204" pitchFamily="34" charset="0"/>
              </a:rPr>
              <a:t>Analyzer Test Menu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i="1" u="sng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i="1" u="sng" dirty="0">
              <a:latin typeface="+mj-lt"/>
              <a:cs typeface="Arial" panose="020B0604020202020204" pitchFamily="34" charset="0"/>
            </a:endParaRPr>
          </a:p>
          <a:p>
            <a:pPr marL="465138" indent="-465138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Measured tests available on the GEM 5000 analyzer: </a:t>
            </a:r>
          </a:p>
        </p:txBody>
      </p:sp>
      <p:sp>
        <p:nvSpPr>
          <p:cNvPr id="8196" name="TextBox 3">
            <a:extLst>
              <a:ext uri="{FF2B5EF4-FFF2-40B4-BE49-F238E27FC236}">
                <a16:creationId xmlns:a16="http://schemas.microsoft.com/office/drawing/2014/main" id="{E8369D32-99A2-418C-B01B-5CD41FA97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8950" y="4089400"/>
            <a:ext cx="6400800" cy="923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465138" indent="-465138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following derived (calculated) parameters may be available on an analyzer, depending on the analyzer configuration:</a:t>
            </a:r>
          </a:p>
        </p:txBody>
      </p:sp>
      <p:sp>
        <p:nvSpPr>
          <p:cNvPr id="8197" name="TextBox 4">
            <a:extLst>
              <a:ext uri="{FF2B5EF4-FFF2-40B4-BE49-F238E27FC236}">
                <a16:creationId xmlns:a16="http://schemas.microsoft.com/office/drawing/2014/main" id="{5F29808B-CB8A-49FC-94F1-2ED4CF351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508250"/>
            <a:ext cx="6096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marL="0"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pH, pCO</a:t>
            </a:r>
            <a:r>
              <a:rPr lang="en-US" altLang="en-US" sz="1800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, pO</a:t>
            </a:r>
            <a:r>
              <a:rPr lang="en-US" altLang="en-US" sz="1800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, sodium, potassium, ionized calcium, glucose, lactate, Cl¯, tHb, O</a:t>
            </a:r>
            <a:r>
              <a:rPr lang="en-US" altLang="en-US" sz="1800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Hb, COHb, </a:t>
            </a:r>
            <a:r>
              <a:rPr lang="en-US" altLang="en-US" sz="1800" b="1" dirty="0" err="1">
                <a:solidFill>
                  <a:schemeClr val="tx1"/>
                </a:solidFill>
                <a:latin typeface="+mj-lt"/>
              </a:rPr>
              <a:t>MetHb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, and </a:t>
            </a:r>
            <a:r>
              <a:rPr lang="en-US" altLang="en-US" sz="1800" b="1" dirty="0" err="1">
                <a:solidFill>
                  <a:schemeClr val="tx1"/>
                </a:solidFill>
                <a:latin typeface="+mj-lt"/>
              </a:rPr>
              <a:t>HHb</a:t>
            </a:r>
            <a:endParaRPr lang="en-US" altLang="en-US" sz="1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198" name="TextBox 5">
            <a:extLst>
              <a:ext uri="{FF2B5EF4-FFF2-40B4-BE49-F238E27FC236}">
                <a16:creationId xmlns:a16="http://schemas.microsoft.com/office/drawing/2014/main" id="{52F492E8-14F8-491D-9646-B0DF7A92C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059363"/>
            <a:ext cx="62626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defRPr/>
            </a:pPr>
            <a:r>
              <a:rPr lang="en-US" altLang="en-US" b="1" dirty="0">
                <a:solidFill>
                  <a:schemeClr val="tx1"/>
                </a:solidFill>
                <a:latin typeface="+mj-lt"/>
              </a:rPr>
              <a:t>HCO</a:t>
            </a:r>
            <a:r>
              <a:rPr lang="en-US" altLang="en-US" b="1" baseline="-25000" dirty="0">
                <a:solidFill>
                  <a:schemeClr val="tx1"/>
                </a:solidFill>
                <a:latin typeface="+mj-lt"/>
              </a:rPr>
              <a:t>3</a:t>
            </a:r>
            <a:r>
              <a:rPr lang="en-US" altLang="en-US" b="1" dirty="0">
                <a:solidFill>
                  <a:schemeClr val="tx1"/>
                </a:solidFill>
                <a:latin typeface="+mj-lt"/>
              </a:rPr>
              <a:t>¯, BE(B), tCO</a:t>
            </a:r>
            <a:r>
              <a:rPr lang="en-US" altLang="en-US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b="1" dirty="0">
                <a:solidFill>
                  <a:schemeClr val="tx1"/>
                </a:solidFill>
                <a:latin typeface="+mj-lt"/>
              </a:rPr>
              <a:t>, HCT, sO</a:t>
            </a:r>
            <a:r>
              <a:rPr lang="en-US" altLang="en-US" b="1" baseline="-25000" dirty="0">
                <a:solidFill>
                  <a:schemeClr val="tx1"/>
                </a:solidFill>
                <a:latin typeface="+mj-lt"/>
              </a:rPr>
              <a:t>2, </a:t>
            </a:r>
            <a:r>
              <a:rPr lang="en-US" altLang="en-US" b="1" dirty="0">
                <a:solidFill>
                  <a:schemeClr val="tx1"/>
                </a:solidFill>
                <a:latin typeface="+mj-lt"/>
              </a:rPr>
              <a:t>CaO</a:t>
            </a:r>
            <a:r>
              <a:rPr lang="en-US" altLang="en-US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b="1" dirty="0">
                <a:solidFill>
                  <a:schemeClr val="tx1"/>
                </a:solidFill>
                <a:latin typeface="+mj-lt"/>
              </a:rPr>
              <a:t>, and AG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3BAC60F7-ED49-4949-8A70-D921C198E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09600"/>
            <a:ext cx="3933825" cy="70802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4000" u="sng" dirty="0">
                <a:solidFill>
                  <a:schemeClr val="tx1"/>
                </a:solidFill>
                <a:latin typeface="+mj-lt"/>
              </a:rPr>
              <a:t>GEM </a:t>
            </a:r>
            <a:r>
              <a:rPr lang="en-US" altLang="en-US" sz="3600" u="sng" dirty="0">
                <a:solidFill>
                  <a:schemeClr val="tx1"/>
                </a:solidFill>
                <a:latin typeface="+mj-lt"/>
              </a:rPr>
              <a:t>Cartridges</a:t>
            </a:r>
            <a:endParaRPr lang="en-US" altLang="en-US" sz="4000" u="sng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98DF8A-FFFA-40EC-83D3-2ECF275FF230}"/>
              </a:ext>
            </a:extLst>
          </p:cNvPr>
          <p:cNvSpPr/>
          <p:nvPr/>
        </p:nvSpPr>
        <p:spPr>
          <a:xfrm>
            <a:off x="1066800" y="1447800"/>
            <a:ext cx="7467600" cy="51244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1775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Each cartridge contains reagents, controls, and a sensor card where testing is performed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j-lt"/>
              <a:cs typeface="Arial" panose="020B0604020202020204" pitchFamily="34" charset="0"/>
            </a:endParaRPr>
          </a:p>
          <a:p>
            <a:pPr marL="231775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Eliminates operator maintenance for up to 30 days</a:t>
            </a:r>
          </a:p>
          <a:p>
            <a:pPr marL="922338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	</a:t>
            </a:r>
          </a:p>
          <a:p>
            <a:pPr marL="231775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Cartridges are stored at room temperature (15 - 25°C)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latin typeface="+mj-lt"/>
              <a:cs typeface="Arial" panose="020B0604020202020204" pitchFamily="34" charset="0"/>
            </a:endParaRPr>
          </a:p>
          <a:p>
            <a:pPr marL="231775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Cartridge Expiration:  </a:t>
            </a:r>
          </a:p>
          <a:p>
            <a:pPr marL="465138" lvl="1" indent="-79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u="sng" dirty="0">
                <a:latin typeface="+mj-lt"/>
                <a:cs typeface="Arial" panose="020B0604020202020204" pitchFamily="34" charset="0"/>
              </a:rPr>
              <a:t>In foil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:  Cartridge may be inserted up to and including the use-by date printed on the foil</a:t>
            </a:r>
          </a:p>
          <a:p>
            <a:pPr marL="465138" lvl="1" indent="-79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latin typeface="+mj-lt"/>
              <a:cs typeface="Arial" panose="020B0604020202020204" pitchFamily="34" charset="0"/>
            </a:endParaRPr>
          </a:p>
          <a:p>
            <a:pPr marL="465138" lvl="1" indent="-79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u="sng" dirty="0">
                <a:latin typeface="+mj-lt"/>
                <a:cs typeface="Arial" panose="020B0604020202020204" pitchFamily="34" charset="0"/>
              </a:rPr>
              <a:t>On-board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: </a:t>
            </a:r>
          </a:p>
          <a:p>
            <a:pPr marL="914400" lvl="1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Cartridge must be replaced when it runs out of tests </a:t>
            </a:r>
            <a:r>
              <a:rPr lang="en-US" sz="2000" b="1" u="sng" dirty="0">
                <a:latin typeface="+mj-lt"/>
                <a:cs typeface="Arial" panose="020B0604020202020204" pitchFamily="34" charset="0"/>
              </a:rPr>
              <a:t>or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when cartridge use-life is reached</a:t>
            </a:r>
          </a:p>
          <a:p>
            <a:pPr marL="914400" lvl="1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Once the cartridge is removed, it cannot be put back on the analyzer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07378B0C-3787-4AE9-BFAD-97A7478C05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8588" y="609600"/>
            <a:ext cx="7772400" cy="1609725"/>
          </a:xfrm>
        </p:spPr>
        <p:txBody>
          <a:bodyPr/>
          <a:lstStyle/>
          <a:p>
            <a:pPr eaLnBrk="1" hangingPunct="1"/>
            <a:r>
              <a:rPr lang="en-US" altLang="en-US" sz="4000" u="sng"/>
              <a:t>Troubleshooting</a:t>
            </a:r>
            <a:br>
              <a:rPr lang="en-US" altLang="en-US" sz="4000" b="1" i="1" u="sng"/>
            </a:br>
            <a:endParaRPr lang="en-US" altLang="en-US" sz="4000" b="1" i="1" u="s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1AD85-5915-4B42-B24B-AEE85839D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447800"/>
            <a:ext cx="8027988" cy="6096000"/>
          </a:xfrm>
        </p:spPr>
        <p:txBody>
          <a:bodyPr rtlCol="0">
            <a:normAutofit/>
          </a:bodyPr>
          <a:lstStyle/>
          <a:p>
            <a:pPr marL="452628" eaLnBrk="1" fontAlgn="auto" hangingPunct="1">
              <a:spcAft>
                <a:spcPts val="0"/>
              </a:spcAft>
              <a:buClrTx/>
              <a:defRPr/>
            </a:pPr>
            <a:r>
              <a:rPr lang="en-US" sz="2000" b="1" i="1" u="sng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How to Manually Perform an iQM2 Process:</a:t>
            </a:r>
          </a:p>
          <a:p>
            <a:pPr marL="852678" lvl="1" eaLnBrk="1" fontAlgn="auto" hangingPunct="1">
              <a:lnSpc>
                <a:spcPct val="15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Main Menu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Diagnostics  Run iQM2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452628" eaLnBrk="1" fontAlgn="auto" hangingPunct="1">
              <a:spcAft>
                <a:spcPts val="0"/>
              </a:spcAft>
              <a:buClrTx/>
              <a:defRPr/>
            </a:pPr>
            <a:r>
              <a:rPr lang="en-US" sz="2000" b="1" i="1" u="sng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When to initiate an iQM2 Process:</a:t>
            </a:r>
          </a:p>
          <a:p>
            <a:pPr marL="852678" lvl="1" indent="-182880"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If an operator notices frequent messages regarding clots or interferences</a:t>
            </a:r>
          </a:p>
          <a:p>
            <a:pPr marL="852678" lvl="1" indent="-182880"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If there are delays with the APV (Auto Pack Validation) process. </a:t>
            </a:r>
          </a:p>
          <a:p>
            <a:pPr marL="452628" eaLnBrk="1" fontAlgn="auto" hangingPunct="1">
              <a:spcAft>
                <a:spcPts val="0"/>
              </a:spcAft>
              <a:buClrTx/>
              <a:defRPr/>
            </a:pPr>
            <a:r>
              <a:rPr lang="en-US" sz="2000" b="1" i="1" u="sng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What is displayed:</a:t>
            </a:r>
          </a:p>
          <a:p>
            <a:pPr marL="852678" lvl="1" indent="-182880"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“No Errors” message is displayed on print out when all issues have been cleared</a:t>
            </a:r>
          </a:p>
          <a:p>
            <a:pPr marL="852678" lvl="1" indent="-182880"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The target analyte will be permanently disabled if iQM2 is unable to resolve the issue.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	</a:t>
            </a:r>
          </a:p>
          <a:p>
            <a:pPr marL="182880" indent="-18288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E32C08B5-A934-43EA-9E8E-A2558D092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6591300" cy="1468438"/>
          </a:xfrm>
        </p:spPr>
        <p:txBody>
          <a:bodyPr/>
          <a:lstStyle/>
          <a:p>
            <a:r>
              <a:rPr lang="en-US" altLang="en-US" b="1" u="sng"/>
              <a:t>Incalculable results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615EA-6895-4CD7-AAC8-B7572CBE1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43100" y="2209800"/>
            <a:ext cx="6591300" cy="3657600"/>
          </a:xfrm>
        </p:spPr>
        <p:txBody>
          <a:bodyPr/>
          <a:lstStyle/>
          <a:p>
            <a:pPr>
              <a:defRPr/>
            </a:pPr>
            <a:r>
              <a:rPr lang="en-US" dirty="0"/>
              <a:t>Analytes with measured values outside the Reportable Range are reported with a &gt; or &lt; symbol. “Incalculable” will be displayed for results that are outside the measuring capability of the analyzer.  Often, this occurs with interferences.</a:t>
            </a:r>
          </a:p>
          <a:p>
            <a:pPr>
              <a:defRPr/>
            </a:pPr>
            <a:r>
              <a:rPr lang="en-US" dirty="0"/>
              <a:t>When this happens: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dirty="0"/>
              <a:t>Discard results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dirty="0"/>
              <a:t>Re-collect fresh sample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dirty="0"/>
              <a:t>Re-test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3">
            <a:extLst>
              <a:ext uri="{FF2B5EF4-FFF2-40B4-BE49-F238E27FC236}">
                <a16:creationId xmlns:a16="http://schemas.microsoft.com/office/drawing/2014/main" id="{7A414A0B-9626-4FA4-B372-0D3C586A0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28600"/>
            <a:ext cx="7924800" cy="578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i="1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dirty="0">
                <a:latin typeface="+mj-lt"/>
                <a:cs typeface="Arial" panose="020B0604020202020204" pitchFamily="34" charset="0"/>
              </a:rPr>
              <a:t>   	</a:t>
            </a:r>
            <a:r>
              <a:rPr lang="en-US" sz="3600" b="1" i="1" u="sng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3600" u="sng" dirty="0">
                <a:latin typeface="+mj-lt"/>
                <a:cs typeface="Arial" panose="020B0604020202020204" pitchFamily="34" charset="0"/>
              </a:rPr>
              <a:t>ABG Specimens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u="sng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6725" indent="-46672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Collection Device: Use </a:t>
            </a:r>
            <a:r>
              <a:rPr lang="en-US" sz="2000" b="1" u="sng" dirty="0">
                <a:latin typeface="+mj-lt"/>
                <a:cs typeface="Arial" panose="020B0604020202020204" pitchFamily="34" charset="0"/>
              </a:rPr>
              <a:t>ONLY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lyophilized lithium heparin blood gas syringes with a concentration of ~ 25 USP units/mL</a:t>
            </a:r>
          </a:p>
          <a:p>
            <a:pPr marL="466725" indent="-46672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000" dirty="0">
              <a:latin typeface="+mj-lt"/>
              <a:cs typeface="Arial" panose="020B0604020202020204" pitchFamily="34" charset="0"/>
            </a:endParaRPr>
          </a:p>
          <a:p>
            <a:pPr marL="466725" indent="-46672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Specimen Types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Arterial:</a:t>
            </a:r>
          </a:p>
          <a:p>
            <a:pPr marL="1138238" lvl="2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Steady state of ventilation for 30 minutes</a:t>
            </a:r>
          </a:p>
          <a:p>
            <a:pPr marL="1138238" lvl="2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Use the radial, brachial, or femoral artery</a:t>
            </a:r>
          </a:p>
          <a:p>
            <a:pPr marL="1138238" lvl="2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Document location of sample draw and the presence of collateral blood flow (Allen’s test) on the instrument itself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 Venous:</a:t>
            </a:r>
          </a:p>
          <a:p>
            <a:pPr marL="1138238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Antecubital vein preferred</a:t>
            </a:r>
          </a:p>
          <a:p>
            <a:pPr marL="1138238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Not suitable for oxygenation studies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2317</TotalTime>
  <Words>1364</Words>
  <Application>Microsoft Office PowerPoint</Application>
  <PresentationFormat>On-screen Show (4:3)</PresentationFormat>
  <Paragraphs>158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Arial Black</vt:lpstr>
      <vt:lpstr>Calibri</vt:lpstr>
      <vt:lpstr>Century Gothic</vt:lpstr>
      <vt:lpstr>Rockwell</vt:lpstr>
      <vt:lpstr>Times New Roman</vt:lpstr>
      <vt:lpstr>Wingdings</vt:lpstr>
      <vt:lpstr>Wingdings 3</vt:lpstr>
      <vt:lpstr>Wisp</vt:lpstr>
      <vt:lpstr>2021 Annual GEM 5000 Blood Gas Competency</vt:lpstr>
      <vt:lpstr>PowerPoint Presentation</vt:lpstr>
      <vt:lpstr>GEM 5000 Blood Gas Review </vt:lpstr>
      <vt:lpstr>PowerPoint Presentation</vt:lpstr>
      <vt:lpstr>PowerPoint Presentation</vt:lpstr>
      <vt:lpstr>PowerPoint Presentation</vt:lpstr>
      <vt:lpstr>Troubleshooting </vt:lpstr>
      <vt:lpstr>Incalculable results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Veterans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 GEM Premier ABG  Annual Competency Review</dc:title>
  <dc:creator>vharicfrys</dc:creator>
  <cp:lastModifiedBy>Priestley, Heather  RICVAMC</cp:lastModifiedBy>
  <cp:revision>278</cp:revision>
  <dcterms:created xsi:type="dcterms:W3CDTF">2012-10-18T17:18:00Z</dcterms:created>
  <dcterms:modified xsi:type="dcterms:W3CDTF">2021-12-06T18:15:26Z</dcterms:modified>
</cp:coreProperties>
</file>