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8" d="100"/>
          <a:sy n="58" d="100"/>
        </p:scale>
        <p:origin x="4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3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4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239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63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1790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7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69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29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89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8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5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3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0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2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84CE7-561D-4E04-A99D-129F0B2BEF41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EA2A890-112E-4D38-9CCE-A5A3D4E5A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0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aww.visn6.portal2.va.gov/apps/richmond/plms/PLMS%20SOPs/Forms/Current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634990"/>
          </a:xfrm>
        </p:spPr>
        <p:txBody>
          <a:bodyPr>
            <a:noAutofit/>
          </a:bodyPr>
          <a:lstStyle/>
          <a:p>
            <a:r>
              <a:rPr lang="en-US" sz="8800" dirty="0"/>
              <a:t>Clinitek status plus </a:t>
            </a:r>
            <a:r>
              <a:rPr lang="en-US" dirty="0"/>
              <a:t>®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4371" y="4067551"/>
            <a:ext cx="9144000" cy="1655762"/>
          </a:xfrm>
        </p:spPr>
        <p:txBody>
          <a:bodyPr/>
          <a:lstStyle/>
          <a:p>
            <a:r>
              <a:rPr lang="en-US" dirty="0"/>
              <a:t>Annual competency</a:t>
            </a:r>
          </a:p>
          <a:p>
            <a:pPr algn="l"/>
            <a:r>
              <a:rPr lang="en-US" b="1" dirty="0"/>
              <a:t>Must score 80% or more</a:t>
            </a:r>
          </a:p>
        </p:txBody>
      </p:sp>
    </p:spTree>
    <p:extLst>
      <p:ext uri="{BB962C8B-B14F-4D97-AF65-F5344CB8AC3E}">
        <p14:creationId xmlns:p14="http://schemas.microsoft.com/office/powerpoint/2010/main" val="23562762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5574" y="953325"/>
            <a:ext cx="6884177" cy="875476"/>
          </a:xfrm>
        </p:spPr>
        <p:txBody>
          <a:bodyPr/>
          <a:lstStyle/>
          <a:p>
            <a:r>
              <a:rPr lang="en-US" dirty="0"/>
              <a:t>Weekly cleaning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914" y="1484556"/>
            <a:ext cx="10152632" cy="45612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1. Remove test table by pulling it slowly out of the analyzer</a:t>
            </a:r>
          </a:p>
          <a:p>
            <a:pPr marL="0" indent="0">
              <a:buNone/>
            </a:pPr>
            <a:r>
              <a:rPr lang="en-US" dirty="0"/>
              <a:t>2. Lift the table insert from the test table</a:t>
            </a:r>
          </a:p>
          <a:p>
            <a:pPr marL="0" indent="0">
              <a:buNone/>
            </a:pPr>
            <a:r>
              <a:rPr lang="en-US" dirty="0"/>
              <a:t>3. Drain the drip tray if necessary</a:t>
            </a:r>
          </a:p>
          <a:p>
            <a:pPr marL="0" indent="0">
              <a:buNone/>
            </a:pPr>
            <a:r>
              <a:rPr lang="en-US" dirty="0"/>
              <a:t>4. Wet a cotton tipped stick with water and thoroughly scrub the test table and table insert, </a:t>
            </a:r>
            <a:r>
              <a:rPr lang="en-US" sz="2400" b="1" dirty="0"/>
              <a:t>Except the white calibration bar</a:t>
            </a:r>
          </a:p>
          <a:p>
            <a:pPr marL="0" indent="0">
              <a:buNone/>
            </a:pPr>
            <a:r>
              <a:rPr lang="en-US" sz="2400" dirty="0"/>
              <a:t>5. Rinse both sides of the table insert and test table under running water.</a:t>
            </a:r>
          </a:p>
          <a:p>
            <a:pPr marL="0" indent="0">
              <a:buNone/>
            </a:pPr>
            <a:r>
              <a:rPr lang="en-US" sz="2400" dirty="0"/>
              <a:t>6. Dry the test table insert, examine the white calibration bar, and insert the test table slowly halfway to the instrument.</a:t>
            </a:r>
          </a:p>
          <a:p>
            <a:pPr marL="0" indent="0">
              <a:buNone/>
            </a:pPr>
            <a:r>
              <a:rPr lang="en-US" sz="2400" dirty="0"/>
              <a:t>If the white calibration bar is dirty, clean with soft cloth or lint free tissue.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2444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D6B22-6A6E-40A7-9548-C29D48CE2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14895"/>
            <a:ext cx="8596668" cy="5326467"/>
          </a:xfrm>
        </p:spPr>
        <p:txBody>
          <a:bodyPr/>
          <a:lstStyle/>
          <a:p>
            <a:r>
              <a:rPr lang="en-US" dirty="0"/>
              <a:t>To access RIC SharePoint for the hospital policy and procedure use the following link.</a:t>
            </a:r>
          </a:p>
          <a:p>
            <a:r>
              <a:rPr lang="en-US" dirty="0">
                <a:hlinkClick r:id="rId2"/>
              </a:rPr>
              <a:t>https://vaww.visn6.portal2.va.gov/apps/richmond/plms/PLMS%20SOPs/Forms/Current.aspx</a:t>
            </a:r>
            <a:endParaRPr lang="en-US" dirty="0"/>
          </a:p>
          <a:p>
            <a:r>
              <a:rPr lang="en-US" dirty="0"/>
              <a:t>And select “point-of-care” from the list. Use the link “Point of Care SOPs”</a:t>
            </a:r>
          </a:p>
          <a:p>
            <a:r>
              <a:rPr lang="en-US" dirty="0"/>
              <a:t>Anew website/</a:t>
            </a:r>
            <a:r>
              <a:rPr lang="en-US" dirty="0" err="1"/>
              <a:t>medialab</a:t>
            </a:r>
            <a:r>
              <a:rPr lang="en-US" dirty="0"/>
              <a:t> opens and the “Point Of Care/Ancillary” link will expand. Look for the correct instrument SOP and review.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3200" dirty="0"/>
              <a:t>You have completed this portion . Please go to the exam section. Passing score is 80% or above.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87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270" y="864523"/>
            <a:ext cx="9776028" cy="4601821"/>
          </a:xfrm>
        </p:spPr>
        <p:txBody>
          <a:bodyPr/>
          <a:lstStyle/>
          <a:p>
            <a:r>
              <a:rPr lang="en-US" sz="2800" dirty="0"/>
              <a:t>Purpose:</a:t>
            </a:r>
          </a:p>
          <a:p>
            <a:pPr marL="0" indent="0">
              <a:buNone/>
            </a:pPr>
            <a:r>
              <a:rPr lang="en-US" sz="2800" dirty="0"/>
              <a:t>	To establish consistent reading of urinalysis test in a point-of-care environment.</a:t>
            </a:r>
            <a:r>
              <a:rPr lang="en-US" dirty="0"/>
              <a:t> </a:t>
            </a:r>
            <a:r>
              <a:rPr lang="en-US" sz="2800" dirty="0"/>
              <a:t>The test is intended for use for patients experiencing a loss of kidney function, urinary track infections, carbohydrate disorders, or liver function problems. 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54685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Clinitek status plus ® is a semi-automated instrument designed to  test urine  Bilirubin, Blood (Occult), Glucose, Ketones Leukocytes, Nitrites, PH, Protein, Specific Gravity, and Urobilinogen.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31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270" y="1446415"/>
            <a:ext cx="9603275" cy="4019930"/>
          </a:xfrm>
        </p:spPr>
        <p:txBody>
          <a:bodyPr>
            <a:normAutofit/>
          </a:bodyPr>
          <a:lstStyle/>
          <a:p>
            <a:r>
              <a:rPr lang="en-US" sz="3000" dirty="0"/>
              <a:t>Collect freshly-voided urine in a clean container and test as soon as possible.  The container should be filled with enough urine to allow for complete dipping of the reagent test strip areas.</a:t>
            </a:r>
          </a:p>
          <a:p>
            <a:endParaRPr lang="en-US" dirty="0"/>
          </a:p>
          <a:p>
            <a:pPr lvl="1"/>
            <a:r>
              <a:rPr lang="en-US" sz="2800" dirty="0"/>
              <a:t>Samples are stable for 1 hour at room temperature and 4 hours refrigerated.  NOTE:  Sample must be at room temperature prior to analysis.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1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Must be performed every 24 hour or before patient testing if it is not done daily.</a:t>
            </a:r>
          </a:p>
          <a:p>
            <a:r>
              <a:rPr lang="en-US" sz="3200" dirty="0"/>
              <a:t>Uses Dropper plus urinalysis dipstick controls 1 and 2</a:t>
            </a:r>
          </a:p>
          <a:p>
            <a:r>
              <a:rPr lang="en-US" sz="3200" dirty="0"/>
              <a:t>Please use ‘Strip QC” from the display.</a:t>
            </a:r>
          </a:p>
        </p:txBody>
      </p:sp>
    </p:spTree>
    <p:extLst>
      <p:ext uri="{BB962C8B-B14F-4D97-AF65-F5344CB8AC3E}">
        <p14:creationId xmlns:p14="http://schemas.microsoft.com/office/powerpoint/2010/main" val="1801266878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Once the testing is complete, result will print.</a:t>
            </a:r>
          </a:p>
          <a:p>
            <a:r>
              <a:rPr lang="en-US" sz="2800" dirty="0"/>
              <a:t>Make sure to use full patient ID in order the result to transmit in to CPRS.</a:t>
            </a:r>
          </a:p>
          <a:p>
            <a:r>
              <a:rPr lang="en-US" sz="2800" dirty="0"/>
              <a:t>No order is needed for urinalysis; and please do not us order number when entering patient ID.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9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control troubleshooting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Check for:</a:t>
            </a:r>
          </a:p>
          <a:p>
            <a:pPr marL="800100" lvl="1" indent="-342900">
              <a:buAutoNum type="arabicPeriod"/>
            </a:pPr>
            <a:r>
              <a:rPr lang="en-US" sz="2800" dirty="0"/>
              <a:t>Expiration date for Control solutions</a:t>
            </a:r>
          </a:p>
          <a:p>
            <a:pPr marL="800100" lvl="1" indent="-342900">
              <a:buAutoNum type="arabicPeriod"/>
            </a:pPr>
            <a:r>
              <a:rPr lang="en-US" sz="2800" dirty="0"/>
              <a:t>Expiration date for reagent strip</a:t>
            </a:r>
          </a:p>
          <a:p>
            <a:pPr marL="457200" lvl="1" indent="0">
              <a:buNone/>
            </a:pPr>
            <a:r>
              <a:rPr lang="en-US" sz="2800" dirty="0"/>
              <a:t>If QC fail 2X, repeat with new vials of controls and if fail again, notify Ancillary department</a:t>
            </a:r>
          </a:p>
          <a:p>
            <a:pPr marL="457200" lvl="1" indent="0">
              <a:buNone/>
            </a:pPr>
            <a:endParaRPr lang="en-US" sz="2800" dirty="0"/>
          </a:p>
          <a:p>
            <a:pPr marL="800100" lvl="1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316419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355" y="921948"/>
            <a:ext cx="9603275" cy="1049235"/>
          </a:xfrm>
        </p:spPr>
        <p:txBody>
          <a:bodyPr/>
          <a:lstStyle/>
          <a:p>
            <a:r>
              <a:rPr lang="en-US" dirty="0"/>
              <a:t>Limitations: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 following substances in urine may affect the readability of the test pad.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Visible blood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Drugs such as Azo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Nitrofurantoin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Riboflavin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75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daily basis, clean the test table insert with wet gauze</a:t>
            </a:r>
          </a:p>
          <a:p>
            <a:r>
              <a:rPr lang="en-US" dirty="0"/>
              <a:t>Clean outside with wipe</a:t>
            </a:r>
          </a:p>
          <a:p>
            <a:pPr marL="0" indent="0">
              <a:buNone/>
            </a:pPr>
            <a:r>
              <a:rPr lang="en-US" dirty="0"/>
              <a:t>Ensure the analyzer operates properly</a:t>
            </a:r>
          </a:p>
          <a:p>
            <a:pPr marL="0" indent="0">
              <a:buNone/>
            </a:pPr>
            <a:r>
              <a:rPr lang="en-US" dirty="0"/>
              <a:t>Note: Wear personal protective equipment. Use universal precautions.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51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439</TotalTime>
  <Words>513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Facet</vt:lpstr>
      <vt:lpstr>Clinitek status plus ®</vt:lpstr>
      <vt:lpstr>PowerPoint Presentation</vt:lpstr>
      <vt:lpstr>Principle:</vt:lpstr>
      <vt:lpstr>Specimen</vt:lpstr>
      <vt:lpstr>Quality control</vt:lpstr>
      <vt:lpstr>Post analysis</vt:lpstr>
      <vt:lpstr>Quality control troubleshooting</vt:lpstr>
      <vt:lpstr>Limitations:</vt:lpstr>
      <vt:lpstr>Maintenance</vt:lpstr>
      <vt:lpstr>Weekly cleaning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Clinitek status plus</dc:title>
  <dc:creator>Tegegne, Mulu  RICVAMC</dc:creator>
  <cp:lastModifiedBy>Tegegne, Mulu  RICVAMC</cp:lastModifiedBy>
  <cp:revision>22</cp:revision>
  <dcterms:created xsi:type="dcterms:W3CDTF">2017-09-18T16:40:44Z</dcterms:created>
  <dcterms:modified xsi:type="dcterms:W3CDTF">2019-07-19T16:36:23Z</dcterms:modified>
</cp:coreProperties>
</file>