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3" r:id="rId1"/>
  </p:sldMasterIdLst>
  <p:sldIdLst>
    <p:sldId id="267" r:id="rId2"/>
    <p:sldId id="256" r:id="rId3"/>
    <p:sldId id="264" r:id="rId4"/>
    <p:sldId id="257" r:id="rId5"/>
    <p:sldId id="258" r:id="rId6"/>
    <p:sldId id="261" r:id="rId7"/>
    <p:sldId id="262" r:id="rId8"/>
    <p:sldId id="259" r:id="rId9"/>
    <p:sldId id="260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4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hyperlink" Target="http://www.flickr.com/photos/jimmiehomeschoolmom/3391469181/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://2012.igem.org/Team:SUSTC-Shenzhen-B/lab_results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hyperlink" Target="http://www.flickr.com/photos/jimmiehomeschoolmom/3391469181/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://2012.igem.org/Team:SUSTC-Shenzhen-B/lab_results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C6000-A8EC-4DE1-8CAB-3DEFF764CC3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C037F7-0853-4578-97CF-29E9593EFD0E}">
      <dgm:prSet/>
      <dgm:spPr/>
      <dgm:t>
        <a:bodyPr/>
        <a:lstStyle/>
        <a:p>
          <a:r>
            <a:rPr lang="en-US" u="sng"/>
            <a:t>Purpose</a:t>
          </a:r>
          <a:r>
            <a:rPr lang="en-US"/>
            <a:t>: method of choice for monitoring heparin therapy</a:t>
          </a:r>
        </a:p>
      </dgm:t>
    </dgm:pt>
    <dgm:pt modelId="{275608EA-9328-4003-B949-163ECE8DEDD2}" type="parTrans" cxnId="{F2BC261D-A142-44D7-B153-9DAA5290583A}">
      <dgm:prSet/>
      <dgm:spPr/>
      <dgm:t>
        <a:bodyPr/>
        <a:lstStyle/>
        <a:p>
          <a:endParaRPr lang="en-US"/>
        </a:p>
      </dgm:t>
    </dgm:pt>
    <dgm:pt modelId="{3A5BC06C-358D-4B0C-ABD1-25A7CE0524F4}" type="sibTrans" cxnId="{F2BC261D-A142-44D7-B153-9DAA5290583A}">
      <dgm:prSet/>
      <dgm:spPr/>
      <dgm:t>
        <a:bodyPr/>
        <a:lstStyle/>
        <a:p>
          <a:endParaRPr lang="en-US"/>
        </a:p>
      </dgm:t>
    </dgm:pt>
    <dgm:pt modelId="{EAB4A9A6-4A9D-4A5D-ACAF-D3F3D4193B49}">
      <dgm:prSet/>
      <dgm:spPr/>
      <dgm:t>
        <a:bodyPr/>
        <a:lstStyle/>
        <a:p>
          <a:r>
            <a:rPr lang="en-US" u="sng"/>
            <a:t>Patient Identification</a:t>
          </a:r>
          <a:r>
            <a:rPr lang="en-US"/>
            <a:t>: Use a minimum of 2 patient identifiers</a:t>
          </a:r>
        </a:p>
      </dgm:t>
    </dgm:pt>
    <dgm:pt modelId="{D592CF7D-6344-4208-8DE2-E5D473734E4D}" type="parTrans" cxnId="{3FB1AC06-8440-45EF-B9BA-CB428869E78D}">
      <dgm:prSet/>
      <dgm:spPr/>
      <dgm:t>
        <a:bodyPr/>
        <a:lstStyle/>
        <a:p>
          <a:endParaRPr lang="en-US"/>
        </a:p>
      </dgm:t>
    </dgm:pt>
    <dgm:pt modelId="{06134A7C-8B1C-4346-9971-2C8388A41D14}" type="sibTrans" cxnId="{3FB1AC06-8440-45EF-B9BA-CB428869E78D}">
      <dgm:prSet/>
      <dgm:spPr/>
      <dgm:t>
        <a:bodyPr/>
        <a:lstStyle/>
        <a:p>
          <a:endParaRPr lang="en-US"/>
        </a:p>
      </dgm:t>
    </dgm:pt>
    <dgm:pt modelId="{82056D7B-C505-436D-BCFD-328B446072B5}">
      <dgm:prSet/>
      <dgm:spPr/>
      <dgm:t>
        <a:bodyPr/>
        <a:lstStyle/>
        <a:p>
          <a:r>
            <a:rPr lang="en-US"/>
            <a:t>Full name </a:t>
          </a:r>
        </a:p>
      </dgm:t>
    </dgm:pt>
    <dgm:pt modelId="{4C268DF4-9A82-45CA-83B7-8C4EB5F7C63E}" type="parTrans" cxnId="{52D0B196-FA27-49B8-B125-6D68A35752CD}">
      <dgm:prSet/>
      <dgm:spPr/>
      <dgm:t>
        <a:bodyPr/>
        <a:lstStyle/>
        <a:p>
          <a:endParaRPr lang="en-US"/>
        </a:p>
      </dgm:t>
    </dgm:pt>
    <dgm:pt modelId="{EC525205-4997-4815-8018-F872A2193148}" type="sibTrans" cxnId="{52D0B196-FA27-49B8-B125-6D68A35752CD}">
      <dgm:prSet/>
      <dgm:spPr/>
      <dgm:t>
        <a:bodyPr/>
        <a:lstStyle/>
        <a:p>
          <a:endParaRPr lang="en-US"/>
        </a:p>
      </dgm:t>
    </dgm:pt>
    <dgm:pt modelId="{F79B0CCD-3182-4C80-AC31-36E54F832B94}">
      <dgm:prSet/>
      <dgm:spPr/>
      <dgm:t>
        <a:bodyPr/>
        <a:lstStyle/>
        <a:p>
          <a:r>
            <a:rPr lang="en-US"/>
            <a:t>Full social security number </a:t>
          </a:r>
        </a:p>
      </dgm:t>
    </dgm:pt>
    <dgm:pt modelId="{8095422A-BF08-41E4-81DE-FBB63361EFDA}" type="parTrans" cxnId="{372EC92E-221C-48D5-A7BF-0E52920501C8}">
      <dgm:prSet/>
      <dgm:spPr/>
      <dgm:t>
        <a:bodyPr/>
        <a:lstStyle/>
        <a:p>
          <a:endParaRPr lang="en-US"/>
        </a:p>
      </dgm:t>
    </dgm:pt>
    <dgm:pt modelId="{B5814434-439C-4BF0-9354-87031344B51B}" type="sibTrans" cxnId="{372EC92E-221C-48D5-A7BF-0E52920501C8}">
      <dgm:prSet/>
      <dgm:spPr/>
      <dgm:t>
        <a:bodyPr/>
        <a:lstStyle/>
        <a:p>
          <a:endParaRPr lang="en-US"/>
        </a:p>
      </dgm:t>
    </dgm:pt>
    <dgm:pt modelId="{C02026AB-776A-44E2-9F55-FB9BAA09C826}">
      <dgm:prSet/>
      <dgm:spPr/>
      <dgm:t>
        <a:bodyPr/>
        <a:lstStyle/>
        <a:p>
          <a:r>
            <a:rPr lang="en-US"/>
            <a:t>Date of birth</a:t>
          </a:r>
        </a:p>
      </dgm:t>
    </dgm:pt>
    <dgm:pt modelId="{A7B40299-6C5A-44F4-B2A1-D16E2608FACD}" type="parTrans" cxnId="{1E7F7192-7C93-4C6D-8C5B-275DCA6E6032}">
      <dgm:prSet/>
      <dgm:spPr/>
      <dgm:t>
        <a:bodyPr/>
        <a:lstStyle/>
        <a:p>
          <a:endParaRPr lang="en-US"/>
        </a:p>
      </dgm:t>
    </dgm:pt>
    <dgm:pt modelId="{A0C95218-6DB8-4EA7-9061-1A02E8CC3D5C}" type="sibTrans" cxnId="{1E7F7192-7C93-4C6D-8C5B-275DCA6E6032}">
      <dgm:prSet/>
      <dgm:spPr/>
      <dgm:t>
        <a:bodyPr/>
        <a:lstStyle/>
        <a:p>
          <a:endParaRPr lang="en-US"/>
        </a:p>
      </dgm:t>
    </dgm:pt>
    <dgm:pt modelId="{B8E7E2FF-F4B2-4AE8-A087-666807CC188F}">
      <dgm:prSet/>
      <dgm:spPr/>
      <dgm:t>
        <a:bodyPr/>
        <a:lstStyle/>
        <a:p>
          <a:r>
            <a:rPr lang="en-US" u="sng"/>
            <a:t>Specimen</a:t>
          </a:r>
          <a:r>
            <a:rPr lang="en-US"/>
            <a:t>: whole blood drawn in a plain,  </a:t>
          </a:r>
          <a:r>
            <a:rPr lang="en-US" b="1" u="sng"/>
            <a:t>un-heparinized </a:t>
          </a:r>
          <a:r>
            <a:rPr lang="en-US"/>
            <a:t>plastic syringe.</a:t>
          </a:r>
        </a:p>
      </dgm:t>
    </dgm:pt>
    <dgm:pt modelId="{EF9EBFCA-0BD4-44B2-ADF6-597263254E3E}" type="parTrans" cxnId="{C31434B6-D1AB-4BB3-8315-F3CC204ABB0C}">
      <dgm:prSet/>
      <dgm:spPr/>
      <dgm:t>
        <a:bodyPr/>
        <a:lstStyle/>
        <a:p>
          <a:endParaRPr lang="en-US"/>
        </a:p>
      </dgm:t>
    </dgm:pt>
    <dgm:pt modelId="{BB659887-B018-47BD-9784-26A96152B431}" type="sibTrans" cxnId="{C31434B6-D1AB-4BB3-8315-F3CC204ABB0C}">
      <dgm:prSet/>
      <dgm:spPr/>
      <dgm:t>
        <a:bodyPr/>
        <a:lstStyle/>
        <a:p>
          <a:endParaRPr lang="en-US"/>
        </a:p>
      </dgm:t>
    </dgm:pt>
    <dgm:pt modelId="{154B1443-59AD-4E75-945C-31016EA7464A}" type="pres">
      <dgm:prSet presAssocID="{02FC6000-A8EC-4DE1-8CAB-3DEFF764CC31}" presName="linear" presStyleCnt="0">
        <dgm:presLayoutVars>
          <dgm:animLvl val="lvl"/>
          <dgm:resizeHandles val="exact"/>
        </dgm:presLayoutVars>
      </dgm:prSet>
      <dgm:spPr/>
    </dgm:pt>
    <dgm:pt modelId="{E66A9B20-51D7-48F9-B78B-84811CA2F2E4}" type="pres">
      <dgm:prSet presAssocID="{43C037F7-0853-4578-97CF-29E9593EFD0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FDE8F2B-B1E5-4EC9-A365-57E051E9E3D6}" type="pres">
      <dgm:prSet presAssocID="{3A5BC06C-358D-4B0C-ABD1-25A7CE0524F4}" presName="spacer" presStyleCnt="0"/>
      <dgm:spPr/>
    </dgm:pt>
    <dgm:pt modelId="{8365C4E1-1B82-4F96-BB56-02325C2E12BB}" type="pres">
      <dgm:prSet presAssocID="{EAB4A9A6-4A9D-4A5D-ACAF-D3F3D4193B4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A96862F-35D8-4D4B-81A7-E91140131BF8}" type="pres">
      <dgm:prSet presAssocID="{EAB4A9A6-4A9D-4A5D-ACAF-D3F3D4193B49}" presName="childText" presStyleLbl="revTx" presStyleIdx="0" presStyleCnt="1">
        <dgm:presLayoutVars>
          <dgm:bulletEnabled val="1"/>
        </dgm:presLayoutVars>
      </dgm:prSet>
      <dgm:spPr/>
    </dgm:pt>
    <dgm:pt modelId="{F7C412DC-4E36-4E55-AA8F-1EBA41530A2A}" type="pres">
      <dgm:prSet presAssocID="{B8E7E2FF-F4B2-4AE8-A087-666807CC188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BEACE05-FFD9-4D45-AE73-AF668273AC44}" type="presOf" srcId="{B8E7E2FF-F4B2-4AE8-A087-666807CC188F}" destId="{F7C412DC-4E36-4E55-AA8F-1EBA41530A2A}" srcOrd="0" destOrd="0" presId="urn:microsoft.com/office/officeart/2005/8/layout/vList2"/>
    <dgm:cxn modelId="{3FB1AC06-8440-45EF-B9BA-CB428869E78D}" srcId="{02FC6000-A8EC-4DE1-8CAB-3DEFF764CC31}" destId="{EAB4A9A6-4A9D-4A5D-ACAF-D3F3D4193B49}" srcOrd="1" destOrd="0" parTransId="{D592CF7D-6344-4208-8DE2-E5D473734E4D}" sibTransId="{06134A7C-8B1C-4346-9971-2C8388A41D14}"/>
    <dgm:cxn modelId="{F2BC261D-A142-44D7-B153-9DAA5290583A}" srcId="{02FC6000-A8EC-4DE1-8CAB-3DEFF764CC31}" destId="{43C037F7-0853-4578-97CF-29E9593EFD0E}" srcOrd="0" destOrd="0" parTransId="{275608EA-9328-4003-B949-163ECE8DEDD2}" sibTransId="{3A5BC06C-358D-4B0C-ABD1-25A7CE0524F4}"/>
    <dgm:cxn modelId="{BB75B124-F21B-4E1F-AD4D-C6D9D7D3A392}" type="presOf" srcId="{82056D7B-C505-436D-BCFD-328B446072B5}" destId="{EA96862F-35D8-4D4B-81A7-E91140131BF8}" srcOrd="0" destOrd="0" presId="urn:microsoft.com/office/officeart/2005/8/layout/vList2"/>
    <dgm:cxn modelId="{372EC92E-221C-48D5-A7BF-0E52920501C8}" srcId="{EAB4A9A6-4A9D-4A5D-ACAF-D3F3D4193B49}" destId="{F79B0CCD-3182-4C80-AC31-36E54F832B94}" srcOrd="1" destOrd="0" parTransId="{8095422A-BF08-41E4-81DE-FBB63361EFDA}" sibTransId="{B5814434-439C-4BF0-9354-87031344B51B}"/>
    <dgm:cxn modelId="{4A805869-E998-4F84-AB93-9BA0C7BD8E09}" type="presOf" srcId="{C02026AB-776A-44E2-9F55-FB9BAA09C826}" destId="{EA96862F-35D8-4D4B-81A7-E91140131BF8}" srcOrd="0" destOrd="2" presId="urn:microsoft.com/office/officeart/2005/8/layout/vList2"/>
    <dgm:cxn modelId="{CA89A169-0BD7-4577-9C75-0E8131F287D8}" type="presOf" srcId="{EAB4A9A6-4A9D-4A5D-ACAF-D3F3D4193B49}" destId="{8365C4E1-1B82-4F96-BB56-02325C2E12BB}" srcOrd="0" destOrd="0" presId="urn:microsoft.com/office/officeart/2005/8/layout/vList2"/>
    <dgm:cxn modelId="{88A9F586-9811-4657-8480-F9B753BA4682}" type="presOf" srcId="{02FC6000-A8EC-4DE1-8CAB-3DEFF764CC31}" destId="{154B1443-59AD-4E75-945C-31016EA7464A}" srcOrd="0" destOrd="0" presId="urn:microsoft.com/office/officeart/2005/8/layout/vList2"/>
    <dgm:cxn modelId="{1E7F7192-7C93-4C6D-8C5B-275DCA6E6032}" srcId="{EAB4A9A6-4A9D-4A5D-ACAF-D3F3D4193B49}" destId="{C02026AB-776A-44E2-9F55-FB9BAA09C826}" srcOrd="2" destOrd="0" parTransId="{A7B40299-6C5A-44F4-B2A1-D16E2608FACD}" sibTransId="{A0C95218-6DB8-4EA7-9061-1A02E8CC3D5C}"/>
    <dgm:cxn modelId="{52D0B196-FA27-49B8-B125-6D68A35752CD}" srcId="{EAB4A9A6-4A9D-4A5D-ACAF-D3F3D4193B49}" destId="{82056D7B-C505-436D-BCFD-328B446072B5}" srcOrd="0" destOrd="0" parTransId="{4C268DF4-9A82-45CA-83B7-8C4EB5F7C63E}" sibTransId="{EC525205-4997-4815-8018-F872A2193148}"/>
    <dgm:cxn modelId="{C31434B6-D1AB-4BB3-8315-F3CC204ABB0C}" srcId="{02FC6000-A8EC-4DE1-8CAB-3DEFF764CC31}" destId="{B8E7E2FF-F4B2-4AE8-A087-666807CC188F}" srcOrd="2" destOrd="0" parTransId="{EF9EBFCA-0BD4-44B2-ADF6-597263254E3E}" sibTransId="{BB659887-B018-47BD-9784-26A96152B431}"/>
    <dgm:cxn modelId="{5784B1CD-D3F4-472E-B458-432D86A62079}" type="presOf" srcId="{43C037F7-0853-4578-97CF-29E9593EFD0E}" destId="{E66A9B20-51D7-48F9-B78B-84811CA2F2E4}" srcOrd="0" destOrd="0" presId="urn:microsoft.com/office/officeart/2005/8/layout/vList2"/>
    <dgm:cxn modelId="{CB3B60D9-F71C-4FC7-86EA-35D634B85DB7}" type="presOf" srcId="{F79B0CCD-3182-4C80-AC31-36E54F832B94}" destId="{EA96862F-35D8-4D4B-81A7-E91140131BF8}" srcOrd="0" destOrd="1" presId="urn:microsoft.com/office/officeart/2005/8/layout/vList2"/>
    <dgm:cxn modelId="{297CF83E-5055-457C-B9EA-AD2BD35B4C07}" type="presParOf" srcId="{154B1443-59AD-4E75-945C-31016EA7464A}" destId="{E66A9B20-51D7-48F9-B78B-84811CA2F2E4}" srcOrd="0" destOrd="0" presId="urn:microsoft.com/office/officeart/2005/8/layout/vList2"/>
    <dgm:cxn modelId="{EB8B03D8-9137-447A-A91D-2B566C2A8772}" type="presParOf" srcId="{154B1443-59AD-4E75-945C-31016EA7464A}" destId="{0FDE8F2B-B1E5-4EC9-A365-57E051E9E3D6}" srcOrd="1" destOrd="0" presId="urn:microsoft.com/office/officeart/2005/8/layout/vList2"/>
    <dgm:cxn modelId="{0F1CC069-7C34-487D-915F-A7C98C3AF75F}" type="presParOf" srcId="{154B1443-59AD-4E75-945C-31016EA7464A}" destId="{8365C4E1-1B82-4F96-BB56-02325C2E12BB}" srcOrd="2" destOrd="0" presId="urn:microsoft.com/office/officeart/2005/8/layout/vList2"/>
    <dgm:cxn modelId="{2262AAA9-23CB-43B6-ADAB-9F13E85B44AC}" type="presParOf" srcId="{154B1443-59AD-4E75-945C-31016EA7464A}" destId="{EA96862F-35D8-4D4B-81A7-E91140131BF8}" srcOrd="3" destOrd="0" presId="urn:microsoft.com/office/officeart/2005/8/layout/vList2"/>
    <dgm:cxn modelId="{2DF71F77-247F-435B-84C0-2BA65A59FF3B}" type="presParOf" srcId="{154B1443-59AD-4E75-945C-31016EA7464A}" destId="{F7C412DC-4E36-4E55-AA8F-1EBA41530A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ACCEED-0889-4DA6-9ADE-C237F4C5B2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0079E4-BF94-4D59-8C53-4FA5E4AE3813}">
      <dgm:prSet/>
      <dgm:spPr/>
      <dgm:t>
        <a:bodyPr/>
        <a:lstStyle/>
        <a:p>
          <a:r>
            <a:rPr lang="en-US"/>
            <a:t>Refrigerated – stable until manufacturer’s expiration date printed on the wrapper.</a:t>
          </a:r>
        </a:p>
      </dgm:t>
    </dgm:pt>
    <dgm:pt modelId="{1E3EAA29-1A25-4E72-986D-BFA0D075391B}" type="parTrans" cxnId="{9537972E-C865-4FDA-A3C8-EE8C19D39257}">
      <dgm:prSet/>
      <dgm:spPr/>
      <dgm:t>
        <a:bodyPr/>
        <a:lstStyle/>
        <a:p>
          <a:endParaRPr lang="en-US"/>
        </a:p>
      </dgm:t>
    </dgm:pt>
    <dgm:pt modelId="{5022C6B4-E439-420F-AC9C-4C484F4BED64}" type="sibTrans" cxnId="{9537972E-C865-4FDA-A3C8-EE8C19D39257}">
      <dgm:prSet/>
      <dgm:spPr/>
      <dgm:t>
        <a:bodyPr/>
        <a:lstStyle/>
        <a:p>
          <a:endParaRPr lang="en-US"/>
        </a:p>
      </dgm:t>
    </dgm:pt>
    <dgm:pt modelId="{5E1BF740-6F45-4435-A65A-02F12AC0ADB1}">
      <dgm:prSet/>
      <dgm:spPr/>
      <dgm:t>
        <a:bodyPr/>
        <a:lstStyle/>
        <a:p>
          <a:r>
            <a:rPr lang="en-US" dirty="0">
              <a:solidFill>
                <a:schemeClr val="bg1">
                  <a:lumMod val="85000"/>
                  <a:lumOff val="15000"/>
                </a:schemeClr>
              </a:solidFill>
            </a:rPr>
            <a:t>Must be brought to room temperature at least for 5 minutes before use</a:t>
          </a:r>
        </a:p>
      </dgm:t>
    </dgm:pt>
    <dgm:pt modelId="{648491AC-4D7E-4512-81B2-DDF9C40AAD0F}" type="parTrans" cxnId="{1C1DA7F7-2F42-40FF-BA7E-F77E961213DB}">
      <dgm:prSet/>
      <dgm:spPr/>
      <dgm:t>
        <a:bodyPr/>
        <a:lstStyle/>
        <a:p>
          <a:endParaRPr lang="en-US"/>
        </a:p>
      </dgm:t>
    </dgm:pt>
    <dgm:pt modelId="{8055FFE8-1038-444A-B9BA-409C1ABCC474}" type="sibTrans" cxnId="{1C1DA7F7-2F42-40FF-BA7E-F77E961213DB}">
      <dgm:prSet/>
      <dgm:spPr/>
      <dgm:t>
        <a:bodyPr/>
        <a:lstStyle/>
        <a:p>
          <a:endParaRPr lang="en-US"/>
        </a:p>
      </dgm:t>
    </dgm:pt>
    <dgm:pt modelId="{C69AB665-5B5A-40C0-AD1B-F31BADF69974}">
      <dgm:prSet/>
      <dgm:spPr/>
      <dgm:t>
        <a:bodyPr/>
        <a:lstStyle/>
        <a:p>
          <a:r>
            <a:rPr lang="en-US" dirty="0"/>
            <a:t>Room Temperature – stable for 14 days. Each cartridge must be labeled properly with new expiration date when removed from fridge.</a:t>
          </a:r>
        </a:p>
      </dgm:t>
    </dgm:pt>
    <dgm:pt modelId="{7AECCB82-F4A2-478A-B6F0-1250C6D089E0}" type="parTrans" cxnId="{81E3D146-385C-46EF-91A0-F7818190EEAA}">
      <dgm:prSet/>
      <dgm:spPr/>
      <dgm:t>
        <a:bodyPr/>
        <a:lstStyle/>
        <a:p>
          <a:endParaRPr lang="en-US"/>
        </a:p>
      </dgm:t>
    </dgm:pt>
    <dgm:pt modelId="{DDD6B07B-072D-4E35-A874-AAEF425036B6}" type="sibTrans" cxnId="{81E3D146-385C-46EF-91A0-F7818190EEAA}">
      <dgm:prSet/>
      <dgm:spPr/>
      <dgm:t>
        <a:bodyPr/>
        <a:lstStyle/>
        <a:p>
          <a:endParaRPr lang="en-US"/>
        </a:p>
      </dgm:t>
    </dgm:pt>
    <dgm:pt modelId="{DCFE55BD-825C-4CEF-A109-D809C99EC545}">
      <dgm:prSet/>
      <dgm:spPr/>
      <dgm:t>
        <a:bodyPr/>
        <a:lstStyle/>
        <a:p>
          <a:r>
            <a:rPr lang="en-US" dirty="0"/>
            <a:t>Must close the sample well after sample application and prior to insertion into i-STAT</a:t>
          </a:r>
        </a:p>
      </dgm:t>
    </dgm:pt>
    <dgm:pt modelId="{E829884F-EADA-4D76-ADDB-ADBFE507C330}" type="parTrans" cxnId="{A906D311-1D79-4083-85AF-BE9F2E165160}">
      <dgm:prSet/>
      <dgm:spPr/>
      <dgm:t>
        <a:bodyPr/>
        <a:lstStyle/>
        <a:p>
          <a:endParaRPr lang="en-US"/>
        </a:p>
      </dgm:t>
    </dgm:pt>
    <dgm:pt modelId="{E19C96D7-3BCE-4F76-9804-75A04964259A}" type="sibTrans" cxnId="{A906D311-1D79-4083-85AF-BE9F2E165160}">
      <dgm:prSet/>
      <dgm:spPr/>
      <dgm:t>
        <a:bodyPr/>
        <a:lstStyle/>
        <a:p>
          <a:endParaRPr lang="en-US"/>
        </a:p>
      </dgm:t>
    </dgm:pt>
    <dgm:pt modelId="{71D740F4-F350-49BD-A8C1-777BEF7DE104}" type="pres">
      <dgm:prSet presAssocID="{77ACCEED-0889-4DA6-9ADE-C237F4C5B267}" presName="linear" presStyleCnt="0">
        <dgm:presLayoutVars>
          <dgm:animLvl val="lvl"/>
          <dgm:resizeHandles val="exact"/>
        </dgm:presLayoutVars>
      </dgm:prSet>
      <dgm:spPr/>
    </dgm:pt>
    <dgm:pt modelId="{8B14774A-CF3C-48F5-8E6C-E0872BA1070B}" type="pres">
      <dgm:prSet presAssocID="{E50079E4-BF94-4D59-8C53-4FA5E4AE381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B7E8F3-E6EE-48C7-BB94-D45CF755D7D8}" type="pres">
      <dgm:prSet presAssocID="{E50079E4-BF94-4D59-8C53-4FA5E4AE3813}" presName="childText" presStyleLbl="revTx" presStyleIdx="0" presStyleCnt="1">
        <dgm:presLayoutVars>
          <dgm:bulletEnabled val="1"/>
        </dgm:presLayoutVars>
      </dgm:prSet>
      <dgm:spPr/>
    </dgm:pt>
    <dgm:pt modelId="{8C460373-C7B4-44FE-ADF9-E2C52D22A0A7}" type="pres">
      <dgm:prSet presAssocID="{C69AB665-5B5A-40C0-AD1B-F31BADF699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E43E035-8A3D-43FA-979D-445276ABFC95}" type="pres">
      <dgm:prSet presAssocID="{DDD6B07B-072D-4E35-A874-AAEF425036B6}" presName="spacer" presStyleCnt="0"/>
      <dgm:spPr/>
    </dgm:pt>
    <dgm:pt modelId="{9E598F27-4E9D-4F63-96DD-FBB0A23D9221}" type="pres">
      <dgm:prSet presAssocID="{DCFE55BD-825C-4CEF-A109-D809C99EC54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906D311-1D79-4083-85AF-BE9F2E165160}" srcId="{77ACCEED-0889-4DA6-9ADE-C237F4C5B267}" destId="{DCFE55BD-825C-4CEF-A109-D809C99EC545}" srcOrd="2" destOrd="0" parTransId="{E829884F-EADA-4D76-ADDB-ADBFE507C330}" sibTransId="{E19C96D7-3BCE-4F76-9804-75A04964259A}"/>
    <dgm:cxn modelId="{9537972E-C865-4FDA-A3C8-EE8C19D39257}" srcId="{77ACCEED-0889-4DA6-9ADE-C237F4C5B267}" destId="{E50079E4-BF94-4D59-8C53-4FA5E4AE3813}" srcOrd="0" destOrd="0" parTransId="{1E3EAA29-1A25-4E72-986D-BFA0D075391B}" sibTransId="{5022C6B4-E439-420F-AC9C-4C484F4BED64}"/>
    <dgm:cxn modelId="{81E3D146-385C-46EF-91A0-F7818190EEAA}" srcId="{77ACCEED-0889-4DA6-9ADE-C237F4C5B267}" destId="{C69AB665-5B5A-40C0-AD1B-F31BADF69974}" srcOrd="1" destOrd="0" parTransId="{7AECCB82-F4A2-478A-B6F0-1250C6D089E0}" sibTransId="{DDD6B07B-072D-4E35-A874-AAEF425036B6}"/>
    <dgm:cxn modelId="{4F39936D-CB7B-4E24-BD41-9C119C535535}" type="presOf" srcId="{5E1BF740-6F45-4435-A65A-02F12AC0ADB1}" destId="{E6B7E8F3-E6EE-48C7-BB94-D45CF755D7D8}" srcOrd="0" destOrd="0" presId="urn:microsoft.com/office/officeart/2005/8/layout/vList2"/>
    <dgm:cxn modelId="{042CED70-CDE8-4787-8D79-821753F8428F}" type="presOf" srcId="{C69AB665-5B5A-40C0-AD1B-F31BADF69974}" destId="{8C460373-C7B4-44FE-ADF9-E2C52D22A0A7}" srcOrd="0" destOrd="0" presId="urn:microsoft.com/office/officeart/2005/8/layout/vList2"/>
    <dgm:cxn modelId="{A1F47C84-F286-4411-A686-4252C55A903F}" type="presOf" srcId="{77ACCEED-0889-4DA6-9ADE-C237F4C5B267}" destId="{71D740F4-F350-49BD-A8C1-777BEF7DE104}" srcOrd="0" destOrd="0" presId="urn:microsoft.com/office/officeart/2005/8/layout/vList2"/>
    <dgm:cxn modelId="{F66F518B-7EEE-4255-95DB-0B359E8BD2AE}" type="presOf" srcId="{E50079E4-BF94-4D59-8C53-4FA5E4AE3813}" destId="{8B14774A-CF3C-48F5-8E6C-E0872BA1070B}" srcOrd="0" destOrd="0" presId="urn:microsoft.com/office/officeart/2005/8/layout/vList2"/>
    <dgm:cxn modelId="{D4D9BC92-E577-44B2-8D54-2D987C7DE34E}" type="presOf" srcId="{DCFE55BD-825C-4CEF-A109-D809C99EC545}" destId="{9E598F27-4E9D-4F63-96DD-FBB0A23D9221}" srcOrd="0" destOrd="0" presId="urn:microsoft.com/office/officeart/2005/8/layout/vList2"/>
    <dgm:cxn modelId="{1C1DA7F7-2F42-40FF-BA7E-F77E961213DB}" srcId="{E50079E4-BF94-4D59-8C53-4FA5E4AE3813}" destId="{5E1BF740-6F45-4435-A65A-02F12AC0ADB1}" srcOrd="0" destOrd="0" parTransId="{648491AC-4D7E-4512-81B2-DDF9C40AAD0F}" sibTransId="{8055FFE8-1038-444A-B9BA-409C1ABCC474}"/>
    <dgm:cxn modelId="{5986ADB6-469C-40FA-A8B1-63159728DB9C}" type="presParOf" srcId="{71D740F4-F350-49BD-A8C1-777BEF7DE104}" destId="{8B14774A-CF3C-48F5-8E6C-E0872BA1070B}" srcOrd="0" destOrd="0" presId="urn:microsoft.com/office/officeart/2005/8/layout/vList2"/>
    <dgm:cxn modelId="{BD03BE4D-5875-4A7C-987A-0CED85210EA3}" type="presParOf" srcId="{71D740F4-F350-49BD-A8C1-777BEF7DE104}" destId="{E6B7E8F3-E6EE-48C7-BB94-D45CF755D7D8}" srcOrd="1" destOrd="0" presId="urn:microsoft.com/office/officeart/2005/8/layout/vList2"/>
    <dgm:cxn modelId="{D0371500-F353-4694-9CA5-C05F0FFC338E}" type="presParOf" srcId="{71D740F4-F350-49BD-A8C1-777BEF7DE104}" destId="{8C460373-C7B4-44FE-ADF9-E2C52D22A0A7}" srcOrd="2" destOrd="0" presId="urn:microsoft.com/office/officeart/2005/8/layout/vList2"/>
    <dgm:cxn modelId="{A1BAD4FF-E779-4D38-B725-EFFB184D85AA}" type="presParOf" srcId="{71D740F4-F350-49BD-A8C1-777BEF7DE104}" destId="{5E43E035-8A3D-43FA-979D-445276ABFC95}" srcOrd="3" destOrd="0" presId="urn:microsoft.com/office/officeart/2005/8/layout/vList2"/>
    <dgm:cxn modelId="{659456F6-470C-40FC-BC7F-74F532F86990}" type="presParOf" srcId="{71D740F4-F350-49BD-A8C1-777BEF7DE104}" destId="{9E598F27-4E9D-4F63-96DD-FBB0A23D922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591A83-183D-4CC1-8570-AFFD2733DB5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5_2" csCatId="accent5" phldr="1"/>
      <dgm:spPr/>
      <dgm:t>
        <a:bodyPr/>
        <a:lstStyle/>
        <a:p>
          <a:endParaRPr lang="en-US"/>
        </a:p>
      </dgm:t>
    </dgm:pt>
    <dgm:pt modelId="{BB5CB864-E746-4ACA-9E90-2C8911764946}">
      <dgm:prSet/>
      <dgm:spPr/>
      <dgm:t>
        <a:bodyPr/>
        <a:lstStyle/>
        <a:p>
          <a:r>
            <a:rPr lang="en-US"/>
            <a:t>Assay reportable range: 50-1000 sec.</a:t>
          </a:r>
        </a:p>
      </dgm:t>
    </dgm:pt>
    <dgm:pt modelId="{E2BC2CED-80B1-41DD-B677-9034E7EE4375}" type="parTrans" cxnId="{EC7A0E69-F9F2-408D-BB5B-B758B2CA206A}">
      <dgm:prSet/>
      <dgm:spPr/>
      <dgm:t>
        <a:bodyPr/>
        <a:lstStyle/>
        <a:p>
          <a:endParaRPr lang="en-US"/>
        </a:p>
      </dgm:t>
    </dgm:pt>
    <dgm:pt modelId="{7A628616-DB78-42D3-BBE3-162C223E787D}" type="sibTrans" cxnId="{EC7A0E69-F9F2-408D-BB5B-B758B2CA206A}">
      <dgm:prSet/>
      <dgm:spPr/>
      <dgm:t>
        <a:bodyPr/>
        <a:lstStyle/>
        <a:p>
          <a:endParaRPr lang="en-US"/>
        </a:p>
      </dgm:t>
    </dgm:pt>
    <dgm:pt modelId="{445FB971-D517-410C-9CB4-A04940D29495}">
      <dgm:prSet/>
      <dgm:spPr/>
      <dgm:t>
        <a:bodyPr/>
        <a:lstStyle/>
        <a:p>
          <a:r>
            <a:rPr lang="en-US"/>
            <a:t>Results showing *** should be repeated with a fresh sample and a new cartridge.</a:t>
          </a:r>
        </a:p>
      </dgm:t>
    </dgm:pt>
    <dgm:pt modelId="{34D4E9DA-E064-4C04-89AB-CDE54611E91F}" type="parTrans" cxnId="{AB20B0FC-73D0-4D5A-A271-70AAE801481C}">
      <dgm:prSet/>
      <dgm:spPr/>
      <dgm:t>
        <a:bodyPr/>
        <a:lstStyle/>
        <a:p>
          <a:endParaRPr lang="en-US"/>
        </a:p>
      </dgm:t>
    </dgm:pt>
    <dgm:pt modelId="{347D7546-3D4F-4844-B561-3E6815189C59}" type="sibTrans" cxnId="{AB20B0FC-73D0-4D5A-A271-70AAE801481C}">
      <dgm:prSet/>
      <dgm:spPr/>
      <dgm:t>
        <a:bodyPr/>
        <a:lstStyle/>
        <a:p>
          <a:endParaRPr lang="en-US"/>
        </a:p>
      </dgm:t>
    </dgm:pt>
    <dgm:pt modelId="{B02C0C5E-F401-4198-B310-675361189D43}">
      <dgm:prSet/>
      <dgm:spPr/>
      <dgm:t>
        <a:bodyPr/>
        <a:lstStyle/>
        <a:p>
          <a:r>
            <a:rPr lang="en-US" dirty="0"/>
            <a:t>Results &gt;1000 sec. should be repeated with a fresh sample and a new cartridge.</a:t>
          </a:r>
        </a:p>
      </dgm:t>
    </dgm:pt>
    <dgm:pt modelId="{B6FF2BC0-0B51-4922-B6E1-071D3E8EFD1C}" type="parTrans" cxnId="{EC479C32-4855-48F8-B936-4031F30C9EFA}">
      <dgm:prSet/>
      <dgm:spPr/>
      <dgm:t>
        <a:bodyPr/>
        <a:lstStyle/>
        <a:p>
          <a:endParaRPr lang="en-US"/>
        </a:p>
      </dgm:t>
    </dgm:pt>
    <dgm:pt modelId="{3B691687-BA0B-4F4C-BB58-B88787ACBC8A}" type="sibTrans" cxnId="{EC479C32-4855-48F8-B936-4031F30C9EFA}">
      <dgm:prSet/>
      <dgm:spPr/>
      <dgm:t>
        <a:bodyPr/>
        <a:lstStyle/>
        <a:p>
          <a:endParaRPr lang="en-US"/>
        </a:p>
      </dgm:t>
    </dgm:pt>
    <dgm:pt modelId="{5986811F-E410-4577-9A4D-7F6C6310B803}" type="pres">
      <dgm:prSet presAssocID="{32591A83-183D-4CC1-8570-AFFD2733DB52}" presName="root" presStyleCnt="0">
        <dgm:presLayoutVars>
          <dgm:dir/>
          <dgm:resizeHandles val="exact"/>
        </dgm:presLayoutVars>
      </dgm:prSet>
      <dgm:spPr/>
    </dgm:pt>
    <dgm:pt modelId="{6EF0964B-54D2-4896-BA22-A69AEF350A22}" type="pres">
      <dgm:prSet presAssocID="{BB5CB864-E746-4ACA-9E90-2C8911764946}" presName="compNode" presStyleCnt="0"/>
      <dgm:spPr/>
    </dgm:pt>
    <dgm:pt modelId="{7A2ED37F-9314-4539-BE0D-73B445381783}" type="pres">
      <dgm:prSet presAssocID="{BB5CB864-E746-4ACA-9E90-2C8911764946}" presName="bgRect" presStyleLbl="bgShp" presStyleIdx="0" presStyleCnt="3"/>
      <dgm:spPr/>
    </dgm:pt>
    <dgm:pt modelId="{26379443-DFD3-4AE8-8B53-66C8D3904DBB}" type="pres">
      <dgm:prSet presAssocID="{BB5CB864-E746-4ACA-9E90-2C891176494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CE7D855E-48B5-49E3-8AF0-4D29D2D9949C}" type="pres">
      <dgm:prSet presAssocID="{BB5CB864-E746-4ACA-9E90-2C8911764946}" presName="spaceRect" presStyleCnt="0"/>
      <dgm:spPr/>
    </dgm:pt>
    <dgm:pt modelId="{399722B8-474B-4339-BD4A-27700A1A7F99}" type="pres">
      <dgm:prSet presAssocID="{BB5CB864-E746-4ACA-9E90-2C8911764946}" presName="parTx" presStyleLbl="revTx" presStyleIdx="0" presStyleCnt="3">
        <dgm:presLayoutVars>
          <dgm:chMax val="0"/>
          <dgm:chPref val="0"/>
        </dgm:presLayoutVars>
      </dgm:prSet>
      <dgm:spPr/>
    </dgm:pt>
    <dgm:pt modelId="{155E15A2-E041-436E-8AEF-4340642540F5}" type="pres">
      <dgm:prSet presAssocID="{7A628616-DB78-42D3-BBE3-162C223E787D}" presName="sibTrans" presStyleCnt="0"/>
      <dgm:spPr/>
    </dgm:pt>
    <dgm:pt modelId="{41ED7BF1-8A13-447C-880A-B6B1C3FC124F}" type="pres">
      <dgm:prSet presAssocID="{445FB971-D517-410C-9CB4-A04940D29495}" presName="compNode" presStyleCnt="0"/>
      <dgm:spPr/>
    </dgm:pt>
    <dgm:pt modelId="{22217D7A-4B6A-41AE-9FF4-BC6DB6D59388}" type="pres">
      <dgm:prSet presAssocID="{445FB971-D517-410C-9CB4-A04940D29495}" presName="bgRect" presStyleLbl="bgShp" presStyleIdx="1" presStyleCnt="3"/>
      <dgm:spPr/>
    </dgm:pt>
    <dgm:pt modelId="{99E9F403-AAB0-4031-8990-916797D20D81}" type="pres">
      <dgm:prSet presAssocID="{445FB971-D517-410C-9CB4-A04940D294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6000" r="-26000"/>
          </a:stretch>
        </a:blipFill>
        <a:ln>
          <a:noFill/>
        </a:ln>
      </dgm:spPr>
    </dgm:pt>
    <dgm:pt modelId="{B820414C-2DE7-4237-A7B2-D8E1C8161655}" type="pres">
      <dgm:prSet presAssocID="{445FB971-D517-410C-9CB4-A04940D29495}" presName="spaceRect" presStyleCnt="0"/>
      <dgm:spPr/>
    </dgm:pt>
    <dgm:pt modelId="{BC3A2CA4-4BE2-432D-AE54-B7326E937045}" type="pres">
      <dgm:prSet presAssocID="{445FB971-D517-410C-9CB4-A04940D29495}" presName="parTx" presStyleLbl="revTx" presStyleIdx="1" presStyleCnt="3">
        <dgm:presLayoutVars>
          <dgm:chMax val="0"/>
          <dgm:chPref val="0"/>
        </dgm:presLayoutVars>
      </dgm:prSet>
      <dgm:spPr/>
    </dgm:pt>
    <dgm:pt modelId="{7A5EC527-4223-4BF5-91D0-D36A307FB87D}" type="pres">
      <dgm:prSet presAssocID="{347D7546-3D4F-4844-B561-3E6815189C59}" presName="sibTrans" presStyleCnt="0"/>
      <dgm:spPr/>
    </dgm:pt>
    <dgm:pt modelId="{66C65D6D-8896-436F-8FC7-1F11531BB73A}" type="pres">
      <dgm:prSet presAssocID="{B02C0C5E-F401-4198-B310-675361189D43}" presName="compNode" presStyleCnt="0"/>
      <dgm:spPr/>
    </dgm:pt>
    <dgm:pt modelId="{3008FB86-B9C3-4F45-9E98-4394B055A4F4}" type="pres">
      <dgm:prSet presAssocID="{B02C0C5E-F401-4198-B310-675361189D43}" presName="bgRect" presStyleLbl="bgShp" presStyleIdx="2" presStyleCnt="3"/>
      <dgm:spPr/>
    </dgm:pt>
    <dgm:pt modelId="{ABB5C1EE-CDA5-430B-808F-5173ADB47D27}" type="pres">
      <dgm:prSet presAssocID="{B02C0C5E-F401-4198-B310-675361189D4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3000" b="-3000"/>
          </a:stretch>
        </a:blipFill>
        <a:ln>
          <a:noFill/>
        </a:ln>
      </dgm:spPr>
    </dgm:pt>
    <dgm:pt modelId="{E1C50714-5C87-454A-A0B4-E8454F1D0757}" type="pres">
      <dgm:prSet presAssocID="{B02C0C5E-F401-4198-B310-675361189D43}" presName="spaceRect" presStyleCnt="0"/>
      <dgm:spPr/>
    </dgm:pt>
    <dgm:pt modelId="{2AA3D11F-4914-4DF3-ADF2-6F1927ABE21A}" type="pres">
      <dgm:prSet presAssocID="{B02C0C5E-F401-4198-B310-675361189D4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53C5302-0C48-449D-8B34-C8251D25B0AA}" type="presOf" srcId="{B02C0C5E-F401-4198-B310-675361189D43}" destId="{2AA3D11F-4914-4DF3-ADF2-6F1927ABE21A}" srcOrd="0" destOrd="0" presId="urn:microsoft.com/office/officeart/2018/2/layout/IconVerticalSolidList"/>
    <dgm:cxn modelId="{EC479C32-4855-48F8-B936-4031F30C9EFA}" srcId="{32591A83-183D-4CC1-8570-AFFD2733DB52}" destId="{B02C0C5E-F401-4198-B310-675361189D43}" srcOrd="2" destOrd="0" parTransId="{B6FF2BC0-0B51-4922-B6E1-071D3E8EFD1C}" sibTransId="{3B691687-BA0B-4F4C-BB58-B88787ACBC8A}"/>
    <dgm:cxn modelId="{EC7A0E69-F9F2-408D-BB5B-B758B2CA206A}" srcId="{32591A83-183D-4CC1-8570-AFFD2733DB52}" destId="{BB5CB864-E746-4ACA-9E90-2C8911764946}" srcOrd="0" destOrd="0" parTransId="{E2BC2CED-80B1-41DD-B677-9034E7EE4375}" sibTransId="{7A628616-DB78-42D3-BBE3-162C223E787D}"/>
    <dgm:cxn modelId="{21825472-5B37-4055-A634-A0D43F52F83A}" type="presOf" srcId="{445FB971-D517-410C-9CB4-A04940D29495}" destId="{BC3A2CA4-4BE2-432D-AE54-B7326E937045}" srcOrd="0" destOrd="0" presId="urn:microsoft.com/office/officeart/2018/2/layout/IconVerticalSolidList"/>
    <dgm:cxn modelId="{494E9386-55AF-4F99-BE6F-3E9541407BB7}" type="presOf" srcId="{BB5CB864-E746-4ACA-9E90-2C8911764946}" destId="{399722B8-474B-4339-BD4A-27700A1A7F99}" srcOrd="0" destOrd="0" presId="urn:microsoft.com/office/officeart/2018/2/layout/IconVerticalSolidList"/>
    <dgm:cxn modelId="{6D7F4C91-FA86-4D1B-B9FA-3B364690B17D}" type="presOf" srcId="{32591A83-183D-4CC1-8570-AFFD2733DB52}" destId="{5986811F-E410-4577-9A4D-7F6C6310B803}" srcOrd="0" destOrd="0" presId="urn:microsoft.com/office/officeart/2018/2/layout/IconVerticalSolidList"/>
    <dgm:cxn modelId="{AB20B0FC-73D0-4D5A-A271-70AAE801481C}" srcId="{32591A83-183D-4CC1-8570-AFFD2733DB52}" destId="{445FB971-D517-410C-9CB4-A04940D29495}" srcOrd="1" destOrd="0" parTransId="{34D4E9DA-E064-4C04-89AB-CDE54611E91F}" sibTransId="{347D7546-3D4F-4844-B561-3E6815189C59}"/>
    <dgm:cxn modelId="{DB3BAAC8-417E-431A-9D33-00A9A6B37C0B}" type="presParOf" srcId="{5986811F-E410-4577-9A4D-7F6C6310B803}" destId="{6EF0964B-54D2-4896-BA22-A69AEF350A22}" srcOrd="0" destOrd="0" presId="urn:microsoft.com/office/officeart/2018/2/layout/IconVerticalSolidList"/>
    <dgm:cxn modelId="{51138C18-7B5C-40E5-8769-2AB0663F4989}" type="presParOf" srcId="{6EF0964B-54D2-4896-BA22-A69AEF350A22}" destId="{7A2ED37F-9314-4539-BE0D-73B445381783}" srcOrd="0" destOrd="0" presId="urn:microsoft.com/office/officeart/2018/2/layout/IconVerticalSolidList"/>
    <dgm:cxn modelId="{8D10ED64-3623-4560-BA99-2FCDCB5E2594}" type="presParOf" srcId="{6EF0964B-54D2-4896-BA22-A69AEF350A22}" destId="{26379443-DFD3-4AE8-8B53-66C8D3904DBB}" srcOrd="1" destOrd="0" presId="urn:microsoft.com/office/officeart/2018/2/layout/IconVerticalSolidList"/>
    <dgm:cxn modelId="{FFDACD51-031A-47A6-8546-45DD918F4345}" type="presParOf" srcId="{6EF0964B-54D2-4896-BA22-A69AEF350A22}" destId="{CE7D855E-48B5-49E3-8AF0-4D29D2D9949C}" srcOrd="2" destOrd="0" presId="urn:microsoft.com/office/officeart/2018/2/layout/IconVerticalSolidList"/>
    <dgm:cxn modelId="{A00852BC-F404-4877-AC34-92E909F07B6C}" type="presParOf" srcId="{6EF0964B-54D2-4896-BA22-A69AEF350A22}" destId="{399722B8-474B-4339-BD4A-27700A1A7F99}" srcOrd="3" destOrd="0" presId="urn:microsoft.com/office/officeart/2018/2/layout/IconVerticalSolidList"/>
    <dgm:cxn modelId="{8B8B1014-8AE9-4033-854D-B57DD9DB1779}" type="presParOf" srcId="{5986811F-E410-4577-9A4D-7F6C6310B803}" destId="{155E15A2-E041-436E-8AEF-4340642540F5}" srcOrd="1" destOrd="0" presId="urn:microsoft.com/office/officeart/2018/2/layout/IconVerticalSolidList"/>
    <dgm:cxn modelId="{C4805D82-4A7F-4AEA-8E75-E477EE3B5878}" type="presParOf" srcId="{5986811F-E410-4577-9A4D-7F6C6310B803}" destId="{41ED7BF1-8A13-447C-880A-B6B1C3FC124F}" srcOrd="2" destOrd="0" presId="urn:microsoft.com/office/officeart/2018/2/layout/IconVerticalSolidList"/>
    <dgm:cxn modelId="{097501AD-142D-43CB-B4DE-DAB62FE58490}" type="presParOf" srcId="{41ED7BF1-8A13-447C-880A-B6B1C3FC124F}" destId="{22217D7A-4B6A-41AE-9FF4-BC6DB6D59388}" srcOrd="0" destOrd="0" presId="urn:microsoft.com/office/officeart/2018/2/layout/IconVerticalSolidList"/>
    <dgm:cxn modelId="{C6F4FD3B-6ABB-4A6B-9B7E-8977B9815EA9}" type="presParOf" srcId="{41ED7BF1-8A13-447C-880A-B6B1C3FC124F}" destId="{99E9F403-AAB0-4031-8990-916797D20D81}" srcOrd="1" destOrd="0" presId="urn:microsoft.com/office/officeart/2018/2/layout/IconVerticalSolidList"/>
    <dgm:cxn modelId="{862D470D-E456-4BFF-A4D7-7C7A106ED8AA}" type="presParOf" srcId="{41ED7BF1-8A13-447C-880A-B6B1C3FC124F}" destId="{B820414C-2DE7-4237-A7B2-D8E1C8161655}" srcOrd="2" destOrd="0" presId="urn:microsoft.com/office/officeart/2018/2/layout/IconVerticalSolidList"/>
    <dgm:cxn modelId="{C689BA23-6D07-48A6-A0E0-D27B6A3554DE}" type="presParOf" srcId="{41ED7BF1-8A13-447C-880A-B6B1C3FC124F}" destId="{BC3A2CA4-4BE2-432D-AE54-B7326E937045}" srcOrd="3" destOrd="0" presId="urn:microsoft.com/office/officeart/2018/2/layout/IconVerticalSolidList"/>
    <dgm:cxn modelId="{1AF63685-B78C-4A0D-8CC9-CDD408F4C2FE}" type="presParOf" srcId="{5986811F-E410-4577-9A4D-7F6C6310B803}" destId="{7A5EC527-4223-4BF5-91D0-D36A307FB87D}" srcOrd="3" destOrd="0" presId="urn:microsoft.com/office/officeart/2018/2/layout/IconVerticalSolidList"/>
    <dgm:cxn modelId="{4EFC41A8-0D1D-400F-A0CD-7512CC682FB1}" type="presParOf" srcId="{5986811F-E410-4577-9A4D-7F6C6310B803}" destId="{66C65D6D-8896-436F-8FC7-1F11531BB73A}" srcOrd="4" destOrd="0" presId="urn:microsoft.com/office/officeart/2018/2/layout/IconVerticalSolidList"/>
    <dgm:cxn modelId="{74C9759A-1B55-4D72-AD44-2EEDE46CF976}" type="presParOf" srcId="{66C65D6D-8896-436F-8FC7-1F11531BB73A}" destId="{3008FB86-B9C3-4F45-9E98-4394B055A4F4}" srcOrd="0" destOrd="0" presId="urn:microsoft.com/office/officeart/2018/2/layout/IconVerticalSolidList"/>
    <dgm:cxn modelId="{A2A7972C-8FD4-473F-9512-91FD676059F7}" type="presParOf" srcId="{66C65D6D-8896-436F-8FC7-1F11531BB73A}" destId="{ABB5C1EE-CDA5-430B-808F-5173ADB47D27}" srcOrd="1" destOrd="0" presId="urn:microsoft.com/office/officeart/2018/2/layout/IconVerticalSolidList"/>
    <dgm:cxn modelId="{04ED6AC9-15BF-4326-9F3D-73C8EFD13652}" type="presParOf" srcId="{66C65D6D-8896-436F-8FC7-1F11531BB73A}" destId="{E1C50714-5C87-454A-A0B4-E8454F1D0757}" srcOrd="2" destOrd="0" presId="urn:microsoft.com/office/officeart/2018/2/layout/IconVerticalSolidList"/>
    <dgm:cxn modelId="{0EFD64F1-4F83-4AC7-89F1-9AE27BACC23A}" type="presParOf" srcId="{66C65D6D-8896-436F-8FC7-1F11531BB73A}" destId="{2AA3D11F-4914-4DF3-ADF2-6F1927ABE2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4C36A9-0B73-41DC-95E4-ACF82F0A4D7C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0D1A520-03AA-48D3-B172-C2EAB6EA460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Clean</a:t>
          </a:r>
        </a:p>
      </dgm:t>
    </dgm:pt>
    <dgm:pt modelId="{2F8114B9-CC2D-49C5-85C4-09B174ACF227}" type="parTrans" cxnId="{A1636D84-2891-48ED-AA91-A51D1B9D4FBC}">
      <dgm:prSet/>
      <dgm:spPr/>
      <dgm:t>
        <a:bodyPr/>
        <a:lstStyle/>
        <a:p>
          <a:endParaRPr lang="en-US"/>
        </a:p>
      </dgm:t>
    </dgm:pt>
    <dgm:pt modelId="{4952B750-31F5-43E2-BEB1-7B38CDED4495}" type="sibTrans" cxnId="{A1636D84-2891-48ED-AA91-A51D1B9D4FBC}">
      <dgm:prSet/>
      <dgm:spPr/>
      <dgm:t>
        <a:bodyPr/>
        <a:lstStyle/>
        <a:p>
          <a:endParaRPr lang="en-US"/>
        </a:p>
      </dgm:t>
    </dgm:pt>
    <dgm:pt modelId="{88DBF49C-93CD-4BB9-9915-0EA604E142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Clean the i-STAT analyzer with purple top Sani-Wipes after each test.  Dwell time is 2 minutes. (Sanitizer liquid must remain on surface for 2 minutes in order to properly sanitize.) </a:t>
          </a:r>
        </a:p>
      </dgm:t>
    </dgm:pt>
    <dgm:pt modelId="{63DA8E20-77D3-4278-90E7-AAC1B298032A}" type="parTrans" cxnId="{20E052D9-5AC6-49F8-88D2-0F6CF17FE2DB}">
      <dgm:prSet/>
      <dgm:spPr/>
      <dgm:t>
        <a:bodyPr/>
        <a:lstStyle/>
        <a:p>
          <a:endParaRPr lang="en-US"/>
        </a:p>
      </dgm:t>
    </dgm:pt>
    <dgm:pt modelId="{79968CC9-7F30-456E-B450-BF06C388DC32}" type="sibTrans" cxnId="{20E052D9-5AC6-49F8-88D2-0F6CF17FE2DB}">
      <dgm:prSet/>
      <dgm:spPr/>
      <dgm:t>
        <a:bodyPr/>
        <a:lstStyle/>
        <a:p>
          <a:endParaRPr lang="en-US"/>
        </a:p>
      </dgm:t>
    </dgm:pt>
    <dgm:pt modelId="{7777AAA0-1EDF-4925-8A88-C248846E3ED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Keep</a:t>
          </a:r>
        </a:p>
      </dgm:t>
    </dgm:pt>
    <dgm:pt modelId="{5F75DDAC-760F-4405-947B-A45D655DEB94}" type="parTrans" cxnId="{41EE71C7-1BEB-4264-9655-087631A15A49}">
      <dgm:prSet/>
      <dgm:spPr/>
      <dgm:t>
        <a:bodyPr/>
        <a:lstStyle/>
        <a:p>
          <a:endParaRPr lang="en-US"/>
        </a:p>
      </dgm:t>
    </dgm:pt>
    <dgm:pt modelId="{771FCB2E-DF9D-4894-8119-E06D075214AF}" type="sibTrans" cxnId="{41EE71C7-1BEB-4264-9655-087631A15A49}">
      <dgm:prSet/>
      <dgm:spPr/>
      <dgm:t>
        <a:bodyPr/>
        <a:lstStyle/>
        <a:p>
          <a:endParaRPr lang="en-US"/>
        </a:p>
      </dgm:t>
    </dgm:pt>
    <dgm:pt modelId="{B2A8C2C5-EC3E-4D2C-96E8-40F8DDE030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Keep the i-STAT on the docking station to re-charge the battery, transfer patient results to the electronic record, and for software updates. </a:t>
          </a:r>
        </a:p>
      </dgm:t>
    </dgm:pt>
    <dgm:pt modelId="{55086F9D-4081-4442-9F8B-24C5333FBE44}" type="parTrans" cxnId="{88C9D2D2-4B69-405F-A6B3-6C3B1589E766}">
      <dgm:prSet/>
      <dgm:spPr/>
      <dgm:t>
        <a:bodyPr/>
        <a:lstStyle/>
        <a:p>
          <a:endParaRPr lang="en-US"/>
        </a:p>
      </dgm:t>
    </dgm:pt>
    <dgm:pt modelId="{AD77E57B-29C7-4B22-B4FE-F27272A937CC}" type="sibTrans" cxnId="{88C9D2D2-4B69-405F-A6B3-6C3B1589E766}">
      <dgm:prSet/>
      <dgm:spPr/>
      <dgm:t>
        <a:bodyPr/>
        <a:lstStyle/>
        <a:p>
          <a:endParaRPr lang="en-US"/>
        </a:p>
      </dgm:t>
    </dgm:pt>
    <dgm:pt modelId="{D3A67311-C2F6-4F40-8B42-DFE43662EA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onscreen arrows do not rotate when docked, notify Ancillary</a:t>
          </a:r>
        </a:p>
      </dgm:t>
    </dgm:pt>
    <dgm:pt modelId="{FC06A937-C01E-47AD-AF4B-E0DBD3D655E9}" type="parTrans" cxnId="{9C393637-816A-4881-9A75-3ABE928EFDCE}">
      <dgm:prSet/>
      <dgm:spPr/>
      <dgm:t>
        <a:bodyPr/>
        <a:lstStyle/>
        <a:p>
          <a:endParaRPr lang="en-US"/>
        </a:p>
      </dgm:t>
    </dgm:pt>
    <dgm:pt modelId="{79DA0B2B-0654-4216-9C0E-EB20B4B09A8C}" type="sibTrans" cxnId="{9C393637-816A-4881-9A75-3ABE928EFDCE}">
      <dgm:prSet/>
      <dgm:spPr/>
      <dgm:t>
        <a:bodyPr/>
        <a:lstStyle/>
        <a:p>
          <a:endParaRPr lang="en-US"/>
        </a:p>
      </dgm:t>
    </dgm:pt>
    <dgm:pt modelId="{3BDB8469-6D11-49CE-A31E-A0CD24DEC38B}" type="pres">
      <dgm:prSet presAssocID="{E54C36A9-0B73-41DC-95E4-ACF82F0A4D7C}" presName="root" presStyleCnt="0">
        <dgm:presLayoutVars>
          <dgm:dir/>
          <dgm:resizeHandles val="exact"/>
        </dgm:presLayoutVars>
      </dgm:prSet>
      <dgm:spPr/>
    </dgm:pt>
    <dgm:pt modelId="{BB55AF9C-EE02-4122-9FA5-BCC1168DA3DD}" type="pres">
      <dgm:prSet presAssocID="{90D1A520-03AA-48D3-B172-C2EAB6EA460F}" presName="compNode" presStyleCnt="0"/>
      <dgm:spPr/>
    </dgm:pt>
    <dgm:pt modelId="{739DF78E-7E07-4489-B0F8-BDB7921FD423}" type="pres">
      <dgm:prSet presAssocID="{90D1A520-03AA-48D3-B172-C2EAB6EA460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B0784BA6-4C73-40FD-99EC-E93EE7ECE9DB}" type="pres">
      <dgm:prSet presAssocID="{90D1A520-03AA-48D3-B172-C2EAB6EA460F}" presName="iconSpace" presStyleCnt="0"/>
      <dgm:spPr/>
    </dgm:pt>
    <dgm:pt modelId="{C2E896BE-CAF4-44AA-9123-41523A11FCAF}" type="pres">
      <dgm:prSet presAssocID="{90D1A520-03AA-48D3-B172-C2EAB6EA460F}" presName="parTx" presStyleLbl="revTx" presStyleIdx="0" presStyleCnt="4">
        <dgm:presLayoutVars>
          <dgm:chMax val="0"/>
          <dgm:chPref val="0"/>
        </dgm:presLayoutVars>
      </dgm:prSet>
      <dgm:spPr/>
    </dgm:pt>
    <dgm:pt modelId="{E7D09C02-E373-4AC5-BFD8-CBA72C98E3B8}" type="pres">
      <dgm:prSet presAssocID="{90D1A520-03AA-48D3-B172-C2EAB6EA460F}" presName="txSpace" presStyleCnt="0"/>
      <dgm:spPr/>
    </dgm:pt>
    <dgm:pt modelId="{9077E83F-ED56-44F8-9DF3-E6AD9923326F}" type="pres">
      <dgm:prSet presAssocID="{90D1A520-03AA-48D3-B172-C2EAB6EA460F}" presName="desTx" presStyleLbl="revTx" presStyleIdx="1" presStyleCnt="4">
        <dgm:presLayoutVars/>
      </dgm:prSet>
      <dgm:spPr/>
    </dgm:pt>
    <dgm:pt modelId="{0C7999EA-D0A3-4B30-89EC-A21C71B0C5DE}" type="pres">
      <dgm:prSet presAssocID="{4952B750-31F5-43E2-BEB1-7B38CDED4495}" presName="sibTrans" presStyleCnt="0"/>
      <dgm:spPr/>
    </dgm:pt>
    <dgm:pt modelId="{325F6F8F-753A-4FFB-862C-B3BD57591525}" type="pres">
      <dgm:prSet presAssocID="{7777AAA0-1EDF-4925-8A88-C248846E3ED4}" presName="compNode" presStyleCnt="0"/>
      <dgm:spPr/>
    </dgm:pt>
    <dgm:pt modelId="{FD58CD61-5A91-4AB0-A2E2-D00251DA7198}" type="pres">
      <dgm:prSet presAssocID="{7777AAA0-1EDF-4925-8A88-C248846E3ED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ty Battery"/>
        </a:ext>
      </dgm:extLst>
    </dgm:pt>
    <dgm:pt modelId="{7BACB319-FA89-4904-87D9-51EE1F729CB4}" type="pres">
      <dgm:prSet presAssocID="{7777AAA0-1EDF-4925-8A88-C248846E3ED4}" presName="iconSpace" presStyleCnt="0"/>
      <dgm:spPr/>
    </dgm:pt>
    <dgm:pt modelId="{F92312E6-2409-423F-B057-10C0C03949E1}" type="pres">
      <dgm:prSet presAssocID="{7777AAA0-1EDF-4925-8A88-C248846E3ED4}" presName="parTx" presStyleLbl="revTx" presStyleIdx="2" presStyleCnt="4">
        <dgm:presLayoutVars>
          <dgm:chMax val="0"/>
          <dgm:chPref val="0"/>
        </dgm:presLayoutVars>
      </dgm:prSet>
      <dgm:spPr/>
    </dgm:pt>
    <dgm:pt modelId="{C74E58D0-4D3C-49B7-9E50-B89A5C61BC9D}" type="pres">
      <dgm:prSet presAssocID="{7777AAA0-1EDF-4925-8A88-C248846E3ED4}" presName="txSpace" presStyleCnt="0"/>
      <dgm:spPr/>
    </dgm:pt>
    <dgm:pt modelId="{803F2C2B-74A2-4D27-AFFD-F81004A90DD6}" type="pres">
      <dgm:prSet presAssocID="{7777AAA0-1EDF-4925-8A88-C248846E3ED4}" presName="desTx" presStyleLbl="revTx" presStyleIdx="3" presStyleCnt="4">
        <dgm:presLayoutVars/>
      </dgm:prSet>
      <dgm:spPr/>
    </dgm:pt>
  </dgm:ptLst>
  <dgm:cxnLst>
    <dgm:cxn modelId="{9C393637-816A-4881-9A75-3ABE928EFDCE}" srcId="{7777AAA0-1EDF-4925-8A88-C248846E3ED4}" destId="{D3A67311-C2F6-4F40-8B42-DFE43662EAC6}" srcOrd="1" destOrd="0" parTransId="{FC06A937-C01E-47AD-AF4B-E0DBD3D655E9}" sibTransId="{79DA0B2B-0654-4216-9C0E-EB20B4B09A8C}"/>
    <dgm:cxn modelId="{F0E7C666-86F5-494F-B35B-DD99C9F32F82}" type="presOf" srcId="{90D1A520-03AA-48D3-B172-C2EAB6EA460F}" destId="{C2E896BE-CAF4-44AA-9123-41523A11FCAF}" srcOrd="0" destOrd="0" presId="urn:microsoft.com/office/officeart/2018/5/layout/CenteredIconLabelDescriptionList"/>
    <dgm:cxn modelId="{83EF906C-2FBA-4D3F-A9D5-8BE4FED5068D}" type="presOf" srcId="{88DBF49C-93CD-4BB9-9915-0EA604E14273}" destId="{9077E83F-ED56-44F8-9DF3-E6AD9923326F}" srcOrd="0" destOrd="0" presId="urn:microsoft.com/office/officeart/2018/5/layout/CenteredIconLabelDescriptionList"/>
    <dgm:cxn modelId="{C8B0314F-9173-4C38-9E3B-398131423541}" type="presOf" srcId="{D3A67311-C2F6-4F40-8B42-DFE43662EAC6}" destId="{803F2C2B-74A2-4D27-AFFD-F81004A90DD6}" srcOrd="0" destOrd="1" presId="urn:microsoft.com/office/officeart/2018/5/layout/CenteredIconLabelDescriptionList"/>
    <dgm:cxn modelId="{46E44F80-CBA7-4B81-AC1B-3D80F06E1400}" type="presOf" srcId="{B2A8C2C5-EC3E-4D2C-96E8-40F8DDE030DB}" destId="{803F2C2B-74A2-4D27-AFFD-F81004A90DD6}" srcOrd="0" destOrd="0" presId="urn:microsoft.com/office/officeart/2018/5/layout/CenteredIconLabelDescriptionList"/>
    <dgm:cxn modelId="{A1636D84-2891-48ED-AA91-A51D1B9D4FBC}" srcId="{E54C36A9-0B73-41DC-95E4-ACF82F0A4D7C}" destId="{90D1A520-03AA-48D3-B172-C2EAB6EA460F}" srcOrd="0" destOrd="0" parTransId="{2F8114B9-CC2D-49C5-85C4-09B174ACF227}" sibTransId="{4952B750-31F5-43E2-BEB1-7B38CDED4495}"/>
    <dgm:cxn modelId="{AC9C9A8E-FCDC-4C2F-B4F8-B203239CA020}" type="presOf" srcId="{E54C36A9-0B73-41DC-95E4-ACF82F0A4D7C}" destId="{3BDB8469-6D11-49CE-A31E-A0CD24DEC38B}" srcOrd="0" destOrd="0" presId="urn:microsoft.com/office/officeart/2018/5/layout/CenteredIconLabelDescriptionList"/>
    <dgm:cxn modelId="{41EE71C7-1BEB-4264-9655-087631A15A49}" srcId="{E54C36A9-0B73-41DC-95E4-ACF82F0A4D7C}" destId="{7777AAA0-1EDF-4925-8A88-C248846E3ED4}" srcOrd="1" destOrd="0" parTransId="{5F75DDAC-760F-4405-947B-A45D655DEB94}" sibTransId="{771FCB2E-DF9D-4894-8119-E06D075214AF}"/>
    <dgm:cxn modelId="{88C9D2D2-4B69-405F-A6B3-6C3B1589E766}" srcId="{7777AAA0-1EDF-4925-8A88-C248846E3ED4}" destId="{B2A8C2C5-EC3E-4D2C-96E8-40F8DDE030DB}" srcOrd="0" destOrd="0" parTransId="{55086F9D-4081-4442-9F8B-24C5333FBE44}" sibTransId="{AD77E57B-29C7-4B22-B4FE-F27272A937CC}"/>
    <dgm:cxn modelId="{20E052D9-5AC6-49F8-88D2-0F6CF17FE2DB}" srcId="{90D1A520-03AA-48D3-B172-C2EAB6EA460F}" destId="{88DBF49C-93CD-4BB9-9915-0EA604E14273}" srcOrd="0" destOrd="0" parTransId="{63DA8E20-77D3-4278-90E7-AAC1B298032A}" sibTransId="{79968CC9-7F30-456E-B450-BF06C388DC32}"/>
    <dgm:cxn modelId="{CFF79BFE-4F11-4D9A-BC80-6616A2DC696A}" type="presOf" srcId="{7777AAA0-1EDF-4925-8A88-C248846E3ED4}" destId="{F92312E6-2409-423F-B057-10C0C03949E1}" srcOrd="0" destOrd="0" presId="urn:microsoft.com/office/officeart/2018/5/layout/CenteredIconLabelDescriptionList"/>
    <dgm:cxn modelId="{B7AD6A14-A6BD-4B40-8471-88D976159556}" type="presParOf" srcId="{3BDB8469-6D11-49CE-A31E-A0CD24DEC38B}" destId="{BB55AF9C-EE02-4122-9FA5-BCC1168DA3DD}" srcOrd="0" destOrd="0" presId="urn:microsoft.com/office/officeart/2018/5/layout/CenteredIconLabelDescriptionList"/>
    <dgm:cxn modelId="{2745A2DF-0650-4BE1-AA27-D425ED19A56F}" type="presParOf" srcId="{BB55AF9C-EE02-4122-9FA5-BCC1168DA3DD}" destId="{739DF78E-7E07-4489-B0F8-BDB7921FD423}" srcOrd="0" destOrd="0" presId="urn:microsoft.com/office/officeart/2018/5/layout/CenteredIconLabelDescriptionList"/>
    <dgm:cxn modelId="{084E52B2-5C90-4D88-8F5A-7FDD6695EFD4}" type="presParOf" srcId="{BB55AF9C-EE02-4122-9FA5-BCC1168DA3DD}" destId="{B0784BA6-4C73-40FD-99EC-E93EE7ECE9DB}" srcOrd="1" destOrd="0" presId="urn:microsoft.com/office/officeart/2018/5/layout/CenteredIconLabelDescriptionList"/>
    <dgm:cxn modelId="{6E3E68E5-9DCD-46B1-A8E5-5DF2C3CF1270}" type="presParOf" srcId="{BB55AF9C-EE02-4122-9FA5-BCC1168DA3DD}" destId="{C2E896BE-CAF4-44AA-9123-41523A11FCAF}" srcOrd="2" destOrd="0" presId="urn:microsoft.com/office/officeart/2018/5/layout/CenteredIconLabelDescriptionList"/>
    <dgm:cxn modelId="{0F95B3CA-FC66-4D0D-BD79-F94EC7C13D8D}" type="presParOf" srcId="{BB55AF9C-EE02-4122-9FA5-BCC1168DA3DD}" destId="{E7D09C02-E373-4AC5-BFD8-CBA72C98E3B8}" srcOrd="3" destOrd="0" presId="urn:microsoft.com/office/officeart/2018/5/layout/CenteredIconLabelDescriptionList"/>
    <dgm:cxn modelId="{3E02AD65-0C69-45D6-8A78-BCE3610A67E6}" type="presParOf" srcId="{BB55AF9C-EE02-4122-9FA5-BCC1168DA3DD}" destId="{9077E83F-ED56-44F8-9DF3-E6AD9923326F}" srcOrd="4" destOrd="0" presId="urn:microsoft.com/office/officeart/2018/5/layout/CenteredIconLabelDescriptionList"/>
    <dgm:cxn modelId="{66EA2F2E-E156-4E46-904E-1524FBA4C115}" type="presParOf" srcId="{3BDB8469-6D11-49CE-A31E-A0CD24DEC38B}" destId="{0C7999EA-D0A3-4B30-89EC-A21C71B0C5DE}" srcOrd="1" destOrd="0" presId="urn:microsoft.com/office/officeart/2018/5/layout/CenteredIconLabelDescriptionList"/>
    <dgm:cxn modelId="{0964C55D-F141-46ED-A564-17FAD29548D1}" type="presParOf" srcId="{3BDB8469-6D11-49CE-A31E-A0CD24DEC38B}" destId="{325F6F8F-753A-4FFB-862C-B3BD57591525}" srcOrd="2" destOrd="0" presId="urn:microsoft.com/office/officeart/2018/5/layout/CenteredIconLabelDescriptionList"/>
    <dgm:cxn modelId="{FD337C31-5AC9-4F82-88E0-E021CDD208DB}" type="presParOf" srcId="{325F6F8F-753A-4FFB-862C-B3BD57591525}" destId="{FD58CD61-5A91-4AB0-A2E2-D00251DA7198}" srcOrd="0" destOrd="0" presId="urn:microsoft.com/office/officeart/2018/5/layout/CenteredIconLabelDescriptionList"/>
    <dgm:cxn modelId="{59DC42A9-F567-44DC-82D0-A867C9BC87B9}" type="presParOf" srcId="{325F6F8F-753A-4FFB-862C-B3BD57591525}" destId="{7BACB319-FA89-4904-87D9-51EE1F729CB4}" srcOrd="1" destOrd="0" presId="urn:microsoft.com/office/officeart/2018/5/layout/CenteredIconLabelDescriptionList"/>
    <dgm:cxn modelId="{99415FCF-850E-4AB7-82BC-A2435D20E9CF}" type="presParOf" srcId="{325F6F8F-753A-4FFB-862C-B3BD57591525}" destId="{F92312E6-2409-423F-B057-10C0C03949E1}" srcOrd="2" destOrd="0" presId="urn:microsoft.com/office/officeart/2018/5/layout/CenteredIconLabelDescriptionList"/>
    <dgm:cxn modelId="{863C85F5-C884-41EB-A22E-AE4A6681062F}" type="presParOf" srcId="{325F6F8F-753A-4FFB-862C-B3BD57591525}" destId="{C74E58D0-4D3C-49B7-9E50-B89A5C61BC9D}" srcOrd="3" destOrd="0" presId="urn:microsoft.com/office/officeart/2018/5/layout/CenteredIconLabelDescriptionList"/>
    <dgm:cxn modelId="{9EFB0B7E-55EB-43BA-9194-BCD597DD6E6C}" type="presParOf" srcId="{325F6F8F-753A-4FFB-862C-B3BD57591525}" destId="{803F2C2B-74A2-4D27-AFFD-F81004A90DD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A9B20-51D7-48F9-B78B-84811CA2F2E4}">
      <dsp:nvSpPr>
        <dsp:cNvPr id="0" name=""/>
        <dsp:cNvSpPr/>
      </dsp:nvSpPr>
      <dsp:spPr>
        <a:xfrm>
          <a:off x="0" y="340111"/>
          <a:ext cx="5019561" cy="8704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/>
            <a:t>Purpose</a:t>
          </a:r>
          <a:r>
            <a:rPr lang="en-US" sz="2400" kern="1200"/>
            <a:t>: method of choice for monitoring heparin therapy</a:t>
          </a:r>
        </a:p>
      </dsp:txBody>
      <dsp:txXfrm>
        <a:off x="42493" y="382604"/>
        <a:ext cx="4934575" cy="785494"/>
      </dsp:txXfrm>
    </dsp:sp>
    <dsp:sp modelId="{8365C4E1-1B82-4F96-BB56-02325C2E12BB}">
      <dsp:nvSpPr>
        <dsp:cNvPr id="0" name=""/>
        <dsp:cNvSpPr/>
      </dsp:nvSpPr>
      <dsp:spPr>
        <a:xfrm>
          <a:off x="0" y="1279712"/>
          <a:ext cx="5019561" cy="870480"/>
        </a:xfrm>
        <a:prstGeom prst="roundRect">
          <a:avLst/>
        </a:prstGeom>
        <a:gradFill rotWithShape="0">
          <a:gsLst>
            <a:gs pos="0">
              <a:schemeClr val="accent2">
                <a:hueOff val="-734515"/>
                <a:satOff val="-16247"/>
                <a:lumOff val="-323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734515"/>
                <a:satOff val="-16247"/>
                <a:lumOff val="-323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/>
            <a:t>Patient Identification</a:t>
          </a:r>
          <a:r>
            <a:rPr lang="en-US" sz="2400" kern="1200"/>
            <a:t>: Use a minimum of 2 patient identifiers</a:t>
          </a:r>
        </a:p>
      </dsp:txBody>
      <dsp:txXfrm>
        <a:off x="42493" y="1322205"/>
        <a:ext cx="4934575" cy="785494"/>
      </dsp:txXfrm>
    </dsp:sp>
    <dsp:sp modelId="{EA96862F-35D8-4D4B-81A7-E91140131BF8}">
      <dsp:nvSpPr>
        <dsp:cNvPr id="0" name=""/>
        <dsp:cNvSpPr/>
      </dsp:nvSpPr>
      <dsp:spPr>
        <a:xfrm>
          <a:off x="0" y="2150192"/>
          <a:ext cx="5019561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371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Full name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Full social security number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Date of birth</a:t>
          </a:r>
        </a:p>
      </dsp:txBody>
      <dsp:txXfrm>
        <a:off x="0" y="2150192"/>
        <a:ext cx="5019561" cy="894240"/>
      </dsp:txXfrm>
    </dsp:sp>
    <dsp:sp modelId="{F7C412DC-4E36-4E55-AA8F-1EBA41530A2A}">
      <dsp:nvSpPr>
        <dsp:cNvPr id="0" name=""/>
        <dsp:cNvSpPr/>
      </dsp:nvSpPr>
      <dsp:spPr>
        <a:xfrm>
          <a:off x="0" y="3044432"/>
          <a:ext cx="5019561" cy="870480"/>
        </a:xfrm>
        <a:prstGeom prst="roundRect">
          <a:avLst/>
        </a:prstGeom>
        <a:gradFill rotWithShape="0">
          <a:gsLst>
            <a:gs pos="0">
              <a:schemeClr val="accent2">
                <a:hueOff val="-1469031"/>
                <a:satOff val="-32495"/>
                <a:lumOff val="-647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1469031"/>
                <a:satOff val="-32495"/>
                <a:lumOff val="-647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/>
            <a:t>Specimen</a:t>
          </a:r>
          <a:r>
            <a:rPr lang="en-US" sz="2400" kern="1200"/>
            <a:t>: whole blood drawn in a plain,  </a:t>
          </a:r>
          <a:r>
            <a:rPr lang="en-US" sz="2400" b="1" u="sng" kern="1200"/>
            <a:t>un-heparinized </a:t>
          </a:r>
          <a:r>
            <a:rPr lang="en-US" sz="2400" kern="1200"/>
            <a:t>plastic syringe.</a:t>
          </a:r>
        </a:p>
      </dsp:txBody>
      <dsp:txXfrm>
        <a:off x="42493" y="3086925"/>
        <a:ext cx="4934575" cy="785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4774A-CF3C-48F5-8E6C-E0872BA1070B}">
      <dsp:nvSpPr>
        <dsp:cNvPr id="0" name=""/>
        <dsp:cNvSpPr/>
      </dsp:nvSpPr>
      <dsp:spPr>
        <a:xfrm>
          <a:off x="0" y="94100"/>
          <a:ext cx="5286705" cy="161149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Refrigerated – stable until manufacturer’s expiration date printed on the wrapper.</a:t>
          </a:r>
        </a:p>
      </dsp:txBody>
      <dsp:txXfrm>
        <a:off x="78667" y="172767"/>
        <a:ext cx="5129371" cy="1454158"/>
      </dsp:txXfrm>
    </dsp:sp>
    <dsp:sp modelId="{E6B7E8F3-E6EE-48C7-BB94-D45CF755D7D8}">
      <dsp:nvSpPr>
        <dsp:cNvPr id="0" name=""/>
        <dsp:cNvSpPr/>
      </dsp:nvSpPr>
      <dsp:spPr>
        <a:xfrm>
          <a:off x="0" y="1705592"/>
          <a:ext cx="5286705" cy="569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5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>
              <a:solidFill>
                <a:schemeClr val="bg1">
                  <a:lumMod val="85000"/>
                  <a:lumOff val="15000"/>
                </a:schemeClr>
              </a:solidFill>
            </a:rPr>
            <a:t>Must be brought to room temperature at least for 5 minutes before use</a:t>
          </a:r>
        </a:p>
      </dsp:txBody>
      <dsp:txXfrm>
        <a:off x="0" y="1705592"/>
        <a:ext cx="5286705" cy="569250"/>
      </dsp:txXfrm>
    </dsp:sp>
    <dsp:sp modelId="{8C460373-C7B4-44FE-ADF9-E2C52D22A0A7}">
      <dsp:nvSpPr>
        <dsp:cNvPr id="0" name=""/>
        <dsp:cNvSpPr/>
      </dsp:nvSpPr>
      <dsp:spPr>
        <a:xfrm>
          <a:off x="0" y="2274842"/>
          <a:ext cx="5286705" cy="1611492"/>
        </a:xfrm>
        <a:prstGeom prst="roundRect">
          <a:avLst/>
        </a:prstGeom>
        <a:gradFill rotWithShape="0">
          <a:gsLst>
            <a:gs pos="0">
              <a:schemeClr val="accent2">
                <a:hueOff val="-734515"/>
                <a:satOff val="-16247"/>
                <a:lumOff val="-323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734515"/>
                <a:satOff val="-16247"/>
                <a:lumOff val="-323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Room Temperature – stable for 14 days. Each cartridge must be labeled properly with new expiration date when removed from fridge.</a:t>
          </a:r>
        </a:p>
      </dsp:txBody>
      <dsp:txXfrm>
        <a:off x="78667" y="2353509"/>
        <a:ext cx="5129371" cy="1454158"/>
      </dsp:txXfrm>
    </dsp:sp>
    <dsp:sp modelId="{9E598F27-4E9D-4F63-96DD-FBB0A23D9221}">
      <dsp:nvSpPr>
        <dsp:cNvPr id="0" name=""/>
        <dsp:cNvSpPr/>
      </dsp:nvSpPr>
      <dsp:spPr>
        <a:xfrm>
          <a:off x="0" y="3958335"/>
          <a:ext cx="5286705" cy="1611492"/>
        </a:xfrm>
        <a:prstGeom prst="roundRect">
          <a:avLst/>
        </a:prstGeom>
        <a:gradFill rotWithShape="0">
          <a:gsLst>
            <a:gs pos="0">
              <a:schemeClr val="accent2">
                <a:hueOff val="-1469031"/>
                <a:satOff val="-32495"/>
                <a:lumOff val="-647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1469031"/>
                <a:satOff val="-32495"/>
                <a:lumOff val="-647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Must close the sample well after sample application and prior to insertion into i-STAT</a:t>
          </a:r>
        </a:p>
      </dsp:txBody>
      <dsp:txXfrm>
        <a:off x="78667" y="4037002"/>
        <a:ext cx="5129371" cy="14541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ED37F-9314-4539-BE0D-73B445381783}">
      <dsp:nvSpPr>
        <dsp:cNvPr id="0" name=""/>
        <dsp:cNvSpPr/>
      </dsp:nvSpPr>
      <dsp:spPr>
        <a:xfrm>
          <a:off x="0" y="383"/>
          <a:ext cx="7429500" cy="8977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79443-DFD3-4AE8-8B53-66C8D3904DBB}">
      <dsp:nvSpPr>
        <dsp:cNvPr id="0" name=""/>
        <dsp:cNvSpPr/>
      </dsp:nvSpPr>
      <dsp:spPr>
        <a:xfrm>
          <a:off x="271554" y="202366"/>
          <a:ext cx="493735" cy="4937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722B8-474B-4339-BD4A-27700A1A7F99}">
      <dsp:nvSpPr>
        <dsp:cNvPr id="0" name=""/>
        <dsp:cNvSpPr/>
      </dsp:nvSpPr>
      <dsp:spPr>
        <a:xfrm>
          <a:off x="1036844" y="383"/>
          <a:ext cx="6392655" cy="89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7" tIns="95007" rIns="95007" bIns="9500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Assay reportable range: 50-1000 sec.</a:t>
          </a:r>
        </a:p>
      </dsp:txBody>
      <dsp:txXfrm>
        <a:off x="1036844" y="383"/>
        <a:ext cx="6392655" cy="897701"/>
      </dsp:txXfrm>
    </dsp:sp>
    <dsp:sp modelId="{22217D7A-4B6A-41AE-9FF4-BC6DB6D59388}">
      <dsp:nvSpPr>
        <dsp:cNvPr id="0" name=""/>
        <dsp:cNvSpPr/>
      </dsp:nvSpPr>
      <dsp:spPr>
        <a:xfrm>
          <a:off x="0" y="1122509"/>
          <a:ext cx="7429500" cy="8977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9F403-AAB0-4031-8990-916797D20D81}">
      <dsp:nvSpPr>
        <dsp:cNvPr id="0" name=""/>
        <dsp:cNvSpPr/>
      </dsp:nvSpPr>
      <dsp:spPr>
        <a:xfrm>
          <a:off x="271554" y="1324492"/>
          <a:ext cx="493735" cy="4937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6000" r="-26000"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A2CA4-4BE2-432D-AE54-B7326E937045}">
      <dsp:nvSpPr>
        <dsp:cNvPr id="0" name=""/>
        <dsp:cNvSpPr/>
      </dsp:nvSpPr>
      <dsp:spPr>
        <a:xfrm>
          <a:off x="1036844" y="1122509"/>
          <a:ext cx="6392655" cy="89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7" tIns="95007" rIns="95007" bIns="9500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Results showing *** should be repeated with a fresh sample and a new cartridge.</a:t>
          </a:r>
        </a:p>
      </dsp:txBody>
      <dsp:txXfrm>
        <a:off x="1036844" y="1122509"/>
        <a:ext cx="6392655" cy="897701"/>
      </dsp:txXfrm>
    </dsp:sp>
    <dsp:sp modelId="{3008FB86-B9C3-4F45-9E98-4394B055A4F4}">
      <dsp:nvSpPr>
        <dsp:cNvPr id="0" name=""/>
        <dsp:cNvSpPr/>
      </dsp:nvSpPr>
      <dsp:spPr>
        <a:xfrm>
          <a:off x="0" y="2244636"/>
          <a:ext cx="7429500" cy="8977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5C1EE-CDA5-430B-808F-5173ADB47D27}">
      <dsp:nvSpPr>
        <dsp:cNvPr id="0" name=""/>
        <dsp:cNvSpPr/>
      </dsp:nvSpPr>
      <dsp:spPr>
        <a:xfrm>
          <a:off x="271554" y="2446619"/>
          <a:ext cx="493735" cy="4937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3000" b="-3000"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3D11F-4914-4DF3-ADF2-6F1927ABE21A}">
      <dsp:nvSpPr>
        <dsp:cNvPr id="0" name=""/>
        <dsp:cNvSpPr/>
      </dsp:nvSpPr>
      <dsp:spPr>
        <a:xfrm>
          <a:off x="1036844" y="2244636"/>
          <a:ext cx="6392655" cy="89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07" tIns="95007" rIns="95007" bIns="9500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Results &gt;1000 sec. should be repeated with a fresh sample and a new cartridge.</a:t>
          </a:r>
        </a:p>
      </dsp:txBody>
      <dsp:txXfrm>
        <a:off x="1036844" y="2244636"/>
        <a:ext cx="6392655" cy="8977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DF78E-7E07-4489-B0F8-BDB7921FD423}">
      <dsp:nvSpPr>
        <dsp:cNvPr id="0" name=""/>
        <dsp:cNvSpPr/>
      </dsp:nvSpPr>
      <dsp:spPr>
        <a:xfrm>
          <a:off x="1134114" y="474677"/>
          <a:ext cx="1218164" cy="12181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E896BE-CAF4-44AA-9123-41523A11FCAF}">
      <dsp:nvSpPr>
        <dsp:cNvPr id="0" name=""/>
        <dsp:cNvSpPr/>
      </dsp:nvSpPr>
      <dsp:spPr>
        <a:xfrm>
          <a:off x="2962" y="1841834"/>
          <a:ext cx="3480468" cy="522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Clean</a:t>
          </a:r>
        </a:p>
      </dsp:txBody>
      <dsp:txXfrm>
        <a:off x="2962" y="1841834"/>
        <a:ext cx="3480468" cy="522070"/>
      </dsp:txXfrm>
    </dsp:sp>
    <dsp:sp modelId="{9077E83F-ED56-44F8-9DF3-E6AD9923326F}">
      <dsp:nvSpPr>
        <dsp:cNvPr id="0" name=""/>
        <dsp:cNvSpPr/>
      </dsp:nvSpPr>
      <dsp:spPr>
        <a:xfrm>
          <a:off x="2962" y="2433203"/>
          <a:ext cx="3480468" cy="1506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Clean the i-STAT analyzer with purple top Sani-Wipes after each test.  Dwell time is 2 minutes. (Sanitizer liquid must remain on surface for 2 minutes in order to properly sanitize.) </a:t>
          </a:r>
        </a:p>
      </dsp:txBody>
      <dsp:txXfrm>
        <a:off x="2962" y="2433203"/>
        <a:ext cx="3480468" cy="1506426"/>
      </dsp:txXfrm>
    </dsp:sp>
    <dsp:sp modelId="{FD58CD61-5A91-4AB0-A2E2-D00251DA7198}">
      <dsp:nvSpPr>
        <dsp:cNvPr id="0" name=""/>
        <dsp:cNvSpPr/>
      </dsp:nvSpPr>
      <dsp:spPr>
        <a:xfrm>
          <a:off x="5223665" y="474677"/>
          <a:ext cx="1218164" cy="12181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312E6-2409-423F-B057-10C0C03949E1}">
      <dsp:nvSpPr>
        <dsp:cNvPr id="0" name=""/>
        <dsp:cNvSpPr/>
      </dsp:nvSpPr>
      <dsp:spPr>
        <a:xfrm>
          <a:off x="4092513" y="1841834"/>
          <a:ext cx="3480468" cy="522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Keep</a:t>
          </a:r>
        </a:p>
      </dsp:txBody>
      <dsp:txXfrm>
        <a:off x="4092513" y="1841834"/>
        <a:ext cx="3480468" cy="522070"/>
      </dsp:txXfrm>
    </dsp:sp>
    <dsp:sp modelId="{803F2C2B-74A2-4D27-AFFD-F81004A90DD6}">
      <dsp:nvSpPr>
        <dsp:cNvPr id="0" name=""/>
        <dsp:cNvSpPr/>
      </dsp:nvSpPr>
      <dsp:spPr>
        <a:xfrm>
          <a:off x="4092513" y="2433203"/>
          <a:ext cx="3480468" cy="1506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Keep the i-STAT on the docking station to re-charge the battery, transfer patient results to the electronic record, and for software updates. 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If onscreen arrows do not rotate when docked, notify Ancillary</a:t>
          </a:r>
        </a:p>
      </dsp:txBody>
      <dsp:txXfrm>
        <a:off x="4092513" y="2433203"/>
        <a:ext cx="3480468" cy="1506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pPr>
              <a:defRPr/>
            </a:pPr>
            <a:fld id="{71A3189E-8817-4B6D-AFCB-A1B15013A063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pPr>
              <a:defRPr/>
            </a:pPr>
            <a:fld id="{98FC1343-7BB9-4876-8557-D8F1DBB6740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11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31D796-1B7D-432B-9D26-35D75BBF6187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52E84-C7A0-414C-A076-B4CDA6BF70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43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B9345-C656-4193-8D3D-CF08E3FFC767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DEE26-9DCA-4F17-A3C0-43E20E5727B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939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64D65-4C43-467A-8ED7-62EC9ED7E0D1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0EA42-C764-4193-AB08-E44DA40DE2E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1410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37A64-5D16-4913-9E16-0182A58FBD58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15E59-46CF-4BAA-9C50-FEB05C77DE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162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05F3CC-D17A-4E64-804C-920B58B1404C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66D24-9378-4821-83F0-FA11481955C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20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2FB89-9EEE-4CB8-A702-BE108AADA26A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8DEAF-E009-4B51-932E-E000B721461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7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4F359-C359-496E-823A-A722193B74F3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430F8-BC01-4353-9495-32E8B7D99E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411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78546E-8F79-4FDF-B0A9-B98C9709DE9B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A9733-97A5-4F79-9DD3-E1BB5F3D7D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90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pPr>
              <a:defRPr/>
            </a:pPr>
            <a:fld id="{394EA8EA-B56B-444B-8B66-1E9E90831510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pPr>
              <a:defRPr/>
            </a:pPr>
            <a:fld id="{2F4B0513-E96A-4383-AE7B-3D6A6FF8C7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20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FD3957-087D-4B13-958E-60DB393024D1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A950D-BC11-4A34-820E-0B06537BE98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41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6EC915-81D7-46B6-9EBB-AD760D79B4BE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695BA-E27A-4FDA-9913-ACAF5863F2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16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AC1215-EF69-4D06-99E8-CD63BA0E9124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D6CA8-1378-4292-96AC-F4F2479FB77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24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7FA10-A84B-451D-B19C-13139F054C6A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D81BE-8D6B-4EFA-9F84-833AC6F2D6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08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833AF8-8BC7-4350-B19A-8A21A3D3B74D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7FE114-154E-414A-95AE-45E850042B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58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570B1-474F-49CF-8BC9-E7CC38093154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F8E51-4616-4AC7-8F35-BE8E2AC5DF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52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126803-0AF0-47B5-94CF-EF174E0826A1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FB016-B619-4563-8761-D6ACCDA474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59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D681FF-11A2-497F-846B-DB6EA647013C}" type="datetimeFigureOut">
              <a:rPr lang="en-US" smtClean="0"/>
              <a:pPr>
                <a:defRPr/>
              </a:pPr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838AC7-4B39-47A9-9C26-61EADFBBFA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72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\\v06.med.va.gov\ric\service\LaboratoryAdministrativeManu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AA1E-5845-41B1-A40B-938742DDF0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792538" y="1125538"/>
            <a:ext cx="5351462" cy="26574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700" b="1">
                <a:solidFill>
                  <a:srgbClr val="FFFFFF"/>
                </a:solidFill>
              </a:rPr>
              <a:t> Annual </a:t>
            </a:r>
            <a:br>
              <a:rPr lang="en-US" sz="4700" b="1">
                <a:solidFill>
                  <a:srgbClr val="FFFFFF"/>
                </a:solidFill>
              </a:rPr>
            </a:br>
            <a:r>
              <a:rPr lang="en-US" sz="4700" b="1">
                <a:solidFill>
                  <a:srgbClr val="FFFFFF"/>
                </a:solidFill>
              </a:rPr>
              <a:t>i-STAT ACT-k  Competency</a:t>
            </a:r>
            <a:endParaRPr lang="en-US" sz="4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CC75-4B0C-4ED5-88DA-7AD7004262A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46325" y="381000"/>
            <a:ext cx="6797675" cy="13033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4800" dirty="0">
                <a:solidFill>
                  <a:schemeClr val="accent1"/>
                </a:solidFill>
              </a:rPr>
            </a:br>
            <a:r>
              <a:rPr lang="en-US" sz="4400" dirty="0">
                <a:solidFill>
                  <a:srgbClr val="FF0000"/>
                </a:solidFill>
              </a:rPr>
              <a:t>Sources of Error and Limitations</a:t>
            </a:r>
            <a:b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806025-B55A-4EE3-933D-243D277E5019}"/>
              </a:ext>
            </a:extLst>
          </p:cNvPr>
          <p:cNvSpPr/>
          <p:nvPr/>
        </p:nvSpPr>
        <p:spPr>
          <a:xfrm>
            <a:off x="488244" y="1952685"/>
            <a:ext cx="80168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Poor sample collection technique 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Delay in testing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Under/overfilling sample well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Movement of analyzer during testing</a:t>
            </a:r>
          </a:p>
          <a:p>
            <a:pPr marL="1371600" lvl="2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Error codes may result if the analyzer is moved during testing </a:t>
            </a:r>
          </a:p>
          <a:p>
            <a:pPr marL="1371600" lvl="2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Results may be affected more than ±10%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8A82BDCF-EABF-4EB7-9915-B4B31E2E8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044"/>
            <a:ext cx="4953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40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What’s Next?</a:t>
            </a:r>
            <a:endParaRPr lang="en-US" altLang="en-US" sz="4400" b="1" dirty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26C4A8F2-FC82-4365-B02E-85AF96095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387" y="609600"/>
            <a:ext cx="7007225" cy="53245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Garamond" panose="02020404030301010803" pitchFamily="18" charset="0"/>
              <a:buAutoNum type="arabicPeriod"/>
              <a:defRPr/>
            </a:pPr>
            <a:r>
              <a:rPr lang="en-US" altLang="en-US" sz="3200" dirty="0">
                <a:solidFill>
                  <a:srgbClr val="002060"/>
                </a:solidFill>
              </a:rPr>
              <a:t>Take the online exam. Check your email for a message from notify@medtraining.org that contains a link to the exam and accompanying PowerPoint.  Passing is ≥80%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Garamond" panose="02020404030301010803" pitchFamily="18" charset="0"/>
              <a:buAutoNum type="arabicPeriod"/>
              <a:defRPr/>
            </a:pPr>
            <a:r>
              <a:rPr lang="en-US" altLang="en-US" sz="3200" dirty="0">
                <a:solidFill>
                  <a:srgbClr val="002060"/>
                </a:solidFill>
              </a:rPr>
              <a:t>Contact Ancillary to arrange a time to complete your practical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Garamond" panose="02020404030301010803" pitchFamily="18" charset="0"/>
              <a:buAutoNum type="arabicPeriod"/>
              <a:defRPr/>
            </a:pPr>
            <a:r>
              <a:rPr lang="en-US" altLang="en-US" sz="3200" dirty="0">
                <a:solidFill>
                  <a:srgbClr val="002060"/>
                </a:solidFill>
              </a:rPr>
              <a:t>Please contact Ancillary Testing if you have any questions. Ext. 3305, 5885, or 8036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94360BD5-1458-46F9-8CA6-DA5A458523F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538663" y="9525"/>
            <a:ext cx="4605337" cy="20574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  <a:t>Items Required</a:t>
            </a:r>
            <a:br>
              <a:rPr lang="en-US" sz="4800" b="1" dirty="0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</a:br>
            <a:br>
              <a:rPr lang="en-US" sz="4800" b="1" dirty="0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</a:br>
            <a:endParaRPr lang="en-US" sz="4800" b="1" dirty="0">
              <a:effectLst>
                <a:outerShdw blurRad="177800" dist="38100" dir="2700000" algn="tl">
                  <a:srgbClr val="000000">
                    <a:alpha val="24000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905C7-B872-4881-85D1-C201DCA4F1D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286000" y="1143000"/>
            <a:ext cx="6269037" cy="548640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2800" cap="all" dirty="0">
                <a:solidFill>
                  <a:srgbClr val="00206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Read this review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2800" cap="all" dirty="0">
                <a:solidFill>
                  <a:srgbClr val="00206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Take the online exam and score ≥80%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2800" cap="all" dirty="0">
                <a:solidFill>
                  <a:srgbClr val="00206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Contact Ancillary at ext. 3305 or 5885 to schedule a practical – includes testing a liquid control and previously tested sample.  Each person must perform the tests individually.</a:t>
            </a:r>
          </a:p>
        </p:txBody>
      </p:sp>
      <p:pic>
        <p:nvPicPr>
          <p:cNvPr id="70" name="Graphic 69" descr="Checkmark">
            <a:extLst>
              <a:ext uri="{FF2B5EF4-FFF2-40B4-BE49-F238E27FC236}">
                <a16:creationId xmlns:a16="http://schemas.microsoft.com/office/drawing/2014/main" id="{F328B10E-31D4-4F96-B4B9-DF00C7E6E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8600" y="2895600"/>
            <a:ext cx="1623198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2">
            <a:extLst>
              <a:ext uri="{FF2B5EF4-FFF2-40B4-BE49-F238E27FC236}">
                <a16:creationId xmlns:a16="http://schemas.microsoft.com/office/drawing/2014/main" id="{9FBB3149-8289-4060-BB01-ED3047C53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8" name="Group 7177">
            <a:extLst>
              <a:ext uri="{FF2B5EF4-FFF2-40B4-BE49-F238E27FC236}">
                <a16:creationId xmlns:a16="http://schemas.microsoft.com/office/drawing/2014/main" id="{3BAEF7DA-43C4-4736-B5A3-B48E6125A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7179" name="Group 7178">
              <a:extLst>
                <a:ext uri="{FF2B5EF4-FFF2-40B4-BE49-F238E27FC236}">
                  <a16:creationId xmlns:a16="http://schemas.microsoft.com/office/drawing/2014/main" id="{A909436B-313B-4D27-BD55-E8303EF45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191" name="Rectangle 5">
                <a:extLst>
                  <a:ext uri="{FF2B5EF4-FFF2-40B4-BE49-F238E27FC236}">
                    <a16:creationId xmlns:a16="http://schemas.microsoft.com/office/drawing/2014/main" id="{758BC0E2-32D9-41ED-907C-DA3C4A698E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7192" name="Freeform 6">
                <a:extLst>
                  <a:ext uri="{FF2B5EF4-FFF2-40B4-BE49-F238E27FC236}">
                    <a16:creationId xmlns:a16="http://schemas.microsoft.com/office/drawing/2014/main" id="{41E486E5-1757-4896-A762-4D0BE33091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3" name="Freeform 7">
                <a:extLst>
                  <a:ext uri="{FF2B5EF4-FFF2-40B4-BE49-F238E27FC236}">
                    <a16:creationId xmlns:a16="http://schemas.microsoft.com/office/drawing/2014/main" id="{5812B4BD-11B4-43E6-B3D0-1F424A9FD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4" name="Freeform 8">
                <a:extLst>
                  <a:ext uri="{FF2B5EF4-FFF2-40B4-BE49-F238E27FC236}">
                    <a16:creationId xmlns:a16="http://schemas.microsoft.com/office/drawing/2014/main" id="{6A0E1D38-C2A3-42C9-920D-F40319CE16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5" name="Freeform 9">
                <a:extLst>
                  <a:ext uri="{FF2B5EF4-FFF2-40B4-BE49-F238E27FC236}">
                    <a16:creationId xmlns:a16="http://schemas.microsoft.com/office/drawing/2014/main" id="{3FAF6AF3-9B01-4BEB-BB6B-08B348511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6" name="Freeform 10">
                <a:extLst>
                  <a:ext uri="{FF2B5EF4-FFF2-40B4-BE49-F238E27FC236}">
                    <a16:creationId xmlns:a16="http://schemas.microsoft.com/office/drawing/2014/main" id="{53F7FADA-61E9-4AAB-BED8-D6FD1BB545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7" name="Freeform 11">
                <a:extLst>
                  <a:ext uri="{FF2B5EF4-FFF2-40B4-BE49-F238E27FC236}">
                    <a16:creationId xmlns:a16="http://schemas.microsoft.com/office/drawing/2014/main" id="{46419F9F-3EEC-45FF-98BB-4F20D5347E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8" name="Freeform 12">
                <a:extLst>
                  <a:ext uri="{FF2B5EF4-FFF2-40B4-BE49-F238E27FC236}">
                    <a16:creationId xmlns:a16="http://schemas.microsoft.com/office/drawing/2014/main" id="{1E081BCD-31AF-4E94-966D-497357D221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9" name="Freeform 13">
                <a:extLst>
                  <a:ext uri="{FF2B5EF4-FFF2-40B4-BE49-F238E27FC236}">
                    <a16:creationId xmlns:a16="http://schemas.microsoft.com/office/drawing/2014/main" id="{5082EAA7-B95F-462F-8307-2C9EC1C35A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0" name="Freeform 14">
                <a:extLst>
                  <a:ext uri="{FF2B5EF4-FFF2-40B4-BE49-F238E27FC236}">
                    <a16:creationId xmlns:a16="http://schemas.microsoft.com/office/drawing/2014/main" id="{E9A57125-4B73-448E-B7B7-94380A928D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1" name="Freeform 15">
                <a:extLst>
                  <a:ext uri="{FF2B5EF4-FFF2-40B4-BE49-F238E27FC236}">
                    <a16:creationId xmlns:a16="http://schemas.microsoft.com/office/drawing/2014/main" id="{7290E834-81F0-42A1-B66B-33D4580573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2" name="Line 16">
                <a:extLst>
                  <a:ext uri="{FF2B5EF4-FFF2-40B4-BE49-F238E27FC236}">
                    <a16:creationId xmlns:a16="http://schemas.microsoft.com/office/drawing/2014/main" id="{C9FA5563-6ED2-4EAC-A8ED-DF71850ACD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7203" name="Freeform 17">
                <a:extLst>
                  <a:ext uri="{FF2B5EF4-FFF2-40B4-BE49-F238E27FC236}">
                    <a16:creationId xmlns:a16="http://schemas.microsoft.com/office/drawing/2014/main" id="{50479572-5CA3-41F4-8BDC-F039335C2C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4" name="Freeform 18">
                <a:extLst>
                  <a:ext uri="{FF2B5EF4-FFF2-40B4-BE49-F238E27FC236}">
                    <a16:creationId xmlns:a16="http://schemas.microsoft.com/office/drawing/2014/main" id="{4156CB6F-DF65-4A51-A840-7A4177BDF6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5" name="Freeform 19">
                <a:extLst>
                  <a:ext uri="{FF2B5EF4-FFF2-40B4-BE49-F238E27FC236}">
                    <a16:creationId xmlns:a16="http://schemas.microsoft.com/office/drawing/2014/main" id="{9252974F-88C0-4CAA-A42D-E94E2B7A6D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6" name="Freeform 20">
                <a:extLst>
                  <a:ext uri="{FF2B5EF4-FFF2-40B4-BE49-F238E27FC236}">
                    <a16:creationId xmlns:a16="http://schemas.microsoft.com/office/drawing/2014/main" id="{DE3974B2-2875-4AFE-A30A-6EE823E579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7" name="Rectangle 21">
                <a:extLst>
                  <a:ext uri="{FF2B5EF4-FFF2-40B4-BE49-F238E27FC236}">
                    <a16:creationId xmlns:a16="http://schemas.microsoft.com/office/drawing/2014/main" id="{948A52FE-E1B0-4297-BBBE-C860B4E3D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7208" name="Freeform 22">
                <a:extLst>
                  <a:ext uri="{FF2B5EF4-FFF2-40B4-BE49-F238E27FC236}">
                    <a16:creationId xmlns:a16="http://schemas.microsoft.com/office/drawing/2014/main" id="{C6E71B5D-6B02-417C-A0CF-4447C55F2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09" name="Freeform 23">
                <a:extLst>
                  <a:ext uri="{FF2B5EF4-FFF2-40B4-BE49-F238E27FC236}">
                    <a16:creationId xmlns:a16="http://schemas.microsoft.com/office/drawing/2014/main" id="{0FB94710-B373-451B-84A2-947DDB4564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0" name="Freeform 24">
                <a:extLst>
                  <a:ext uri="{FF2B5EF4-FFF2-40B4-BE49-F238E27FC236}">
                    <a16:creationId xmlns:a16="http://schemas.microsoft.com/office/drawing/2014/main" id="{4E47778B-FD55-4A2C-A53F-E548158C89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1" name="Freeform 25">
                <a:extLst>
                  <a:ext uri="{FF2B5EF4-FFF2-40B4-BE49-F238E27FC236}">
                    <a16:creationId xmlns:a16="http://schemas.microsoft.com/office/drawing/2014/main" id="{DA2A4F49-8FC4-4F12-8707-A6CC117E58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2" name="Freeform 26">
                <a:extLst>
                  <a:ext uri="{FF2B5EF4-FFF2-40B4-BE49-F238E27FC236}">
                    <a16:creationId xmlns:a16="http://schemas.microsoft.com/office/drawing/2014/main" id="{2293D140-51FA-484D-8464-785D8FD3D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3" name="Freeform 27">
                <a:extLst>
                  <a:ext uri="{FF2B5EF4-FFF2-40B4-BE49-F238E27FC236}">
                    <a16:creationId xmlns:a16="http://schemas.microsoft.com/office/drawing/2014/main" id="{AA66B21A-3C7F-426E-9C38-C0D6AEF13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4" name="Freeform 28">
                <a:extLst>
                  <a:ext uri="{FF2B5EF4-FFF2-40B4-BE49-F238E27FC236}">
                    <a16:creationId xmlns:a16="http://schemas.microsoft.com/office/drawing/2014/main" id="{F22F8B0E-04B8-4D29-9E19-CACDAE6ABD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5" name="Freeform 29">
                <a:extLst>
                  <a:ext uri="{FF2B5EF4-FFF2-40B4-BE49-F238E27FC236}">
                    <a16:creationId xmlns:a16="http://schemas.microsoft.com/office/drawing/2014/main" id="{E0D8C2CC-1759-4605-B3C9-DA4B1EF250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6" name="Freeform 30">
                <a:extLst>
                  <a:ext uri="{FF2B5EF4-FFF2-40B4-BE49-F238E27FC236}">
                    <a16:creationId xmlns:a16="http://schemas.microsoft.com/office/drawing/2014/main" id="{547A4BC3-AA95-4A78-AC23-65A4CE843B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217" name="Freeform 31">
                <a:extLst>
                  <a:ext uri="{FF2B5EF4-FFF2-40B4-BE49-F238E27FC236}">
                    <a16:creationId xmlns:a16="http://schemas.microsoft.com/office/drawing/2014/main" id="{93059BC9-C7C3-41F9-8BBA-7BF49FF602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7180" name="Group 7179">
              <a:extLst>
                <a:ext uri="{FF2B5EF4-FFF2-40B4-BE49-F238E27FC236}">
                  <a16:creationId xmlns:a16="http://schemas.microsoft.com/office/drawing/2014/main" id="{F335FE01-8192-4D2A-93F8-2F680F728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181" name="Freeform 32">
                <a:extLst>
                  <a:ext uri="{FF2B5EF4-FFF2-40B4-BE49-F238E27FC236}">
                    <a16:creationId xmlns:a16="http://schemas.microsoft.com/office/drawing/2014/main" id="{A150A82A-9896-4D5B-BAA5-0A7ECD0789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2" name="Freeform 33">
                <a:extLst>
                  <a:ext uri="{FF2B5EF4-FFF2-40B4-BE49-F238E27FC236}">
                    <a16:creationId xmlns:a16="http://schemas.microsoft.com/office/drawing/2014/main" id="{82641EF7-9CDB-40BE-A964-13F866165C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3" name="Freeform 34">
                <a:extLst>
                  <a:ext uri="{FF2B5EF4-FFF2-40B4-BE49-F238E27FC236}">
                    <a16:creationId xmlns:a16="http://schemas.microsoft.com/office/drawing/2014/main" id="{A1D1CF16-B5BD-4021-9BA9-637569FC80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4" name="Freeform 35">
                <a:extLst>
                  <a:ext uri="{FF2B5EF4-FFF2-40B4-BE49-F238E27FC236}">
                    <a16:creationId xmlns:a16="http://schemas.microsoft.com/office/drawing/2014/main" id="{FF13F72C-CC27-48A0-AC55-686AB9153E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5" name="Freeform 36">
                <a:extLst>
                  <a:ext uri="{FF2B5EF4-FFF2-40B4-BE49-F238E27FC236}">
                    <a16:creationId xmlns:a16="http://schemas.microsoft.com/office/drawing/2014/main" id="{0EC3BA8B-33ED-483D-935C-170AD0C4D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6" name="Freeform 37">
                <a:extLst>
                  <a:ext uri="{FF2B5EF4-FFF2-40B4-BE49-F238E27FC236}">
                    <a16:creationId xmlns:a16="http://schemas.microsoft.com/office/drawing/2014/main" id="{C4C451E6-48CE-4642-B51D-FE4484087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7" name="Freeform 38">
                <a:extLst>
                  <a:ext uri="{FF2B5EF4-FFF2-40B4-BE49-F238E27FC236}">
                    <a16:creationId xmlns:a16="http://schemas.microsoft.com/office/drawing/2014/main" id="{0F88F098-E44C-4A45-AE2B-595A7B8527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8" name="Freeform 39">
                <a:extLst>
                  <a:ext uri="{FF2B5EF4-FFF2-40B4-BE49-F238E27FC236}">
                    <a16:creationId xmlns:a16="http://schemas.microsoft.com/office/drawing/2014/main" id="{5B782B5D-8B67-4CD5-A0B3-8067BBB328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89" name="Freeform 40">
                <a:extLst>
                  <a:ext uri="{FF2B5EF4-FFF2-40B4-BE49-F238E27FC236}">
                    <a16:creationId xmlns:a16="http://schemas.microsoft.com/office/drawing/2014/main" id="{897A4906-0942-4CD6-840D-0915E0C4D0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190" name="Rectangle 41">
                <a:extLst>
                  <a:ext uri="{FF2B5EF4-FFF2-40B4-BE49-F238E27FC236}">
                    <a16:creationId xmlns:a16="http://schemas.microsoft.com/office/drawing/2014/main" id="{D1131789-2DD5-462E-9FC9-E25021F5CF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7219" name="Rectangle 7218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221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223" name="Group 7222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5604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7224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225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26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27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28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29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0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1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2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3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4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5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236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7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8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39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0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241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2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3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4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5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6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7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8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49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0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86C26C5E-5822-4657-852A-EDF6CFDCF95B}"/>
              </a:ext>
            </a:extLst>
          </p:cNvPr>
          <p:cNvSpPr txBox="1">
            <a:spLocks/>
          </p:cNvSpPr>
          <p:nvPr/>
        </p:nvSpPr>
        <p:spPr bwMode="auto">
          <a:xfrm>
            <a:off x="856058" y="748240"/>
            <a:ext cx="7429500" cy="1117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ln w="3175" cmpd="sng">
                  <a:noFill/>
                </a:ln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914400"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500" b="1" cap="all">
                <a:solidFill>
                  <a:schemeClr val="tx1"/>
                </a:solidFill>
              </a:rPr>
              <a:t>Locating Ancillary Testing Procedures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5AADF990-19B6-410D-B0D0-0F89B9A5D2D2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915604" y="2250281"/>
            <a:ext cx="7380683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200"/>
              <a:t>Ancillary Testing </a:t>
            </a:r>
            <a:br>
              <a:rPr lang="en-US" sz="2200"/>
            </a:br>
            <a:r>
              <a:rPr lang="en-US" sz="2200"/>
              <a:t>Policies and Procedures ARE FOUND IN SOFTWARE CALLED “MEDIALAB FEDERAL”</a:t>
            </a:r>
            <a:br>
              <a:rPr lang="en-US" sz="2200"/>
            </a:br>
            <a:r>
              <a:rPr lang="en-US" sz="2200"/>
              <a:t>Use the link below to access the SOP.</a:t>
            </a:r>
            <a:br>
              <a:rPr lang="en-US" sz="2200"/>
            </a:br>
            <a:r>
              <a:rPr lang="en-US" sz="2200" u="sng">
                <a:hlinkClick r:id="rId3" action="ppaction://hlinkfile"/>
              </a:rPr>
              <a:t>\\v06.med.va.gov\ric\service\LaboratoryAdministrativeManual</a:t>
            </a:r>
            <a:br>
              <a:rPr lang="en-US" sz="2200" u="sng"/>
            </a:br>
            <a:r>
              <a:rPr lang="en-US" sz="2200"/>
              <a:t>1. Open the POC Ancillary     Backup</a:t>
            </a:r>
            <a:br>
              <a:rPr lang="en-US" sz="2200"/>
            </a:br>
            <a:r>
              <a:rPr lang="en-US" sz="2200"/>
              <a:t>2. Open  “I-stat”</a:t>
            </a:r>
            <a:br>
              <a:rPr lang="en-US" sz="2200"/>
            </a:br>
            <a:r>
              <a:rPr lang="en-US" sz="2200"/>
              <a:t>3. There is document for each test</a:t>
            </a:r>
            <a:endParaRPr lang="en-US" altLang="en-US" sz="2200"/>
          </a:p>
        </p:txBody>
      </p:sp>
      <p:grpSp>
        <p:nvGrpSpPr>
          <p:cNvPr id="7252" name="Group 7251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23684" y="0"/>
            <a:ext cx="506016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7253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4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5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6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7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8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59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60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61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62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9" name="Picture 2">
            <a:extLst>
              <a:ext uri="{FF2B5EF4-FFF2-40B4-BE49-F238E27FC236}">
                <a16:creationId xmlns:a16="http://schemas.microsoft.com/office/drawing/2014/main" id="{174E31E4-530B-4247-962C-F46F5F66D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51" name="Group 10250">
            <a:extLst>
              <a:ext uri="{FF2B5EF4-FFF2-40B4-BE49-F238E27FC236}">
                <a16:creationId xmlns:a16="http://schemas.microsoft.com/office/drawing/2014/main" id="{96FA2727-C33B-44D1-885B-76DC0424E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9040414" cy="6858001"/>
            <a:chOff x="-14288" y="0"/>
            <a:chExt cx="12053888" cy="6858001"/>
          </a:xfrm>
        </p:grpSpPr>
        <p:grpSp>
          <p:nvGrpSpPr>
            <p:cNvPr id="10252" name="Group 10251">
              <a:extLst>
                <a:ext uri="{FF2B5EF4-FFF2-40B4-BE49-F238E27FC236}">
                  <a16:creationId xmlns:a16="http://schemas.microsoft.com/office/drawing/2014/main" id="{4A64FD4C-29BA-46E7-AE31-AB38BB694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0264" name="Rectangle 5">
                <a:extLst>
                  <a:ext uri="{FF2B5EF4-FFF2-40B4-BE49-F238E27FC236}">
                    <a16:creationId xmlns:a16="http://schemas.microsoft.com/office/drawing/2014/main" id="{A28E5FB6-5905-4F5D-A6CE-E6222C405E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265" name="Freeform 6">
                <a:extLst>
                  <a:ext uri="{FF2B5EF4-FFF2-40B4-BE49-F238E27FC236}">
                    <a16:creationId xmlns:a16="http://schemas.microsoft.com/office/drawing/2014/main" id="{F838FE17-378C-4BCE-80C0-FDD1CB074E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6" name="Freeform 7">
                <a:extLst>
                  <a:ext uri="{FF2B5EF4-FFF2-40B4-BE49-F238E27FC236}">
                    <a16:creationId xmlns:a16="http://schemas.microsoft.com/office/drawing/2014/main" id="{12A1474E-6A37-4F4D-A638-DD0EC0A5B5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7" name="Freeform 8">
                <a:extLst>
                  <a:ext uri="{FF2B5EF4-FFF2-40B4-BE49-F238E27FC236}">
                    <a16:creationId xmlns:a16="http://schemas.microsoft.com/office/drawing/2014/main" id="{49EA8CC2-4D0F-4C86-9CA9-FC3792FED1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8" name="Freeform 9">
                <a:extLst>
                  <a:ext uri="{FF2B5EF4-FFF2-40B4-BE49-F238E27FC236}">
                    <a16:creationId xmlns:a16="http://schemas.microsoft.com/office/drawing/2014/main" id="{69548BD5-92E6-42BD-9719-16AA005C5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9" name="Freeform 10">
                <a:extLst>
                  <a:ext uri="{FF2B5EF4-FFF2-40B4-BE49-F238E27FC236}">
                    <a16:creationId xmlns:a16="http://schemas.microsoft.com/office/drawing/2014/main" id="{93005965-F240-4349-A563-515973BF01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0" name="Freeform 11">
                <a:extLst>
                  <a:ext uri="{FF2B5EF4-FFF2-40B4-BE49-F238E27FC236}">
                    <a16:creationId xmlns:a16="http://schemas.microsoft.com/office/drawing/2014/main" id="{277A546F-05BB-4274-A6A6-9DACC27AB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1" name="Freeform 12">
                <a:extLst>
                  <a:ext uri="{FF2B5EF4-FFF2-40B4-BE49-F238E27FC236}">
                    <a16:creationId xmlns:a16="http://schemas.microsoft.com/office/drawing/2014/main" id="{7BE7FF91-E18E-41AA-A952-07CB0C02C8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2" name="Freeform 13">
                <a:extLst>
                  <a:ext uri="{FF2B5EF4-FFF2-40B4-BE49-F238E27FC236}">
                    <a16:creationId xmlns:a16="http://schemas.microsoft.com/office/drawing/2014/main" id="{3F6A31AA-E4FB-4DD0-9AB1-BDD994CFA5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3" name="Freeform 14">
                <a:extLst>
                  <a:ext uri="{FF2B5EF4-FFF2-40B4-BE49-F238E27FC236}">
                    <a16:creationId xmlns:a16="http://schemas.microsoft.com/office/drawing/2014/main" id="{F99B8398-08D8-4C1E-8D7F-BAFB4D3937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4" name="Freeform 15">
                <a:extLst>
                  <a:ext uri="{FF2B5EF4-FFF2-40B4-BE49-F238E27FC236}">
                    <a16:creationId xmlns:a16="http://schemas.microsoft.com/office/drawing/2014/main" id="{CD3984BB-CCC2-49D9-A80B-9507BE5A91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5" name="Line 16">
                <a:extLst>
                  <a:ext uri="{FF2B5EF4-FFF2-40B4-BE49-F238E27FC236}">
                    <a16:creationId xmlns:a16="http://schemas.microsoft.com/office/drawing/2014/main" id="{78FF7C07-82F5-4A64-9D71-29CBE1B79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0276" name="Freeform 17">
                <a:extLst>
                  <a:ext uri="{FF2B5EF4-FFF2-40B4-BE49-F238E27FC236}">
                    <a16:creationId xmlns:a16="http://schemas.microsoft.com/office/drawing/2014/main" id="{7F1773CA-6AE7-4723-B072-CEC5F3829B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7" name="Freeform 18">
                <a:extLst>
                  <a:ext uri="{FF2B5EF4-FFF2-40B4-BE49-F238E27FC236}">
                    <a16:creationId xmlns:a16="http://schemas.microsoft.com/office/drawing/2014/main" id="{D5EC23E0-B877-4A62-B084-5407401FB6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8" name="Freeform 19">
                <a:extLst>
                  <a:ext uri="{FF2B5EF4-FFF2-40B4-BE49-F238E27FC236}">
                    <a16:creationId xmlns:a16="http://schemas.microsoft.com/office/drawing/2014/main" id="{633C4B0E-E7C6-4A1A-9D3A-80C8E3C59D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79" name="Freeform 20">
                <a:extLst>
                  <a:ext uri="{FF2B5EF4-FFF2-40B4-BE49-F238E27FC236}">
                    <a16:creationId xmlns:a16="http://schemas.microsoft.com/office/drawing/2014/main" id="{AB21372F-73AC-4C69-81F0-0D44D36F6E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0" name="Rectangle 21">
                <a:extLst>
                  <a:ext uri="{FF2B5EF4-FFF2-40B4-BE49-F238E27FC236}">
                    <a16:creationId xmlns:a16="http://schemas.microsoft.com/office/drawing/2014/main" id="{B5619D97-D7A8-4DFF-8AB1-F4B393C1B4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281" name="Freeform 22">
                <a:extLst>
                  <a:ext uri="{FF2B5EF4-FFF2-40B4-BE49-F238E27FC236}">
                    <a16:creationId xmlns:a16="http://schemas.microsoft.com/office/drawing/2014/main" id="{55E03CED-9618-41BB-898B-2FECEFD7B7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2" name="Freeform 23">
                <a:extLst>
                  <a:ext uri="{FF2B5EF4-FFF2-40B4-BE49-F238E27FC236}">
                    <a16:creationId xmlns:a16="http://schemas.microsoft.com/office/drawing/2014/main" id="{78F0A5C5-589E-4053-A41A-FA77210C3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3" name="Freeform 24">
                <a:extLst>
                  <a:ext uri="{FF2B5EF4-FFF2-40B4-BE49-F238E27FC236}">
                    <a16:creationId xmlns:a16="http://schemas.microsoft.com/office/drawing/2014/main" id="{AC2718F8-15C5-4DAB-B194-AAEE8A205E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4" name="Freeform 25">
                <a:extLst>
                  <a:ext uri="{FF2B5EF4-FFF2-40B4-BE49-F238E27FC236}">
                    <a16:creationId xmlns:a16="http://schemas.microsoft.com/office/drawing/2014/main" id="{23C6608B-EA21-4579-B33F-55E52AC287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5" name="Freeform 26">
                <a:extLst>
                  <a:ext uri="{FF2B5EF4-FFF2-40B4-BE49-F238E27FC236}">
                    <a16:creationId xmlns:a16="http://schemas.microsoft.com/office/drawing/2014/main" id="{4A2FEFA2-D838-4CE1-90BA-B6C2EEB543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6" name="Freeform 27">
                <a:extLst>
                  <a:ext uri="{FF2B5EF4-FFF2-40B4-BE49-F238E27FC236}">
                    <a16:creationId xmlns:a16="http://schemas.microsoft.com/office/drawing/2014/main" id="{1A39CA24-DF18-4FCC-8265-36FC72ED58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7" name="Freeform 28">
                <a:extLst>
                  <a:ext uri="{FF2B5EF4-FFF2-40B4-BE49-F238E27FC236}">
                    <a16:creationId xmlns:a16="http://schemas.microsoft.com/office/drawing/2014/main" id="{50A32DBD-9B22-49C3-A628-A98533FBF4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8" name="Freeform 29">
                <a:extLst>
                  <a:ext uri="{FF2B5EF4-FFF2-40B4-BE49-F238E27FC236}">
                    <a16:creationId xmlns:a16="http://schemas.microsoft.com/office/drawing/2014/main" id="{A3C0B30D-BB1A-4B3D-A162-3EBE6267F2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89" name="Freeform 30">
                <a:extLst>
                  <a:ext uri="{FF2B5EF4-FFF2-40B4-BE49-F238E27FC236}">
                    <a16:creationId xmlns:a16="http://schemas.microsoft.com/office/drawing/2014/main" id="{092B125A-1548-445E-8689-07BEEC8155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90" name="Freeform 31">
                <a:extLst>
                  <a:ext uri="{FF2B5EF4-FFF2-40B4-BE49-F238E27FC236}">
                    <a16:creationId xmlns:a16="http://schemas.microsoft.com/office/drawing/2014/main" id="{D6A7D7B9-9A7E-4FD2-A1B4-1C5CFAE549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253" name="Group 10252">
              <a:extLst>
                <a:ext uri="{FF2B5EF4-FFF2-40B4-BE49-F238E27FC236}">
                  <a16:creationId xmlns:a16="http://schemas.microsoft.com/office/drawing/2014/main" id="{DB1B0C3F-D935-4306-B5B1-6AA635881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0254" name="Freeform 32">
                <a:extLst>
                  <a:ext uri="{FF2B5EF4-FFF2-40B4-BE49-F238E27FC236}">
                    <a16:creationId xmlns:a16="http://schemas.microsoft.com/office/drawing/2014/main" id="{75BC67F5-D485-467A-BCCB-D062EB6DD0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55" name="Freeform 33">
                <a:extLst>
                  <a:ext uri="{FF2B5EF4-FFF2-40B4-BE49-F238E27FC236}">
                    <a16:creationId xmlns:a16="http://schemas.microsoft.com/office/drawing/2014/main" id="{7FB0B620-AB12-4F0B-AD1C-A47A5FBC63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56" name="Freeform 34">
                <a:extLst>
                  <a:ext uri="{FF2B5EF4-FFF2-40B4-BE49-F238E27FC236}">
                    <a16:creationId xmlns:a16="http://schemas.microsoft.com/office/drawing/2014/main" id="{6AEFA891-E591-4F7F-9DBA-FC78E9B8F1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57" name="Freeform 35">
                <a:extLst>
                  <a:ext uri="{FF2B5EF4-FFF2-40B4-BE49-F238E27FC236}">
                    <a16:creationId xmlns:a16="http://schemas.microsoft.com/office/drawing/2014/main" id="{78921FFF-4B57-4E33-BE94-5A8BFC95E0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58" name="Freeform 36">
                <a:extLst>
                  <a:ext uri="{FF2B5EF4-FFF2-40B4-BE49-F238E27FC236}">
                    <a16:creationId xmlns:a16="http://schemas.microsoft.com/office/drawing/2014/main" id="{0C4A1658-5AAE-4925-B106-BC0A17862E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59" name="Freeform 37">
                <a:extLst>
                  <a:ext uri="{FF2B5EF4-FFF2-40B4-BE49-F238E27FC236}">
                    <a16:creationId xmlns:a16="http://schemas.microsoft.com/office/drawing/2014/main" id="{DE6DF3EB-099A-427A-A999-3BAF3BCA94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0" name="Freeform 38">
                <a:extLst>
                  <a:ext uri="{FF2B5EF4-FFF2-40B4-BE49-F238E27FC236}">
                    <a16:creationId xmlns:a16="http://schemas.microsoft.com/office/drawing/2014/main" id="{CC595EFE-4690-4B81-83B1-F863B951B0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1" name="Freeform 39">
                <a:extLst>
                  <a:ext uri="{FF2B5EF4-FFF2-40B4-BE49-F238E27FC236}">
                    <a16:creationId xmlns:a16="http://schemas.microsoft.com/office/drawing/2014/main" id="{400FAC39-AEAC-4B54-9694-29D537C203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2" name="Freeform 40">
                <a:extLst>
                  <a:ext uri="{FF2B5EF4-FFF2-40B4-BE49-F238E27FC236}">
                    <a16:creationId xmlns:a16="http://schemas.microsoft.com/office/drawing/2014/main" id="{C61298B0-056E-4D83-B168-1C054A17A0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63" name="Rectangle 41">
                <a:extLst>
                  <a:ext uri="{FF2B5EF4-FFF2-40B4-BE49-F238E27FC236}">
                    <a16:creationId xmlns:a16="http://schemas.microsoft.com/office/drawing/2014/main" id="{9F9E69A2-F9B0-40C2-BDC8-143835426B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10292" name="Rectangle 10291">
            <a:extLst>
              <a:ext uri="{FF2B5EF4-FFF2-40B4-BE49-F238E27FC236}">
                <a16:creationId xmlns:a16="http://schemas.microsoft.com/office/drawing/2014/main" id="{54B9C16B-AC4A-44ED-9075-F76549B46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94" name="Group 10293">
            <a:extLst>
              <a:ext uri="{FF2B5EF4-FFF2-40B4-BE49-F238E27FC236}">
                <a16:creationId xmlns:a16="http://schemas.microsoft.com/office/drawing/2014/main" id="{62A2FEB6-F419-4684-9ABC-9E32E012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575" y="-11384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295" name="Rectangle 5">
              <a:extLst>
                <a:ext uri="{FF2B5EF4-FFF2-40B4-BE49-F238E27FC236}">
                  <a16:creationId xmlns:a16="http://schemas.microsoft.com/office/drawing/2014/main" id="{21E24A15-28D6-4CEB-9268-0BB0BEEAF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296" name="Freeform 6">
              <a:extLst>
                <a:ext uri="{FF2B5EF4-FFF2-40B4-BE49-F238E27FC236}">
                  <a16:creationId xmlns:a16="http://schemas.microsoft.com/office/drawing/2014/main" id="{4345933F-9633-4510-90E1-08B0E2A19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97" name="Freeform 7">
              <a:extLst>
                <a:ext uri="{FF2B5EF4-FFF2-40B4-BE49-F238E27FC236}">
                  <a16:creationId xmlns:a16="http://schemas.microsoft.com/office/drawing/2014/main" id="{C68A48FB-1BE4-4053-A76F-5A5511BA0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98" name="Freeform 8">
              <a:extLst>
                <a:ext uri="{FF2B5EF4-FFF2-40B4-BE49-F238E27FC236}">
                  <a16:creationId xmlns:a16="http://schemas.microsoft.com/office/drawing/2014/main" id="{8149777B-6A9F-4C95-BF44-F96464507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99" name="Freeform 9">
              <a:extLst>
                <a:ext uri="{FF2B5EF4-FFF2-40B4-BE49-F238E27FC236}">
                  <a16:creationId xmlns:a16="http://schemas.microsoft.com/office/drawing/2014/main" id="{0654845E-622A-4AD3-8F3A-6E1DEAB5F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0" name="Freeform 10">
              <a:extLst>
                <a:ext uri="{FF2B5EF4-FFF2-40B4-BE49-F238E27FC236}">
                  <a16:creationId xmlns:a16="http://schemas.microsoft.com/office/drawing/2014/main" id="{DF1C0739-3D08-4C83-857E-B0724A6E8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1" name="Freeform 11">
              <a:extLst>
                <a:ext uri="{FF2B5EF4-FFF2-40B4-BE49-F238E27FC236}">
                  <a16:creationId xmlns:a16="http://schemas.microsoft.com/office/drawing/2014/main" id="{D235EAA0-7D5A-453A-9643-EE7A4954E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2" name="Freeform 12">
              <a:extLst>
                <a:ext uri="{FF2B5EF4-FFF2-40B4-BE49-F238E27FC236}">
                  <a16:creationId xmlns:a16="http://schemas.microsoft.com/office/drawing/2014/main" id="{94C6FB7C-72DE-42DE-8F58-CCE9B8F55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3" name="Freeform 13">
              <a:extLst>
                <a:ext uri="{FF2B5EF4-FFF2-40B4-BE49-F238E27FC236}">
                  <a16:creationId xmlns:a16="http://schemas.microsoft.com/office/drawing/2014/main" id="{FE31E0FE-EC8D-4EA7-BD9D-02F8C54F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4" name="Freeform 14">
              <a:extLst>
                <a:ext uri="{FF2B5EF4-FFF2-40B4-BE49-F238E27FC236}">
                  <a16:creationId xmlns:a16="http://schemas.microsoft.com/office/drawing/2014/main" id="{69FE4B12-13E0-48F9-9E18-66406B8D3C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5" name="Freeform 15">
              <a:extLst>
                <a:ext uri="{FF2B5EF4-FFF2-40B4-BE49-F238E27FC236}">
                  <a16:creationId xmlns:a16="http://schemas.microsoft.com/office/drawing/2014/main" id="{87FAADC3-B321-43EE-B8F3-2842D840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6" name="Line 16">
              <a:extLst>
                <a:ext uri="{FF2B5EF4-FFF2-40B4-BE49-F238E27FC236}">
                  <a16:creationId xmlns:a16="http://schemas.microsoft.com/office/drawing/2014/main" id="{90461464-1683-402F-A72B-8558CC677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07" name="Freeform 17">
              <a:extLst>
                <a:ext uri="{FF2B5EF4-FFF2-40B4-BE49-F238E27FC236}">
                  <a16:creationId xmlns:a16="http://schemas.microsoft.com/office/drawing/2014/main" id="{70F594E7-32D0-45B9-A3CF-636CF6FCB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8" name="Freeform 18">
              <a:extLst>
                <a:ext uri="{FF2B5EF4-FFF2-40B4-BE49-F238E27FC236}">
                  <a16:creationId xmlns:a16="http://schemas.microsoft.com/office/drawing/2014/main" id="{8AEF60E1-26C2-4E3C-B839-347DDD23C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09" name="Freeform 19">
              <a:extLst>
                <a:ext uri="{FF2B5EF4-FFF2-40B4-BE49-F238E27FC236}">
                  <a16:creationId xmlns:a16="http://schemas.microsoft.com/office/drawing/2014/main" id="{792FE54B-EE9D-4E57-B6BC-6A9196BE8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0" name="Freeform 20">
              <a:extLst>
                <a:ext uri="{FF2B5EF4-FFF2-40B4-BE49-F238E27FC236}">
                  <a16:creationId xmlns:a16="http://schemas.microsoft.com/office/drawing/2014/main" id="{72BE56DF-619D-463E-8F88-CABA09DA8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1" name="Rectangle 21">
              <a:extLst>
                <a:ext uri="{FF2B5EF4-FFF2-40B4-BE49-F238E27FC236}">
                  <a16:creationId xmlns:a16="http://schemas.microsoft.com/office/drawing/2014/main" id="{C7430457-1935-4BBF-A6A7-7C3125A02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312" name="Freeform 22">
              <a:extLst>
                <a:ext uri="{FF2B5EF4-FFF2-40B4-BE49-F238E27FC236}">
                  <a16:creationId xmlns:a16="http://schemas.microsoft.com/office/drawing/2014/main" id="{BB006150-E547-4E84-A2B1-59131F3D5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3" name="Freeform 23">
              <a:extLst>
                <a:ext uri="{FF2B5EF4-FFF2-40B4-BE49-F238E27FC236}">
                  <a16:creationId xmlns:a16="http://schemas.microsoft.com/office/drawing/2014/main" id="{5A8CD074-956B-41A4-870B-001554B69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4" name="Freeform 24">
              <a:extLst>
                <a:ext uri="{FF2B5EF4-FFF2-40B4-BE49-F238E27FC236}">
                  <a16:creationId xmlns:a16="http://schemas.microsoft.com/office/drawing/2014/main" id="{070C253B-974E-459F-AD0B-70572248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5" name="Freeform 25">
              <a:extLst>
                <a:ext uri="{FF2B5EF4-FFF2-40B4-BE49-F238E27FC236}">
                  <a16:creationId xmlns:a16="http://schemas.microsoft.com/office/drawing/2014/main" id="{BBC07B3D-A631-44EA-861A-7D80383A1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6" name="Freeform 26">
              <a:extLst>
                <a:ext uri="{FF2B5EF4-FFF2-40B4-BE49-F238E27FC236}">
                  <a16:creationId xmlns:a16="http://schemas.microsoft.com/office/drawing/2014/main" id="{32039DC6-B4CF-4A5A-8D17-3A568D125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7" name="Freeform 27">
              <a:extLst>
                <a:ext uri="{FF2B5EF4-FFF2-40B4-BE49-F238E27FC236}">
                  <a16:creationId xmlns:a16="http://schemas.microsoft.com/office/drawing/2014/main" id="{99E0C81F-5D8D-4AF8-BDE5-4DF75868F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8" name="Freeform 28">
              <a:extLst>
                <a:ext uri="{FF2B5EF4-FFF2-40B4-BE49-F238E27FC236}">
                  <a16:creationId xmlns:a16="http://schemas.microsoft.com/office/drawing/2014/main" id="{0D946680-855C-41EC-BBA2-61F6F776E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19" name="Freeform 29">
              <a:extLst>
                <a:ext uri="{FF2B5EF4-FFF2-40B4-BE49-F238E27FC236}">
                  <a16:creationId xmlns:a16="http://schemas.microsoft.com/office/drawing/2014/main" id="{E6FAD9E8-6E13-45A0-A5D6-8BCAD27B4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20" name="Freeform 30">
              <a:extLst>
                <a:ext uri="{FF2B5EF4-FFF2-40B4-BE49-F238E27FC236}">
                  <a16:creationId xmlns:a16="http://schemas.microsoft.com/office/drawing/2014/main" id="{0CCBC8FA-0581-454F-9FD1-6B6102A1A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21" name="Freeform 31">
              <a:extLst>
                <a:ext uri="{FF2B5EF4-FFF2-40B4-BE49-F238E27FC236}">
                  <a16:creationId xmlns:a16="http://schemas.microsoft.com/office/drawing/2014/main" id="{5D6C328F-65A5-41E8-86E9-E4E638CC3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0323" name="Picture 2">
            <a:extLst>
              <a:ext uri="{FF2B5EF4-FFF2-40B4-BE49-F238E27FC236}">
                <a16:creationId xmlns:a16="http://schemas.microsoft.com/office/drawing/2014/main" id="{3E94A106-9341-485C-9057-9D62B2BD0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2"/>
            <a:ext cx="3046144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5" name="Rectangle 10324">
            <a:extLst>
              <a:ext uri="{FF2B5EF4-FFF2-40B4-BE49-F238E27FC236}">
                <a16:creationId xmlns:a16="http://schemas.microsoft.com/office/drawing/2014/main" id="{B53044DC-4918-43DA-B49D-91673C6C9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3041715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27" name="Group 10326">
            <a:extLst>
              <a:ext uri="{FF2B5EF4-FFF2-40B4-BE49-F238E27FC236}">
                <a16:creationId xmlns:a16="http://schemas.microsoft.com/office/drawing/2014/main" id="{1DCE6B36-1420-43AB-86CF-4E653A51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" y="-9998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328" name="Rectangle 5">
              <a:extLst>
                <a:ext uri="{FF2B5EF4-FFF2-40B4-BE49-F238E27FC236}">
                  <a16:creationId xmlns:a16="http://schemas.microsoft.com/office/drawing/2014/main" id="{72626E0B-9628-468E-A713-011C02F60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329" name="Freeform 6">
              <a:extLst>
                <a:ext uri="{FF2B5EF4-FFF2-40B4-BE49-F238E27FC236}">
                  <a16:creationId xmlns:a16="http://schemas.microsoft.com/office/drawing/2014/main" id="{93F7977A-BD91-4B0D-9A8D-372DB67AD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0" name="Freeform 7">
              <a:extLst>
                <a:ext uri="{FF2B5EF4-FFF2-40B4-BE49-F238E27FC236}">
                  <a16:creationId xmlns:a16="http://schemas.microsoft.com/office/drawing/2014/main" id="{9FEE6A56-01A1-404D-864E-1C2587C9A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1" name="Freeform 8">
              <a:extLst>
                <a:ext uri="{FF2B5EF4-FFF2-40B4-BE49-F238E27FC236}">
                  <a16:creationId xmlns:a16="http://schemas.microsoft.com/office/drawing/2014/main" id="{E74DBBF2-EF6F-4E3E-B183-F8EEE7609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2" name="Freeform 9">
              <a:extLst>
                <a:ext uri="{FF2B5EF4-FFF2-40B4-BE49-F238E27FC236}">
                  <a16:creationId xmlns:a16="http://schemas.microsoft.com/office/drawing/2014/main" id="{ABCF0F27-B056-474C-A0FB-1DB747A92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3" name="Freeform 10">
              <a:extLst>
                <a:ext uri="{FF2B5EF4-FFF2-40B4-BE49-F238E27FC236}">
                  <a16:creationId xmlns:a16="http://schemas.microsoft.com/office/drawing/2014/main" id="{0A0A5B7B-BA2A-45CC-AABE-9D5B08A5D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4" name="Freeform 11">
              <a:extLst>
                <a:ext uri="{FF2B5EF4-FFF2-40B4-BE49-F238E27FC236}">
                  <a16:creationId xmlns:a16="http://schemas.microsoft.com/office/drawing/2014/main" id="{3C9A5D2B-1787-4954-9108-B9D497A87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5" name="Freeform 12">
              <a:extLst>
                <a:ext uri="{FF2B5EF4-FFF2-40B4-BE49-F238E27FC236}">
                  <a16:creationId xmlns:a16="http://schemas.microsoft.com/office/drawing/2014/main" id="{818C4F8B-7556-49A7-83C6-C8F631F6A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6" name="Freeform 13">
              <a:extLst>
                <a:ext uri="{FF2B5EF4-FFF2-40B4-BE49-F238E27FC236}">
                  <a16:creationId xmlns:a16="http://schemas.microsoft.com/office/drawing/2014/main" id="{22BED614-D078-47EA-9C72-190217FDD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7" name="Freeform 14">
              <a:extLst>
                <a:ext uri="{FF2B5EF4-FFF2-40B4-BE49-F238E27FC236}">
                  <a16:creationId xmlns:a16="http://schemas.microsoft.com/office/drawing/2014/main" id="{73DE0BF2-86D7-4038-AC4B-AF0F116A5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8" name="Freeform 15">
              <a:extLst>
                <a:ext uri="{FF2B5EF4-FFF2-40B4-BE49-F238E27FC236}">
                  <a16:creationId xmlns:a16="http://schemas.microsoft.com/office/drawing/2014/main" id="{11D8BB55-D027-420C-9EF9-49B3BA79D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39" name="Line 16">
              <a:extLst>
                <a:ext uri="{FF2B5EF4-FFF2-40B4-BE49-F238E27FC236}">
                  <a16:creationId xmlns:a16="http://schemas.microsoft.com/office/drawing/2014/main" id="{3FAEF5CE-07ED-46A7-9777-D86C70719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40" name="Freeform 17">
              <a:extLst>
                <a:ext uri="{FF2B5EF4-FFF2-40B4-BE49-F238E27FC236}">
                  <a16:creationId xmlns:a16="http://schemas.microsoft.com/office/drawing/2014/main" id="{29CAFB1A-357C-4313-B734-1CD4E4F9D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1" name="Freeform 18">
              <a:extLst>
                <a:ext uri="{FF2B5EF4-FFF2-40B4-BE49-F238E27FC236}">
                  <a16:creationId xmlns:a16="http://schemas.microsoft.com/office/drawing/2014/main" id="{653161D3-8634-4BB7-A2BC-028C4EAA1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2" name="Freeform 19">
              <a:extLst>
                <a:ext uri="{FF2B5EF4-FFF2-40B4-BE49-F238E27FC236}">
                  <a16:creationId xmlns:a16="http://schemas.microsoft.com/office/drawing/2014/main" id="{9537546A-6FF1-408B-AFE2-BBF7D3482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3" name="Freeform 20">
              <a:extLst>
                <a:ext uri="{FF2B5EF4-FFF2-40B4-BE49-F238E27FC236}">
                  <a16:creationId xmlns:a16="http://schemas.microsoft.com/office/drawing/2014/main" id="{F73EE662-79B7-404B-B1B8-0E096BE4C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4" name="Rectangle 21">
              <a:extLst>
                <a:ext uri="{FF2B5EF4-FFF2-40B4-BE49-F238E27FC236}">
                  <a16:creationId xmlns:a16="http://schemas.microsoft.com/office/drawing/2014/main" id="{B6DDB906-1F52-4D64-8493-4816EDDD3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345" name="Freeform 22">
              <a:extLst>
                <a:ext uri="{FF2B5EF4-FFF2-40B4-BE49-F238E27FC236}">
                  <a16:creationId xmlns:a16="http://schemas.microsoft.com/office/drawing/2014/main" id="{4FA472A5-ABEA-4961-897B-7EB96AF09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6" name="Freeform 23">
              <a:extLst>
                <a:ext uri="{FF2B5EF4-FFF2-40B4-BE49-F238E27FC236}">
                  <a16:creationId xmlns:a16="http://schemas.microsoft.com/office/drawing/2014/main" id="{54226E99-C38F-4456-A1F8-8897483FD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7" name="Freeform 24">
              <a:extLst>
                <a:ext uri="{FF2B5EF4-FFF2-40B4-BE49-F238E27FC236}">
                  <a16:creationId xmlns:a16="http://schemas.microsoft.com/office/drawing/2014/main" id="{0A4A0196-A383-4629-B9A5-9C87E846C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8" name="Freeform 25">
              <a:extLst>
                <a:ext uri="{FF2B5EF4-FFF2-40B4-BE49-F238E27FC236}">
                  <a16:creationId xmlns:a16="http://schemas.microsoft.com/office/drawing/2014/main" id="{BA5E608D-2E7B-4662-A9A0-18D4E0F0D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49" name="Freeform 26">
              <a:extLst>
                <a:ext uri="{FF2B5EF4-FFF2-40B4-BE49-F238E27FC236}">
                  <a16:creationId xmlns:a16="http://schemas.microsoft.com/office/drawing/2014/main" id="{5E211F37-790F-4BD7-B055-022AE0C2E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50" name="Freeform 27">
              <a:extLst>
                <a:ext uri="{FF2B5EF4-FFF2-40B4-BE49-F238E27FC236}">
                  <a16:creationId xmlns:a16="http://schemas.microsoft.com/office/drawing/2014/main" id="{96F375D0-232A-490A-9499-CB5FBA3FD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51" name="Freeform 28">
              <a:extLst>
                <a:ext uri="{FF2B5EF4-FFF2-40B4-BE49-F238E27FC236}">
                  <a16:creationId xmlns:a16="http://schemas.microsoft.com/office/drawing/2014/main" id="{6B33B423-FD0F-4780-A0D6-32FC040B3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52" name="Freeform 29">
              <a:extLst>
                <a:ext uri="{FF2B5EF4-FFF2-40B4-BE49-F238E27FC236}">
                  <a16:creationId xmlns:a16="http://schemas.microsoft.com/office/drawing/2014/main" id="{B6BD1710-838F-4CDD-A000-C6C710A6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53" name="Freeform 30">
              <a:extLst>
                <a:ext uri="{FF2B5EF4-FFF2-40B4-BE49-F238E27FC236}">
                  <a16:creationId xmlns:a16="http://schemas.microsoft.com/office/drawing/2014/main" id="{0BB93533-1C95-4B0A-B0E2-168602B08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54" name="Freeform 31">
              <a:extLst>
                <a:ext uri="{FF2B5EF4-FFF2-40B4-BE49-F238E27FC236}">
                  <a16:creationId xmlns:a16="http://schemas.microsoft.com/office/drawing/2014/main" id="{CB0B113D-1987-4D89-A475-511E092FE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0356" name="Picture 2">
            <a:extLst>
              <a:ext uri="{FF2B5EF4-FFF2-40B4-BE49-F238E27FC236}">
                <a16:creationId xmlns:a16="http://schemas.microsoft.com/office/drawing/2014/main" id="{9BE36DBF-0333-4D36-A5BF-81FDA2406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13238"/>
            <a:ext cx="3047039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Title 1">
            <a:extLst>
              <a:ext uri="{FF2B5EF4-FFF2-40B4-BE49-F238E27FC236}">
                <a16:creationId xmlns:a16="http://schemas.microsoft.com/office/drawing/2014/main" id="{CC29CD76-CB59-43A4-A945-15EAE3FFD6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9997" y="1134681"/>
            <a:ext cx="2057483" cy="42550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</a:rPr>
              <a:t>i-STAT ACT Assay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0245" name="Content Placeholder 2">
            <a:extLst>
              <a:ext uri="{FF2B5EF4-FFF2-40B4-BE49-F238E27FC236}">
                <a16:creationId xmlns:a16="http://schemas.microsoft.com/office/drawing/2014/main" id="{00FC8676-A462-9F98-7F5B-026928ADCE4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4312099"/>
              </p:ext>
            </p:extLst>
          </p:nvPr>
        </p:nvGraphicFramePr>
        <p:xfrm>
          <a:off x="3496641" y="1134682"/>
          <a:ext cx="5019561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0D36A8D-F1C5-4D4D-9813-88A8589FB6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35063"/>
            <a:ext cx="2057400" cy="4254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  <a:t>i-STAT ACT-k Cartridges</a:t>
            </a:r>
          </a:p>
        </p:txBody>
      </p:sp>
      <p:graphicFrame>
        <p:nvGraphicFramePr>
          <p:cNvPr id="19460" name="Content Placeholder 2">
            <a:extLst>
              <a:ext uri="{FF2B5EF4-FFF2-40B4-BE49-F238E27FC236}">
                <a16:creationId xmlns:a16="http://schemas.microsoft.com/office/drawing/2014/main" id="{2A45332B-0A02-4336-8928-0F79B7214D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7627837"/>
              </p:ext>
            </p:extLst>
          </p:nvPr>
        </p:nvGraphicFramePr>
        <p:xfrm>
          <a:off x="3404855" y="655638"/>
          <a:ext cx="5286706" cy="566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F7CC30CE-FBAB-40D9-AA44-2F5C3572FB1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82675"/>
            <a:ext cx="2152650" cy="47085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3500"/>
              <a:t>Quality Control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E48886-B0A4-4E0E-8A3E-B2EB8AD2DD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86163" y="954088"/>
            <a:ext cx="5557837" cy="5943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400" dirty="0"/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2400" dirty="0"/>
              <a:t>Liquid QC is performed every 30 days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2400" dirty="0"/>
              <a:t>The i-STATs are programmed with a QC schedule, the screen of the meter will alert you when QC must be performed.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2400" dirty="0"/>
              <a:t>If QC has not been performed by the date/time on the screen, the meter will not allow patient testing to be performed until QC is completed.</a:t>
            </a:r>
          </a:p>
          <a:p>
            <a:pPr marL="438912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A690894-A166-4012-BD73-4134B0A957C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3089275" cy="6324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Performing Quality Controls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53A087C1-4920-46A1-87DF-959E93D82A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81200" y="76200"/>
            <a:ext cx="7162800" cy="6529388"/>
          </a:xfrm>
        </p:spPr>
        <p:txBody>
          <a:bodyPr vert="horz" lIns="91440" tIns="45720" rIns="91440" bIns="45720" rtlCol="0">
            <a:noAutofit/>
          </a:bodyPr>
          <a:lstStyle/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dirty="0"/>
              <a:t>Re-constitute liquid controls according to the manufacturer's directions (</a:t>
            </a:r>
            <a:r>
              <a:rPr lang="en-US" b="1" u="sng" dirty="0"/>
              <a:t>one level at a time</a:t>
            </a:r>
            <a:r>
              <a:rPr lang="en-US" dirty="0"/>
              <a:t>)</a:t>
            </a:r>
          </a:p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dirty="0"/>
              <a:t>Run each control level immediately after re-constitution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Select "Menu"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#3 - Quality Tests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#1 – Control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#2 – Schedule 1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#1 – i-STAT ACT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Select appropriate level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Enter/Scan Operator ID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Scan Control Lot Number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Scan Cartridge Lot Number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Apply the control material to the cartridge 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2000" dirty="0"/>
              <a:t>Immediately close the cartridge and insert it into the analyzer</a:t>
            </a:r>
          </a:p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dirty="0"/>
              <a:t>Upon completion of test, screen will show Pass/Fail</a:t>
            </a:r>
          </a:p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dirty="0"/>
              <a:t>If QC fails, repeat the test with freshly re-constituted control 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2">
            <a:extLst>
              <a:ext uri="{FF2B5EF4-FFF2-40B4-BE49-F238E27FC236}">
                <a16:creationId xmlns:a16="http://schemas.microsoft.com/office/drawing/2014/main" id="{174E31E4-530B-4247-962C-F46F5F66D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47" name="Group 14346">
            <a:extLst>
              <a:ext uri="{FF2B5EF4-FFF2-40B4-BE49-F238E27FC236}">
                <a16:creationId xmlns:a16="http://schemas.microsoft.com/office/drawing/2014/main" id="{96FA2727-C33B-44D1-885B-76DC0424E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9040414" cy="6858001"/>
            <a:chOff x="-14288" y="0"/>
            <a:chExt cx="12053888" cy="6858001"/>
          </a:xfrm>
        </p:grpSpPr>
        <p:grpSp>
          <p:nvGrpSpPr>
            <p:cNvPr id="14348" name="Group 14347">
              <a:extLst>
                <a:ext uri="{FF2B5EF4-FFF2-40B4-BE49-F238E27FC236}">
                  <a16:creationId xmlns:a16="http://schemas.microsoft.com/office/drawing/2014/main" id="{4A64FD4C-29BA-46E7-AE31-AB38BB694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4360" name="Rectangle 5">
                <a:extLst>
                  <a:ext uri="{FF2B5EF4-FFF2-40B4-BE49-F238E27FC236}">
                    <a16:creationId xmlns:a16="http://schemas.microsoft.com/office/drawing/2014/main" id="{A28E5FB6-5905-4F5D-A6CE-E6222C405E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4361" name="Freeform 6">
                <a:extLst>
                  <a:ext uri="{FF2B5EF4-FFF2-40B4-BE49-F238E27FC236}">
                    <a16:creationId xmlns:a16="http://schemas.microsoft.com/office/drawing/2014/main" id="{F838FE17-378C-4BCE-80C0-FDD1CB074E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2" name="Freeform 7">
                <a:extLst>
                  <a:ext uri="{FF2B5EF4-FFF2-40B4-BE49-F238E27FC236}">
                    <a16:creationId xmlns:a16="http://schemas.microsoft.com/office/drawing/2014/main" id="{12A1474E-6A37-4F4D-A638-DD0EC0A5B5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3" name="Freeform 8">
                <a:extLst>
                  <a:ext uri="{FF2B5EF4-FFF2-40B4-BE49-F238E27FC236}">
                    <a16:creationId xmlns:a16="http://schemas.microsoft.com/office/drawing/2014/main" id="{49EA8CC2-4D0F-4C86-9CA9-FC3792FED1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4" name="Freeform 9">
                <a:extLst>
                  <a:ext uri="{FF2B5EF4-FFF2-40B4-BE49-F238E27FC236}">
                    <a16:creationId xmlns:a16="http://schemas.microsoft.com/office/drawing/2014/main" id="{69548BD5-92E6-42BD-9719-16AA005C5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5" name="Freeform 10">
                <a:extLst>
                  <a:ext uri="{FF2B5EF4-FFF2-40B4-BE49-F238E27FC236}">
                    <a16:creationId xmlns:a16="http://schemas.microsoft.com/office/drawing/2014/main" id="{93005965-F240-4349-A563-515973BF01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6" name="Freeform 11">
                <a:extLst>
                  <a:ext uri="{FF2B5EF4-FFF2-40B4-BE49-F238E27FC236}">
                    <a16:creationId xmlns:a16="http://schemas.microsoft.com/office/drawing/2014/main" id="{277A546F-05BB-4274-A6A6-9DACC27AB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7" name="Freeform 12">
                <a:extLst>
                  <a:ext uri="{FF2B5EF4-FFF2-40B4-BE49-F238E27FC236}">
                    <a16:creationId xmlns:a16="http://schemas.microsoft.com/office/drawing/2014/main" id="{7BE7FF91-E18E-41AA-A952-07CB0C02C8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8" name="Freeform 13">
                <a:extLst>
                  <a:ext uri="{FF2B5EF4-FFF2-40B4-BE49-F238E27FC236}">
                    <a16:creationId xmlns:a16="http://schemas.microsoft.com/office/drawing/2014/main" id="{3F6A31AA-E4FB-4DD0-9AB1-BDD994CFA5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69" name="Freeform 14">
                <a:extLst>
                  <a:ext uri="{FF2B5EF4-FFF2-40B4-BE49-F238E27FC236}">
                    <a16:creationId xmlns:a16="http://schemas.microsoft.com/office/drawing/2014/main" id="{F99B8398-08D8-4C1E-8D7F-BAFB4D3937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0" name="Freeform 15">
                <a:extLst>
                  <a:ext uri="{FF2B5EF4-FFF2-40B4-BE49-F238E27FC236}">
                    <a16:creationId xmlns:a16="http://schemas.microsoft.com/office/drawing/2014/main" id="{CD3984BB-CCC2-49D9-A80B-9507BE5A91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1" name="Line 16">
                <a:extLst>
                  <a:ext uri="{FF2B5EF4-FFF2-40B4-BE49-F238E27FC236}">
                    <a16:creationId xmlns:a16="http://schemas.microsoft.com/office/drawing/2014/main" id="{78FF7C07-82F5-4A64-9D71-29CBE1B79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4372" name="Freeform 17">
                <a:extLst>
                  <a:ext uri="{FF2B5EF4-FFF2-40B4-BE49-F238E27FC236}">
                    <a16:creationId xmlns:a16="http://schemas.microsoft.com/office/drawing/2014/main" id="{7F1773CA-6AE7-4723-B072-CEC5F3829B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3" name="Freeform 18">
                <a:extLst>
                  <a:ext uri="{FF2B5EF4-FFF2-40B4-BE49-F238E27FC236}">
                    <a16:creationId xmlns:a16="http://schemas.microsoft.com/office/drawing/2014/main" id="{D5EC23E0-B877-4A62-B084-5407401FB6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4" name="Freeform 19">
                <a:extLst>
                  <a:ext uri="{FF2B5EF4-FFF2-40B4-BE49-F238E27FC236}">
                    <a16:creationId xmlns:a16="http://schemas.microsoft.com/office/drawing/2014/main" id="{633C4B0E-E7C6-4A1A-9D3A-80C8E3C59D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5" name="Freeform 20">
                <a:extLst>
                  <a:ext uri="{FF2B5EF4-FFF2-40B4-BE49-F238E27FC236}">
                    <a16:creationId xmlns:a16="http://schemas.microsoft.com/office/drawing/2014/main" id="{AB21372F-73AC-4C69-81F0-0D44D36F6E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6" name="Rectangle 21">
                <a:extLst>
                  <a:ext uri="{FF2B5EF4-FFF2-40B4-BE49-F238E27FC236}">
                    <a16:creationId xmlns:a16="http://schemas.microsoft.com/office/drawing/2014/main" id="{B5619D97-D7A8-4DFF-8AB1-F4B393C1B4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4377" name="Freeform 22">
                <a:extLst>
                  <a:ext uri="{FF2B5EF4-FFF2-40B4-BE49-F238E27FC236}">
                    <a16:creationId xmlns:a16="http://schemas.microsoft.com/office/drawing/2014/main" id="{55E03CED-9618-41BB-898B-2FECEFD7B7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8" name="Freeform 23">
                <a:extLst>
                  <a:ext uri="{FF2B5EF4-FFF2-40B4-BE49-F238E27FC236}">
                    <a16:creationId xmlns:a16="http://schemas.microsoft.com/office/drawing/2014/main" id="{78F0A5C5-589E-4053-A41A-FA77210C3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79" name="Freeform 24">
                <a:extLst>
                  <a:ext uri="{FF2B5EF4-FFF2-40B4-BE49-F238E27FC236}">
                    <a16:creationId xmlns:a16="http://schemas.microsoft.com/office/drawing/2014/main" id="{AC2718F8-15C5-4DAB-B194-AAEE8A205E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0" name="Freeform 25">
                <a:extLst>
                  <a:ext uri="{FF2B5EF4-FFF2-40B4-BE49-F238E27FC236}">
                    <a16:creationId xmlns:a16="http://schemas.microsoft.com/office/drawing/2014/main" id="{23C6608B-EA21-4579-B33F-55E52AC287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1" name="Freeform 26">
                <a:extLst>
                  <a:ext uri="{FF2B5EF4-FFF2-40B4-BE49-F238E27FC236}">
                    <a16:creationId xmlns:a16="http://schemas.microsoft.com/office/drawing/2014/main" id="{4A2FEFA2-D838-4CE1-90BA-B6C2EEB543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2" name="Freeform 27">
                <a:extLst>
                  <a:ext uri="{FF2B5EF4-FFF2-40B4-BE49-F238E27FC236}">
                    <a16:creationId xmlns:a16="http://schemas.microsoft.com/office/drawing/2014/main" id="{1A39CA24-DF18-4FCC-8265-36FC72ED58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3" name="Freeform 28">
                <a:extLst>
                  <a:ext uri="{FF2B5EF4-FFF2-40B4-BE49-F238E27FC236}">
                    <a16:creationId xmlns:a16="http://schemas.microsoft.com/office/drawing/2014/main" id="{50A32DBD-9B22-49C3-A628-A98533FBF4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4" name="Freeform 29">
                <a:extLst>
                  <a:ext uri="{FF2B5EF4-FFF2-40B4-BE49-F238E27FC236}">
                    <a16:creationId xmlns:a16="http://schemas.microsoft.com/office/drawing/2014/main" id="{A3C0B30D-BB1A-4B3D-A162-3EBE6267F2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5" name="Freeform 30">
                <a:extLst>
                  <a:ext uri="{FF2B5EF4-FFF2-40B4-BE49-F238E27FC236}">
                    <a16:creationId xmlns:a16="http://schemas.microsoft.com/office/drawing/2014/main" id="{092B125A-1548-445E-8689-07BEEC8155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86" name="Freeform 31">
                <a:extLst>
                  <a:ext uri="{FF2B5EF4-FFF2-40B4-BE49-F238E27FC236}">
                    <a16:creationId xmlns:a16="http://schemas.microsoft.com/office/drawing/2014/main" id="{D6A7D7B9-9A7E-4FD2-A1B4-1C5CFAE549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4349" name="Group 14348">
              <a:extLst>
                <a:ext uri="{FF2B5EF4-FFF2-40B4-BE49-F238E27FC236}">
                  <a16:creationId xmlns:a16="http://schemas.microsoft.com/office/drawing/2014/main" id="{DB1B0C3F-D935-4306-B5B1-6AA635881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4350" name="Freeform 32">
                <a:extLst>
                  <a:ext uri="{FF2B5EF4-FFF2-40B4-BE49-F238E27FC236}">
                    <a16:creationId xmlns:a16="http://schemas.microsoft.com/office/drawing/2014/main" id="{75BC67F5-D485-467A-BCCB-D062EB6DD0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1" name="Freeform 33">
                <a:extLst>
                  <a:ext uri="{FF2B5EF4-FFF2-40B4-BE49-F238E27FC236}">
                    <a16:creationId xmlns:a16="http://schemas.microsoft.com/office/drawing/2014/main" id="{7FB0B620-AB12-4F0B-AD1C-A47A5FBC63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2" name="Freeform 34">
                <a:extLst>
                  <a:ext uri="{FF2B5EF4-FFF2-40B4-BE49-F238E27FC236}">
                    <a16:creationId xmlns:a16="http://schemas.microsoft.com/office/drawing/2014/main" id="{6AEFA891-E591-4F7F-9DBA-FC78E9B8F1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3" name="Freeform 35">
                <a:extLst>
                  <a:ext uri="{FF2B5EF4-FFF2-40B4-BE49-F238E27FC236}">
                    <a16:creationId xmlns:a16="http://schemas.microsoft.com/office/drawing/2014/main" id="{78921FFF-4B57-4E33-BE94-5A8BFC95E0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4" name="Freeform 36">
                <a:extLst>
                  <a:ext uri="{FF2B5EF4-FFF2-40B4-BE49-F238E27FC236}">
                    <a16:creationId xmlns:a16="http://schemas.microsoft.com/office/drawing/2014/main" id="{0C4A1658-5AAE-4925-B106-BC0A17862E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5" name="Freeform 37">
                <a:extLst>
                  <a:ext uri="{FF2B5EF4-FFF2-40B4-BE49-F238E27FC236}">
                    <a16:creationId xmlns:a16="http://schemas.microsoft.com/office/drawing/2014/main" id="{DE6DF3EB-099A-427A-A999-3BAF3BCA94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6" name="Freeform 38">
                <a:extLst>
                  <a:ext uri="{FF2B5EF4-FFF2-40B4-BE49-F238E27FC236}">
                    <a16:creationId xmlns:a16="http://schemas.microsoft.com/office/drawing/2014/main" id="{CC595EFE-4690-4B81-83B1-F863B951B0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7" name="Freeform 39">
                <a:extLst>
                  <a:ext uri="{FF2B5EF4-FFF2-40B4-BE49-F238E27FC236}">
                    <a16:creationId xmlns:a16="http://schemas.microsoft.com/office/drawing/2014/main" id="{400FAC39-AEAC-4B54-9694-29D537C203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8" name="Freeform 40">
                <a:extLst>
                  <a:ext uri="{FF2B5EF4-FFF2-40B4-BE49-F238E27FC236}">
                    <a16:creationId xmlns:a16="http://schemas.microsoft.com/office/drawing/2014/main" id="{C61298B0-056E-4D83-B168-1C054A17A0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59" name="Rectangle 41">
                <a:extLst>
                  <a:ext uri="{FF2B5EF4-FFF2-40B4-BE49-F238E27FC236}">
                    <a16:creationId xmlns:a16="http://schemas.microsoft.com/office/drawing/2014/main" id="{9F9E69A2-F9B0-40C2-BDC8-143835426B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14338" name="Title 1">
            <a:extLst>
              <a:ext uri="{FF2B5EF4-FFF2-40B4-BE49-F238E27FC236}">
                <a16:creationId xmlns:a16="http://schemas.microsoft.com/office/drawing/2014/main" id="{21838FDE-8F31-4AF2-8E6F-0E24A6A499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56059" y="618518"/>
            <a:ext cx="7429499" cy="14785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  <a:t>Patient Results</a:t>
            </a:r>
          </a:p>
        </p:txBody>
      </p:sp>
      <p:graphicFrame>
        <p:nvGraphicFramePr>
          <p:cNvPr id="14340" name="Content Placeholder 2">
            <a:extLst>
              <a:ext uri="{FF2B5EF4-FFF2-40B4-BE49-F238E27FC236}">
                <a16:creationId xmlns:a16="http://schemas.microsoft.com/office/drawing/2014/main" id="{BDC2EF6A-6829-4440-82E3-8DEC7F28C1F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60466933"/>
              </p:ext>
            </p:extLst>
          </p:nvPr>
        </p:nvGraphicFramePr>
        <p:xfrm>
          <a:off x="856059" y="2418820"/>
          <a:ext cx="7429500" cy="3142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2">
            <a:extLst>
              <a:ext uri="{FF2B5EF4-FFF2-40B4-BE49-F238E27FC236}">
                <a16:creationId xmlns:a16="http://schemas.microsoft.com/office/drawing/2014/main" id="{174E31E4-530B-4247-962C-F46F5F66D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323" name="Group 13322">
            <a:extLst>
              <a:ext uri="{FF2B5EF4-FFF2-40B4-BE49-F238E27FC236}">
                <a16:creationId xmlns:a16="http://schemas.microsoft.com/office/drawing/2014/main" id="{96FA2727-C33B-44D1-885B-76DC0424E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9040414" cy="6858001"/>
            <a:chOff x="-14288" y="0"/>
            <a:chExt cx="12053888" cy="6858001"/>
          </a:xfrm>
        </p:grpSpPr>
        <p:grpSp>
          <p:nvGrpSpPr>
            <p:cNvPr id="13324" name="Group 13323">
              <a:extLst>
                <a:ext uri="{FF2B5EF4-FFF2-40B4-BE49-F238E27FC236}">
                  <a16:creationId xmlns:a16="http://schemas.microsoft.com/office/drawing/2014/main" id="{4A64FD4C-29BA-46E7-AE31-AB38BB694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3336" name="Rectangle 5">
                <a:extLst>
                  <a:ext uri="{FF2B5EF4-FFF2-40B4-BE49-F238E27FC236}">
                    <a16:creationId xmlns:a16="http://schemas.microsoft.com/office/drawing/2014/main" id="{A28E5FB6-5905-4F5D-A6CE-E6222C405E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3337" name="Freeform 6">
                <a:extLst>
                  <a:ext uri="{FF2B5EF4-FFF2-40B4-BE49-F238E27FC236}">
                    <a16:creationId xmlns:a16="http://schemas.microsoft.com/office/drawing/2014/main" id="{F838FE17-378C-4BCE-80C0-FDD1CB074E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8" name="Freeform 7">
                <a:extLst>
                  <a:ext uri="{FF2B5EF4-FFF2-40B4-BE49-F238E27FC236}">
                    <a16:creationId xmlns:a16="http://schemas.microsoft.com/office/drawing/2014/main" id="{12A1474E-6A37-4F4D-A638-DD0EC0A5B5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9" name="Freeform 8">
                <a:extLst>
                  <a:ext uri="{FF2B5EF4-FFF2-40B4-BE49-F238E27FC236}">
                    <a16:creationId xmlns:a16="http://schemas.microsoft.com/office/drawing/2014/main" id="{49EA8CC2-4D0F-4C86-9CA9-FC3792FED1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0" name="Freeform 9">
                <a:extLst>
                  <a:ext uri="{FF2B5EF4-FFF2-40B4-BE49-F238E27FC236}">
                    <a16:creationId xmlns:a16="http://schemas.microsoft.com/office/drawing/2014/main" id="{69548BD5-92E6-42BD-9719-16AA005C5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1" name="Freeform 10">
                <a:extLst>
                  <a:ext uri="{FF2B5EF4-FFF2-40B4-BE49-F238E27FC236}">
                    <a16:creationId xmlns:a16="http://schemas.microsoft.com/office/drawing/2014/main" id="{93005965-F240-4349-A563-515973BF01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2" name="Freeform 11">
                <a:extLst>
                  <a:ext uri="{FF2B5EF4-FFF2-40B4-BE49-F238E27FC236}">
                    <a16:creationId xmlns:a16="http://schemas.microsoft.com/office/drawing/2014/main" id="{277A546F-05BB-4274-A6A6-9DACC27AB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3" name="Freeform 12">
                <a:extLst>
                  <a:ext uri="{FF2B5EF4-FFF2-40B4-BE49-F238E27FC236}">
                    <a16:creationId xmlns:a16="http://schemas.microsoft.com/office/drawing/2014/main" id="{7BE7FF91-E18E-41AA-A952-07CB0C02C8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4" name="Freeform 13">
                <a:extLst>
                  <a:ext uri="{FF2B5EF4-FFF2-40B4-BE49-F238E27FC236}">
                    <a16:creationId xmlns:a16="http://schemas.microsoft.com/office/drawing/2014/main" id="{3F6A31AA-E4FB-4DD0-9AB1-BDD994CFA5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5" name="Freeform 14">
                <a:extLst>
                  <a:ext uri="{FF2B5EF4-FFF2-40B4-BE49-F238E27FC236}">
                    <a16:creationId xmlns:a16="http://schemas.microsoft.com/office/drawing/2014/main" id="{F99B8398-08D8-4C1E-8D7F-BAFB4D3937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6" name="Freeform 15">
                <a:extLst>
                  <a:ext uri="{FF2B5EF4-FFF2-40B4-BE49-F238E27FC236}">
                    <a16:creationId xmlns:a16="http://schemas.microsoft.com/office/drawing/2014/main" id="{CD3984BB-CCC2-49D9-A80B-9507BE5A91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7" name="Line 16">
                <a:extLst>
                  <a:ext uri="{FF2B5EF4-FFF2-40B4-BE49-F238E27FC236}">
                    <a16:creationId xmlns:a16="http://schemas.microsoft.com/office/drawing/2014/main" id="{78FF7C07-82F5-4A64-9D71-29CBE1B790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3348" name="Freeform 17">
                <a:extLst>
                  <a:ext uri="{FF2B5EF4-FFF2-40B4-BE49-F238E27FC236}">
                    <a16:creationId xmlns:a16="http://schemas.microsoft.com/office/drawing/2014/main" id="{7F1773CA-6AE7-4723-B072-CEC5F3829B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49" name="Freeform 18">
                <a:extLst>
                  <a:ext uri="{FF2B5EF4-FFF2-40B4-BE49-F238E27FC236}">
                    <a16:creationId xmlns:a16="http://schemas.microsoft.com/office/drawing/2014/main" id="{D5EC23E0-B877-4A62-B084-5407401FB6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0" name="Freeform 19">
                <a:extLst>
                  <a:ext uri="{FF2B5EF4-FFF2-40B4-BE49-F238E27FC236}">
                    <a16:creationId xmlns:a16="http://schemas.microsoft.com/office/drawing/2014/main" id="{633C4B0E-E7C6-4A1A-9D3A-80C8E3C59D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1" name="Freeform 20">
                <a:extLst>
                  <a:ext uri="{FF2B5EF4-FFF2-40B4-BE49-F238E27FC236}">
                    <a16:creationId xmlns:a16="http://schemas.microsoft.com/office/drawing/2014/main" id="{AB21372F-73AC-4C69-81F0-0D44D36F6E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2" name="Rectangle 21">
                <a:extLst>
                  <a:ext uri="{FF2B5EF4-FFF2-40B4-BE49-F238E27FC236}">
                    <a16:creationId xmlns:a16="http://schemas.microsoft.com/office/drawing/2014/main" id="{B5619D97-D7A8-4DFF-8AB1-F4B393C1B4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3353" name="Freeform 22">
                <a:extLst>
                  <a:ext uri="{FF2B5EF4-FFF2-40B4-BE49-F238E27FC236}">
                    <a16:creationId xmlns:a16="http://schemas.microsoft.com/office/drawing/2014/main" id="{55E03CED-9618-41BB-898B-2FECEFD7B7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4" name="Freeform 23">
                <a:extLst>
                  <a:ext uri="{FF2B5EF4-FFF2-40B4-BE49-F238E27FC236}">
                    <a16:creationId xmlns:a16="http://schemas.microsoft.com/office/drawing/2014/main" id="{78F0A5C5-589E-4053-A41A-FA77210C3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5" name="Freeform 24">
                <a:extLst>
                  <a:ext uri="{FF2B5EF4-FFF2-40B4-BE49-F238E27FC236}">
                    <a16:creationId xmlns:a16="http://schemas.microsoft.com/office/drawing/2014/main" id="{AC2718F8-15C5-4DAB-B194-AAEE8A205E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6" name="Freeform 25">
                <a:extLst>
                  <a:ext uri="{FF2B5EF4-FFF2-40B4-BE49-F238E27FC236}">
                    <a16:creationId xmlns:a16="http://schemas.microsoft.com/office/drawing/2014/main" id="{23C6608B-EA21-4579-B33F-55E52AC287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7" name="Freeform 26">
                <a:extLst>
                  <a:ext uri="{FF2B5EF4-FFF2-40B4-BE49-F238E27FC236}">
                    <a16:creationId xmlns:a16="http://schemas.microsoft.com/office/drawing/2014/main" id="{4A2FEFA2-D838-4CE1-90BA-B6C2EEB543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8" name="Freeform 27">
                <a:extLst>
                  <a:ext uri="{FF2B5EF4-FFF2-40B4-BE49-F238E27FC236}">
                    <a16:creationId xmlns:a16="http://schemas.microsoft.com/office/drawing/2014/main" id="{1A39CA24-DF18-4FCC-8265-36FC72ED58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59" name="Freeform 28">
                <a:extLst>
                  <a:ext uri="{FF2B5EF4-FFF2-40B4-BE49-F238E27FC236}">
                    <a16:creationId xmlns:a16="http://schemas.microsoft.com/office/drawing/2014/main" id="{50A32DBD-9B22-49C3-A628-A98533FBF4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60" name="Freeform 29">
                <a:extLst>
                  <a:ext uri="{FF2B5EF4-FFF2-40B4-BE49-F238E27FC236}">
                    <a16:creationId xmlns:a16="http://schemas.microsoft.com/office/drawing/2014/main" id="{A3C0B30D-BB1A-4B3D-A162-3EBE6267F2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61" name="Freeform 30">
                <a:extLst>
                  <a:ext uri="{FF2B5EF4-FFF2-40B4-BE49-F238E27FC236}">
                    <a16:creationId xmlns:a16="http://schemas.microsoft.com/office/drawing/2014/main" id="{092B125A-1548-445E-8689-07BEEC8155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62" name="Freeform 31">
                <a:extLst>
                  <a:ext uri="{FF2B5EF4-FFF2-40B4-BE49-F238E27FC236}">
                    <a16:creationId xmlns:a16="http://schemas.microsoft.com/office/drawing/2014/main" id="{D6A7D7B9-9A7E-4FD2-A1B4-1C5CFAE549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3325" name="Group 13324">
              <a:extLst>
                <a:ext uri="{FF2B5EF4-FFF2-40B4-BE49-F238E27FC236}">
                  <a16:creationId xmlns:a16="http://schemas.microsoft.com/office/drawing/2014/main" id="{DB1B0C3F-D935-4306-B5B1-6AA635881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3326" name="Freeform 32">
                <a:extLst>
                  <a:ext uri="{FF2B5EF4-FFF2-40B4-BE49-F238E27FC236}">
                    <a16:creationId xmlns:a16="http://schemas.microsoft.com/office/drawing/2014/main" id="{75BC67F5-D485-467A-BCCB-D062EB6DD0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27" name="Freeform 33">
                <a:extLst>
                  <a:ext uri="{FF2B5EF4-FFF2-40B4-BE49-F238E27FC236}">
                    <a16:creationId xmlns:a16="http://schemas.microsoft.com/office/drawing/2014/main" id="{7FB0B620-AB12-4F0B-AD1C-A47A5FBC63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28" name="Freeform 34">
                <a:extLst>
                  <a:ext uri="{FF2B5EF4-FFF2-40B4-BE49-F238E27FC236}">
                    <a16:creationId xmlns:a16="http://schemas.microsoft.com/office/drawing/2014/main" id="{6AEFA891-E591-4F7F-9DBA-FC78E9B8F1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29" name="Freeform 35">
                <a:extLst>
                  <a:ext uri="{FF2B5EF4-FFF2-40B4-BE49-F238E27FC236}">
                    <a16:creationId xmlns:a16="http://schemas.microsoft.com/office/drawing/2014/main" id="{78921FFF-4B57-4E33-BE94-5A8BFC95E0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0" name="Freeform 36">
                <a:extLst>
                  <a:ext uri="{FF2B5EF4-FFF2-40B4-BE49-F238E27FC236}">
                    <a16:creationId xmlns:a16="http://schemas.microsoft.com/office/drawing/2014/main" id="{0C4A1658-5AAE-4925-B106-BC0A17862E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1" name="Freeform 37">
                <a:extLst>
                  <a:ext uri="{FF2B5EF4-FFF2-40B4-BE49-F238E27FC236}">
                    <a16:creationId xmlns:a16="http://schemas.microsoft.com/office/drawing/2014/main" id="{DE6DF3EB-099A-427A-A999-3BAF3BCA94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2" name="Freeform 38">
                <a:extLst>
                  <a:ext uri="{FF2B5EF4-FFF2-40B4-BE49-F238E27FC236}">
                    <a16:creationId xmlns:a16="http://schemas.microsoft.com/office/drawing/2014/main" id="{CC595EFE-4690-4B81-83B1-F863B951B0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3" name="Freeform 39">
                <a:extLst>
                  <a:ext uri="{FF2B5EF4-FFF2-40B4-BE49-F238E27FC236}">
                    <a16:creationId xmlns:a16="http://schemas.microsoft.com/office/drawing/2014/main" id="{400FAC39-AEAC-4B54-9694-29D537C203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4" name="Freeform 40">
                <a:extLst>
                  <a:ext uri="{FF2B5EF4-FFF2-40B4-BE49-F238E27FC236}">
                    <a16:creationId xmlns:a16="http://schemas.microsoft.com/office/drawing/2014/main" id="{C61298B0-056E-4D83-B168-1C054A17A0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35" name="Rectangle 41">
                <a:extLst>
                  <a:ext uri="{FF2B5EF4-FFF2-40B4-BE49-F238E27FC236}">
                    <a16:creationId xmlns:a16="http://schemas.microsoft.com/office/drawing/2014/main" id="{9F9E69A2-F9B0-40C2-BDC8-143835426B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13364" name="Rectangle 13363">
            <a:extLst>
              <a:ext uri="{FF2B5EF4-FFF2-40B4-BE49-F238E27FC236}">
                <a16:creationId xmlns:a16="http://schemas.microsoft.com/office/drawing/2014/main" id="{2EEF4763-EB4A-4A35-89EB-AD2763B4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839539-5FE0-4CBA-BB27-18485EC9DE2F}"/>
              </a:ext>
            </a:extLst>
          </p:cNvPr>
          <p:cNvSpPr txBox="1"/>
          <p:nvPr/>
        </p:nvSpPr>
        <p:spPr>
          <a:xfrm>
            <a:off x="856059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3600" cap="all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rPr>
              <a:t>Maintenance</a:t>
            </a:r>
          </a:p>
        </p:txBody>
      </p:sp>
      <p:graphicFrame>
        <p:nvGraphicFramePr>
          <p:cNvPr id="13316" name="Content Placeholder 2">
            <a:extLst>
              <a:ext uri="{FF2B5EF4-FFF2-40B4-BE49-F238E27FC236}">
                <a16:creationId xmlns:a16="http://schemas.microsoft.com/office/drawing/2014/main" id="{F79F4846-D177-4EF7-A88B-64D4DDE5AB4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2567790"/>
              </p:ext>
            </p:extLst>
          </p:nvPr>
        </p:nvGraphicFramePr>
        <p:xfrm>
          <a:off x="709614" y="1611313"/>
          <a:ext cx="7575944" cy="4414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652</TotalTime>
  <Words>618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Garamond</vt:lpstr>
      <vt:lpstr>Tw Cen MT</vt:lpstr>
      <vt:lpstr>Circuit</vt:lpstr>
      <vt:lpstr> Annual  i-STAT ACT-k  Competency</vt:lpstr>
      <vt:lpstr>Items Required  </vt:lpstr>
      <vt:lpstr>PowerPoint Presentation</vt:lpstr>
      <vt:lpstr>i-STAT ACT Assay</vt:lpstr>
      <vt:lpstr>i-STAT ACT-k Cartridges</vt:lpstr>
      <vt:lpstr>Quality Control</vt:lpstr>
      <vt:lpstr>Performing Quality Controls</vt:lpstr>
      <vt:lpstr>Patient Results</vt:lpstr>
      <vt:lpstr>PowerPoint Presentation</vt:lpstr>
      <vt:lpstr> Sources of Error and Limitations </vt:lpstr>
      <vt:lpstr>PowerPoint Presentation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ACT i-Stat Competency Review</dc:title>
  <dc:creator>EIE Desktop Technologies</dc:creator>
  <cp:lastModifiedBy>Tegegne, Mulu  RICVAMC</cp:lastModifiedBy>
  <cp:revision>95</cp:revision>
  <dcterms:created xsi:type="dcterms:W3CDTF">2012-08-23T15:41:34Z</dcterms:created>
  <dcterms:modified xsi:type="dcterms:W3CDTF">2022-11-01T17:23:10Z</dcterms:modified>
</cp:coreProperties>
</file>