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76" r:id="rId1"/>
  </p:sldMasterIdLst>
  <p:notesMasterIdLst>
    <p:notesMasterId r:id="rId14"/>
  </p:notesMasterIdLst>
  <p:sldIdLst>
    <p:sldId id="256" r:id="rId2"/>
    <p:sldId id="257" r:id="rId3"/>
    <p:sldId id="267" r:id="rId4"/>
    <p:sldId id="258" r:id="rId5"/>
    <p:sldId id="266" r:id="rId6"/>
    <p:sldId id="260" r:id="rId7"/>
    <p:sldId id="263" r:id="rId8"/>
    <p:sldId id="262" r:id="rId9"/>
    <p:sldId id="265" r:id="rId10"/>
    <p:sldId id="264" r:id="rId11"/>
    <p:sldId id="261" r:id="rId12"/>
    <p:sldId id="268"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ata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3.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svg"/><Relationship Id="rId1" Type="http://schemas.openxmlformats.org/officeDocument/2006/relationships/image" Target="../media/image14.png"/><Relationship Id="rId4" Type="http://schemas.openxmlformats.org/officeDocument/2006/relationships/image" Target="../media/image17.sv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F2A4D5-B731-4B0C-9B09-512744BAA87C}"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9A554B66-E40F-4E1D-B283-E252D41171B7}">
      <dgm:prSet/>
      <dgm:spPr/>
      <dgm:t>
        <a:bodyPr/>
        <a:lstStyle/>
        <a:p>
          <a:pPr>
            <a:lnSpc>
              <a:spcPct val="100000"/>
            </a:lnSpc>
            <a:defRPr cap="all"/>
          </a:pPr>
          <a:r>
            <a:rPr lang="en-US"/>
            <a:t>2 levels; performed every 30 days</a:t>
          </a:r>
        </a:p>
      </dgm:t>
    </dgm:pt>
    <dgm:pt modelId="{CFA6219E-CE9B-4F3A-A586-9D3E17D55064}" type="parTrans" cxnId="{F9499BB3-1CB8-495E-A2AF-327463FB06CE}">
      <dgm:prSet/>
      <dgm:spPr/>
      <dgm:t>
        <a:bodyPr/>
        <a:lstStyle/>
        <a:p>
          <a:endParaRPr lang="en-US"/>
        </a:p>
      </dgm:t>
    </dgm:pt>
    <dgm:pt modelId="{19D50D5D-48E0-40C3-8755-7C3F9262A016}" type="sibTrans" cxnId="{F9499BB3-1CB8-495E-A2AF-327463FB06CE}">
      <dgm:prSet/>
      <dgm:spPr/>
      <dgm:t>
        <a:bodyPr/>
        <a:lstStyle/>
        <a:p>
          <a:pPr>
            <a:lnSpc>
              <a:spcPct val="100000"/>
            </a:lnSpc>
          </a:pPr>
          <a:endParaRPr lang="en-US"/>
        </a:p>
      </dgm:t>
    </dgm:pt>
    <dgm:pt modelId="{C43F4CCB-63EA-462D-ABE7-66EA1CABDDEA}">
      <dgm:prSet/>
      <dgm:spPr/>
      <dgm:t>
        <a:bodyPr/>
        <a:lstStyle/>
        <a:p>
          <a:pPr>
            <a:lnSpc>
              <a:spcPct val="100000"/>
            </a:lnSpc>
            <a:defRPr cap="all"/>
          </a:pPr>
          <a:r>
            <a:rPr lang="en-US"/>
            <a:t>i-STAT screen will alert when due</a:t>
          </a:r>
        </a:p>
      </dgm:t>
    </dgm:pt>
    <dgm:pt modelId="{4AFAA3B5-C773-4CC2-A1F7-BE4F25202CB5}" type="parTrans" cxnId="{5BCAB66E-ECAB-4357-B87D-F1CA15E44F7F}">
      <dgm:prSet/>
      <dgm:spPr/>
      <dgm:t>
        <a:bodyPr/>
        <a:lstStyle/>
        <a:p>
          <a:endParaRPr lang="en-US"/>
        </a:p>
      </dgm:t>
    </dgm:pt>
    <dgm:pt modelId="{B4584D14-32B4-4861-B1F5-A12C2229F144}" type="sibTrans" cxnId="{5BCAB66E-ECAB-4357-B87D-F1CA15E44F7F}">
      <dgm:prSet/>
      <dgm:spPr/>
      <dgm:t>
        <a:bodyPr/>
        <a:lstStyle/>
        <a:p>
          <a:pPr>
            <a:lnSpc>
              <a:spcPct val="100000"/>
            </a:lnSpc>
          </a:pPr>
          <a:endParaRPr lang="en-US"/>
        </a:p>
      </dgm:t>
    </dgm:pt>
    <dgm:pt modelId="{67DE7E1F-76F4-4E34-8F54-86C572FCC29F}">
      <dgm:prSet/>
      <dgm:spPr/>
      <dgm:t>
        <a:bodyPr/>
        <a:lstStyle/>
        <a:p>
          <a:pPr>
            <a:lnSpc>
              <a:spcPct val="100000"/>
            </a:lnSpc>
            <a:defRPr cap="all"/>
          </a:pPr>
          <a:r>
            <a:rPr lang="en-US"/>
            <a:t>Scheduled for 1</a:t>
          </a:r>
          <a:r>
            <a:rPr lang="en-US" baseline="30000"/>
            <a:t>st</a:t>
          </a:r>
          <a:r>
            <a:rPr lang="en-US"/>
            <a:t> Tuesday of each month </a:t>
          </a:r>
        </a:p>
      </dgm:t>
    </dgm:pt>
    <dgm:pt modelId="{728AE200-1BD5-423E-85FE-AFB0BB177933}" type="parTrans" cxnId="{CB94C2F3-7730-4353-9564-F46060361398}">
      <dgm:prSet/>
      <dgm:spPr/>
      <dgm:t>
        <a:bodyPr/>
        <a:lstStyle/>
        <a:p>
          <a:endParaRPr lang="en-US"/>
        </a:p>
      </dgm:t>
    </dgm:pt>
    <dgm:pt modelId="{2912FA49-C4CF-4022-B13A-934E0002411A}" type="sibTrans" cxnId="{CB94C2F3-7730-4353-9564-F46060361398}">
      <dgm:prSet/>
      <dgm:spPr/>
      <dgm:t>
        <a:bodyPr/>
        <a:lstStyle/>
        <a:p>
          <a:pPr>
            <a:lnSpc>
              <a:spcPct val="100000"/>
            </a:lnSpc>
          </a:pPr>
          <a:endParaRPr lang="en-US"/>
        </a:p>
      </dgm:t>
    </dgm:pt>
    <dgm:pt modelId="{E9B8C3EB-2C79-4057-BE62-5FC30CFB17F1}">
      <dgm:prSet/>
      <dgm:spPr/>
      <dgm:t>
        <a:bodyPr/>
        <a:lstStyle/>
        <a:p>
          <a:pPr>
            <a:lnSpc>
              <a:spcPct val="100000"/>
            </a:lnSpc>
            <a:defRPr cap="all"/>
          </a:pPr>
          <a:r>
            <a:rPr lang="en-US"/>
            <a:t>Meter will lock out patient testing if QC is not performed by the end of the grace period (72 hours)</a:t>
          </a:r>
        </a:p>
      </dgm:t>
    </dgm:pt>
    <dgm:pt modelId="{38BD8AB9-C9B3-486B-90AB-700FA810C667}" type="parTrans" cxnId="{D01CA0B4-38BF-40D8-8F7E-0C6273425DB1}">
      <dgm:prSet/>
      <dgm:spPr/>
      <dgm:t>
        <a:bodyPr/>
        <a:lstStyle/>
        <a:p>
          <a:endParaRPr lang="en-US"/>
        </a:p>
      </dgm:t>
    </dgm:pt>
    <dgm:pt modelId="{E3C901D4-7B03-440E-9303-B0EDBFEA347F}" type="sibTrans" cxnId="{D01CA0B4-38BF-40D8-8F7E-0C6273425DB1}">
      <dgm:prSet/>
      <dgm:spPr/>
      <dgm:t>
        <a:bodyPr/>
        <a:lstStyle/>
        <a:p>
          <a:pPr>
            <a:lnSpc>
              <a:spcPct val="100000"/>
            </a:lnSpc>
          </a:pPr>
          <a:endParaRPr lang="en-US"/>
        </a:p>
      </dgm:t>
    </dgm:pt>
    <dgm:pt modelId="{86E421D9-A548-4A65-9D65-390B850EB8F7}">
      <dgm:prSet/>
      <dgm:spPr/>
      <dgm:t>
        <a:bodyPr/>
        <a:lstStyle/>
        <a:p>
          <a:pPr>
            <a:lnSpc>
              <a:spcPct val="100000"/>
            </a:lnSpc>
            <a:defRPr cap="all"/>
          </a:pPr>
          <a:r>
            <a:rPr lang="en-US"/>
            <a:t>Operators must rotate; see schedule from Ancillary Testing via Outlook e-mail</a:t>
          </a:r>
        </a:p>
      </dgm:t>
    </dgm:pt>
    <dgm:pt modelId="{865488F2-82F3-49DB-AB6F-79931F552948}" type="parTrans" cxnId="{D0FE1E45-1484-4E63-A97D-E728F4694111}">
      <dgm:prSet/>
      <dgm:spPr/>
      <dgm:t>
        <a:bodyPr/>
        <a:lstStyle/>
        <a:p>
          <a:endParaRPr lang="en-US"/>
        </a:p>
      </dgm:t>
    </dgm:pt>
    <dgm:pt modelId="{D0B92EC9-0C7C-47EA-9917-73D7BC318994}" type="sibTrans" cxnId="{D0FE1E45-1484-4E63-A97D-E728F4694111}">
      <dgm:prSet/>
      <dgm:spPr/>
      <dgm:t>
        <a:bodyPr/>
        <a:lstStyle/>
        <a:p>
          <a:endParaRPr lang="en-US"/>
        </a:p>
      </dgm:t>
    </dgm:pt>
    <dgm:pt modelId="{3A7DF424-A0D5-4E3E-90B7-438CF0C84F50}" type="pres">
      <dgm:prSet presAssocID="{0EF2A4D5-B731-4B0C-9B09-512744BAA87C}" presName="root" presStyleCnt="0">
        <dgm:presLayoutVars>
          <dgm:dir/>
          <dgm:resizeHandles val="exact"/>
        </dgm:presLayoutVars>
      </dgm:prSet>
      <dgm:spPr/>
    </dgm:pt>
    <dgm:pt modelId="{D3FF6182-4469-489D-A306-3597AF61739E}" type="pres">
      <dgm:prSet presAssocID="{9A554B66-E40F-4E1D-B283-E252D41171B7}" presName="compNode" presStyleCnt="0"/>
      <dgm:spPr/>
    </dgm:pt>
    <dgm:pt modelId="{9207D81F-2848-4264-B978-65FAF932C99D}" type="pres">
      <dgm:prSet presAssocID="{9A554B66-E40F-4E1D-B283-E252D41171B7}" presName="iconBgRect" presStyleLbl="bgShp" presStyleIdx="0" presStyleCnt="5"/>
      <dgm:spPr>
        <a:prstGeom prst="round2DiagRect">
          <a:avLst>
            <a:gd name="adj1" fmla="val 29727"/>
            <a:gd name="adj2" fmla="val 0"/>
          </a:avLst>
        </a:prstGeom>
      </dgm:spPr>
    </dgm:pt>
    <dgm:pt modelId="{BC720F8A-8554-474B-8118-368663A7FA57}" type="pres">
      <dgm:prSet presAssocID="{9A554B66-E40F-4E1D-B283-E252D41171B7}"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C18D2E14-F56C-478A-9291-D33E8D7C2287}" type="pres">
      <dgm:prSet presAssocID="{9A554B66-E40F-4E1D-B283-E252D41171B7}" presName="spaceRect" presStyleCnt="0"/>
      <dgm:spPr/>
    </dgm:pt>
    <dgm:pt modelId="{BF27F88D-3761-4261-8FDF-78583967A7CE}" type="pres">
      <dgm:prSet presAssocID="{9A554B66-E40F-4E1D-B283-E252D41171B7}" presName="textRect" presStyleLbl="revTx" presStyleIdx="0" presStyleCnt="5">
        <dgm:presLayoutVars>
          <dgm:chMax val="1"/>
          <dgm:chPref val="1"/>
        </dgm:presLayoutVars>
      </dgm:prSet>
      <dgm:spPr/>
    </dgm:pt>
    <dgm:pt modelId="{915987BE-F553-4F4E-9C6E-0988E281C813}" type="pres">
      <dgm:prSet presAssocID="{19D50D5D-48E0-40C3-8755-7C3F9262A016}" presName="sibTrans" presStyleCnt="0"/>
      <dgm:spPr/>
    </dgm:pt>
    <dgm:pt modelId="{462AC657-CBEB-47E6-823A-2DB1FB9592E7}" type="pres">
      <dgm:prSet presAssocID="{C43F4CCB-63EA-462D-ABE7-66EA1CABDDEA}" presName="compNode" presStyleCnt="0"/>
      <dgm:spPr/>
    </dgm:pt>
    <dgm:pt modelId="{6FC57CB7-CD17-4B23-84BF-D5705F36C380}" type="pres">
      <dgm:prSet presAssocID="{C43F4CCB-63EA-462D-ABE7-66EA1CABDDEA}" presName="iconBgRect" presStyleLbl="bgShp" presStyleIdx="1" presStyleCnt="5"/>
      <dgm:spPr>
        <a:prstGeom prst="round2DiagRect">
          <a:avLst>
            <a:gd name="adj1" fmla="val 29727"/>
            <a:gd name="adj2" fmla="val 0"/>
          </a:avLst>
        </a:prstGeom>
      </dgm:spPr>
    </dgm:pt>
    <dgm:pt modelId="{804006A1-5825-4356-B2E8-CB9C568B4B5F}" type="pres">
      <dgm:prSet presAssocID="{C43F4CCB-63EA-462D-ABE7-66EA1CABDDEA}"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ell"/>
        </a:ext>
      </dgm:extLst>
    </dgm:pt>
    <dgm:pt modelId="{EA675F20-8097-4807-B518-35397B3D4ACF}" type="pres">
      <dgm:prSet presAssocID="{C43F4CCB-63EA-462D-ABE7-66EA1CABDDEA}" presName="spaceRect" presStyleCnt="0"/>
      <dgm:spPr/>
    </dgm:pt>
    <dgm:pt modelId="{6AB44C7F-3A7B-4B87-9A32-93A817398C2A}" type="pres">
      <dgm:prSet presAssocID="{C43F4CCB-63EA-462D-ABE7-66EA1CABDDEA}" presName="textRect" presStyleLbl="revTx" presStyleIdx="1" presStyleCnt="5">
        <dgm:presLayoutVars>
          <dgm:chMax val="1"/>
          <dgm:chPref val="1"/>
        </dgm:presLayoutVars>
      </dgm:prSet>
      <dgm:spPr/>
    </dgm:pt>
    <dgm:pt modelId="{E9FAACAA-2979-4169-A472-5F6A1CD11D4F}" type="pres">
      <dgm:prSet presAssocID="{B4584D14-32B4-4861-B1F5-A12C2229F144}" presName="sibTrans" presStyleCnt="0"/>
      <dgm:spPr/>
    </dgm:pt>
    <dgm:pt modelId="{B2D8373E-9E53-4C43-AC6F-65B8F6FCC569}" type="pres">
      <dgm:prSet presAssocID="{67DE7E1F-76F4-4E34-8F54-86C572FCC29F}" presName="compNode" presStyleCnt="0"/>
      <dgm:spPr/>
    </dgm:pt>
    <dgm:pt modelId="{9128F422-D758-48D0-93D0-EC7EB2D670C2}" type="pres">
      <dgm:prSet presAssocID="{67DE7E1F-76F4-4E34-8F54-86C572FCC29F}" presName="iconBgRect" presStyleLbl="bgShp" presStyleIdx="2" presStyleCnt="5"/>
      <dgm:spPr>
        <a:prstGeom prst="round2DiagRect">
          <a:avLst>
            <a:gd name="adj1" fmla="val 29727"/>
            <a:gd name="adj2" fmla="val 0"/>
          </a:avLst>
        </a:prstGeom>
      </dgm:spPr>
    </dgm:pt>
    <dgm:pt modelId="{0F6068B9-3871-47B7-807A-F4EC80E03049}" type="pres">
      <dgm:prSet presAssocID="{67DE7E1F-76F4-4E34-8F54-86C572FCC29F}"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aily Calendar"/>
        </a:ext>
      </dgm:extLst>
    </dgm:pt>
    <dgm:pt modelId="{9E211EB1-C8C3-42AF-93AA-A099F7AB469A}" type="pres">
      <dgm:prSet presAssocID="{67DE7E1F-76F4-4E34-8F54-86C572FCC29F}" presName="spaceRect" presStyleCnt="0"/>
      <dgm:spPr/>
    </dgm:pt>
    <dgm:pt modelId="{E549C657-22B9-4E44-AF64-CC364B58363D}" type="pres">
      <dgm:prSet presAssocID="{67DE7E1F-76F4-4E34-8F54-86C572FCC29F}" presName="textRect" presStyleLbl="revTx" presStyleIdx="2" presStyleCnt="5">
        <dgm:presLayoutVars>
          <dgm:chMax val="1"/>
          <dgm:chPref val="1"/>
        </dgm:presLayoutVars>
      </dgm:prSet>
      <dgm:spPr/>
    </dgm:pt>
    <dgm:pt modelId="{7169EFB3-C174-4EBE-9C50-5A7141C804DD}" type="pres">
      <dgm:prSet presAssocID="{2912FA49-C4CF-4022-B13A-934E0002411A}" presName="sibTrans" presStyleCnt="0"/>
      <dgm:spPr/>
    </dgm:pt>
    <dgm:pt modelId="{5F0E92AC-E3DD-4F36-808F-C1D487880498}" type="pres">
      <dgm:prSet presAssocID="{E9B8C3EB-2C79-4057-BE62-5FC30CFB17F1}" presName="compNode" presStyleCnt="0"/>
      <dgm:spPr/>
    </dgm:pt>
    <dgm:pt modelId="{EFD8C559-E560-4160-9723-FA05B117A819}" type="pres">
      <dgm:prSet presAssocID="{E9B8C3EB-2C79-4057-BE62-5FC30CFB17F1}" presName="iconBgRect" presStyleLbl="bgShp" presStyleIdx="3" presStyleCnt="5"/>
      <dgm:spPr>
        <a:prstGeom prst="round2DiagRect">
          <a:avLst>
            <a:gd name="adj1" fmla="val 29727"/>
            <a:gd name="adj2" fmla="val 0"/>
          </a:avLst>
        </a:prstGeom>
      </dgm:spPr>
    </dgm:pt>
    <dgm:pt modelId="{B156B5B5-3DA0-481E-8D3B-E500C7F8A1F6}" type="pres">
      <dgm:prSet presAssocID="{E9B8C3EB-2C79-4057-BE62-5FC30CFB17F1}"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topwatch"/>
        </a:ext>
      </dgm:extLst>
    </dgm:pt>
    <dgm:pt modelId="{52071A58-338C-4CF4-A97F-1B07B75C8E7F}" type="pres">
      <dgm:prSet presAssocID="{E9B8C3EB-2C79-4057-BE62-5FC30CFB17F1}" presName="spaceRect" presStyleCnt="0"/>
      <dgm:spPr/>
    </dgm:pt>
    <dgm:pt modelId="{82EB375B-DBA6-439D-A056-6C46B5D53ABE}" type="pres">
      <dgm:prSet presAssocID="{E9B8C3EB-2C79-4057-BE62-5FC30CFB17F1}" presName="textRect" presStyleLbl="revTx" presStyleIdx="3" presStyleCnt="5">
        <dgm:presLayoutVars>
          <dgm:chMax val="1"/>
          <dgm:chPref val="1"/>
        </dgm:presLayoutVars>
      </dgm:prSet>
      <dgm:spPr/>
    </dgm:pt>
    <dgm:pt modelId="{217DA99E-A11D-481E-8318-DB3E18FB6835}" type="pres">
      <dgm:prSet presAssocID="{E3C901D4-7B03-440E-9303-B0EDBFEA347F}" presName="sibTrans" presStyleCnt="0"/>
      <dgm:spPr/>
    </dgm:pt>
    <dgm:pt modelId="{C815DE43-2615-469B-A0D7-C5671D30D223}" type="pres">
      <dgm:prSet presAssocID="{86E421D9-A548-4A65-9D65-390B850EB8F7}" presName="compNode" presStyleCnt="0"/>
      <dgm:spPr/>
    </dgm:pt>
    <dgm:pt modelId="{3232658C-D51C-4D2C-8A45-361B219E1B3F}" type="pres">
      <dgm:prSet presAssocID="{86E421D9-A548-4A65-9D65-390B850EB8F7}" presName="iconBgRect" presStyleLbl="bgShp" presStyleIdx="4" presStyleCnt="5"/>
      <dgm:spPr>
        <a:prstGeom prst="round2DiagRect">
          <a:avLst>
            <a:gd name="adj1" fmla="val 29727"/>
            <a:gd name="adj2" fmla="val 0"/>
          </a:avLst>
        </a:prstGeom>
      </dgm:spPr>
    </dgm:pt>
    <dgm:pt modelId="{F24CEDC6-7BB9-451B-9065-ADF79D9A2D2B}" type="pres">
      <dgm:prSet presAssocID="{86E421D9-A548-4A65-9D65-390B850EB8F7}"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User"/>
        </a:ext>
      </dgm:extLst>
    </dgm:pt>
    <dgm:pt modelId="{F571FF88-2C3C-465C-A219-F78D1E315F1F}" type="pres">
      <dgm:prSet presAssocID="{86E421D9-A548-4A65-9D65-390B850EB8F7}" presName="spaceRect" presStyleCnt="0"/>
      <dgm:spPr/>
    </dgm:pt>
    <dgm:pt modelId="{DFA011C2-A708-4C1F-B817-5BF9BB96A1DE}" type="pres">
      <dgm:prSet presAssocID="{86E421D9-A548-4A65-9D65-390B850EB8F7}" presName="textRect" presStyleLbl="revTx" presStyleIdx="4" presStyleCnt="5">
        <dgm:presLayoutVars>
          <dgm:chMax val="1"/>
          <dgm:chPref val="1"/>
        </dgm:presLayoutVars>
      </dgm:prSet>
      <dgm:spPr/>
    </dgm:pt>
  </dgm:ptLst>
  <dgm:cxnLst>
    <dgm:cxn modelId="{6A3E5A18-D4CC-4363-AFBF-12EEE063C49F}" type="presOf" srcId="{86E421D9-A548-4A65-9D65-390B850EB8F7}" destId="{DFA011C2-A708-4C1F-B817-5BF9BB96A1DE}" srcOrd="0" destOrd="0" presId="urn:microsoft.com/office/officeart/2018/5/layout/IconLeafLabelList"/>
    <dgm:cxn modelId="{D0FE1E45-1484-4E63-A97D-E728F4694111}" srcId="{0EF2A4D5-B731-4B0C-9B09-512744BAA87C}" destId="{86E421D9-A548-4A65-9D65-390B850EB8F7}" srcOrd="4" destOrd="0" parTransId="{865488F2-82F3-49DB-AB6F-79931F552948}" sibTransId="{D0B92EC9-0C7C-47EA-9917-73D7BC318994}"/>
    <dgm:cxn modelId="{5B77E44B-68A3-4B22-B136-77A86788BD1F}" type="presOf" srcId="{9A554B66-E40F-4E1D-B283-E252D41171B7}" destId="{BF27F88D-3761-4261-8FDF-78583967A7CE}" srcOrd="0" destOrd="0" presId="urn:microsoft.com/office/officeart/2018/5/layout/IconLeafLabelList"/>
    <dgm:cxn modelId="{7A25F14C-8B59-4333-8F61-D264F611E020}" type="presOf" srcId="{0EF2A4D5-B731-4B0C-9B09-512744BAA87C}" destId="{3A7DF424-A0D5-4E3E-90B7-438CF0C84F50}" srcOrd="0" destOrd="0" presId="urn:microsoft.com/office/officeart/2018/5/layout/IconLeafLabelList"/>
    <dgm:cxn modelId="{5BCAB66E-ECAB-4357-B87D-F1CA15E44F7F}" srcId="{0EF2A4D5-B731-4B0C-9B09-512744BAA87C}" destId="{C43F4CCB-63EA-462D-ABE7-66EA1CABDDEA}" srcOrd="1" destOrd="0" parTransId="{4AFAA3B5-C773-4CC2-A1F7-BE4F25202CB5}" sibTransId="{B4584D14-32B4-4861-B1F5-A12C2229F144}"/>
    <dgm:cxn modelId="{F8622158-78FE-407C-BEBE-3CEA1449EA0D}" type="presOf" srcId="{E9B8C3EB-2C79-4057-BE62-5FC30CFB17F1}" destId="{82EB375B-DBA6-439D-A056-6C46B5D53ABE}" srcOrd="0" destOrd="0" presId="urn:microsoft.com/office/officeart/2018/5/layout/IconLeafLabelList"/>
    <dgm:cxn modelId="{F9499BB3-1CB8-495E-A2AF-327463FB06CE}" srcId="{0EF2A4D5-B731-4B0C-9B09-512744BAA87C}" destId="{9A554B66-E40F-4E1D-B283-E252D41171B7}" srcOrd="0" destOrd="0" parTransId="{CFA6219E-CE9B-4F3A-A586-9D3E17D55064}" sibTransId="{19D50D5D-48E0-40C3-8755-7C3F9262A016}"/>
    <dgm:cxn modelId="{D01CA0B4-38BF-40D8-8F7E-0C6273425DB1}" srcId="{0EF2A4D5-B731-4B0C-9B09-512744BAA87C}" destId="{E9B8C3EB-2C79-4057-BE62-5FC30CFB17F1}" srcOrd="3" destOrd="0" parTransId="{38BD8AB9-C9B3-486B-90AB-700FA810C667}" sibTransId="{E3C901D4-7B03-440E-9303-B0EDBFEA347F}"/>
    <dgm:cxn modelId="{40CAA2BF-CE8B-429B-A403-219224505DB3}" type="presOf" srcId="{C43F4CCB-63EA-462D-ABE7-66EA1CABDDEA}" destId="{6AB44C7F-3A7B-4B87-9A32-93A817398C2A}" srcOrd="0" destOrd="0" presId="urn:microsoft.com/office/officeart/2018/5/layout/IconLeafLabelList"/>
    <dgm:cxn modelId="{715895DA-21A0-4844-9F3E-E8EB5B647700}" type="presOf" srcId="{67DE7E1F-76F4-4E34-8F54-86C572FCC29F}" destId="{E549C657-22B9-4E44-AF64-CC364B58363D}" srcOrd="0" destOrd="0" presId="urn:microsoft.com/office/officeart/2018/5/layout/IconLeafLabelList"/>
    <dgm:cxn modelId="{CB94C2F3-7730-4353-9564-F46060361398}" srcId="{0EF2A4D5-B731-4B0C-9B09-512744BAA87C}" destId="{67DE7E1F-76F4-4E34-8F54-86C572FCC29F}" srcOrd="2" destOrd="0" parTransId="{728AE200-1BD5-423E-85FE-AFB0BB177933}" sibTransId="{2912FA49-C4CF-4022-B13A-934E0002411A}"/>
    <dgm:cxn modelId="{3FBDF72B-0898-453C-AE43-D985AA330D4F}" type="presParOf" srcId="{3A7DF424-A0D5-4E3E-90B7-438CF0C84F50}" destId="{D3FF6182-4469-489D-A306-3597AF61739E}" srcOrd="0" destOrd="0" presId="urn:microsoft.com/office/officeart/2018/5/layout/IconLeafLabelList"/>
    <dgm:cxn modelId="{00214C22-F9C4-4A1F-81C0-B061D5D2DBB8}" type="presParOf" srcId="{D3FF6182-4469-489D-A306-3597AF61739E}" destId="{9207D81F-2848-4264-B978-65FAF932C99D}" srcOrd="0" destOrd="0" presId="urn:microsoft.com/office/officeart/2018/5/layout/IconLeafLabelList"/>
    <dgm:cxn modelId="{34E02AA2-6040-47AA-A4B9-83CD16A61CBA}" type="presParOf" srcId="{D3FF6182-4469-489D-A306-3597AF61739E}" destId="{BC720F8A-8554-474B-8118-368663A7FA57}" srcOrd="1" destOrd="0" presId="urn:microsoft.com/office/officeart/2018/5/layout/IconLeafLabelList"/>
    <dgm:cxn modelId="{B4C493C8-CEB8-45B7-AAEC-067EB5BBFE74}" type="presParOf" srcId="{D3FF6182-4469-489D-A306-3597AF61739E}" destId="{C18D2E14-F56C-478A-9291-D33E8D7C2287}" srcOrd="2" destOrd="0" presId="urn:microsoft.com/office/officeart/2018/5/layout/IconLeafLabelList"/>
    <dgm:cxn modelId="{F12953A8-46B1-4290-81B8-045EC038ECF9}" type="presParOf" srcId="{D3FF6182-4469-489D-A306-3597AF61739E}" destId="{BF27F88D-3761-4261-8FDF-78583967A7CE}" srcOrd="3" destOrd="0" presId="urn:microsoft.com/office/officeart/2018/5/layout/IconLeafLabelList"/>
    <dgm:cxn modelId="{DBB89278-8DC5-4BC9-87DC-9D6729E3DDAF}" type="presParOf" srcId="{3A7DF424-A0D5-4E3E-90B7-438CF0C84F50}" destId="{915987BE-F553-4F4E-9C6E-0988E281C813}" srcOrd="1" destOrd="0" presId="urn:microsoft.com/office/officeart/2018/5/layout/IconLeafLabelList"/>
    <dgm:cxn modelId="{75559D5D-C48C-4EAD-B31C-47D6A37AC30C}" type="presParOf" srcId="{3A7DF424-A0D5-4E3E-90B7-438CF0C84F50}" destId="{462AC657-CBEB-47E6-823A-2DB1FB9592E7}" srcOrd="2" destOrd="0" presId="urn:microsoft.com/office/officeart/2018/5/layout/IconLeafLabelList"/>
    <dgm:cxn modelId="{EF3FB7FA-981B-4E25-9585-A495D8B54A29}" type="presParOf" srcId="{462AC657-CBEB-47E6-823A-2DB1FB9592E7}" destId="{6FC57CB7-CD17-4B23-84BF-D5705F36C380}" srcOrd="0" destOrd="0" presId="urn:microsoft.com/office/officeart/2018/5/layout/IconLeafLabelList"/>
    <dgm:cxn modelId="{5F3E8776-AC66-43D0-9C32-9A07910A4F90}" type="presParOf" srcId="{462AC657-CBEB-47E6-823A-2DB1FB9592E7}" destId="{804006A1-5825-4356-B2E8-CB9C568B4B5F}" srcOrd="1" destOrd="0" presId="urn:microsoft.com/office/officeart/2018/5/layout/IconLeafLabelList"/>
    <dgm:cxn modelId="{4FB574CA-EDCE-46E8-9EE6-8F211275354F}" type="presParOf" srcId="{462AC657-CBEB-47E6-823A-2DB1FB9592E7}" destId="{EA675F20-8097-4807-B518-35397B3D4ACF}" srcOrd="2" destOrd="0" presId="urn:microsoft.com/office/officeart/2018/5/layout/IconLeafLabelList"/>
    <dgm:cxn modelId="{F51AD406-505F-4FE3-9AB4-AB8ECA793356}" type="presParOf" srcId="{462AC657-CBEB-47E6-823A-2DB1FB9592E7}" destId="{6AB44C7F-3A7B-4B87-9A32-93A817398C2A}" srcOrd="3" destOrd="0" presId="urn:microsoft.com/office/officeart/2018/5/layout/IconLeafLabelList"/>
    <dgm:cxn modelId="{27F73E37-3D9F-48F6-A691-C5A875C400D2}" type="presParOf" srcId="{3A7DF424-A0D5-4E3E-90B7-438CF0C84F50}" destId="{E9FAACAA-2979-4169-A472-5F6A1CD11D4F}" srcOrd="3" destOrd="0" presId="urn:microsoft.com/office/officeart/2018/5/layout/IconLeafLabelList"/>
    <dgm:cxn modelId="{A190ADC5-7DC3-4915-9142-1415CEEF1CD5}" type="presParOf" srcId="{3A7DF424-A0D5-4E3E-90B7-438CF0C84F50}" destId="{B2D8373E-9E53-4C43-AC6F-65B8F6FCC569}" srcOrd="4" destOrd="0" presId="urn:microsoft.com/office/officeart/2018/5/layout/IconLeafLabelList"/>
    <dgm:cxn modelId="{6E842205-1061-487D-847A-AD75B1BC5519}" type="presParOf" srcId="{B2D8373E-9E53-4C43-AC6F-65B8F6FCC569}" destId="{9128F422-D758-48D0-93D0-EC7EB2D670C2}" srcOrd="0" destOrd="0" presId="urn:microsoft.com/office/officeart/2018/5/layout/IconLeafLabelList"/>
    <dgm:cxn modelId="{A9582A3E-7FB5-4F77-A462-C65C24DB3E9B}" type="presParOf" srcId="{B2D8373E-9E53-4C43-AC6F-65B8F6FCC569}" destId="{0F6068B9-3871-47B7-807A-F4EC80E03049}" srcOrd="1" destOrd="0" presId="urn:microsoft.com/office/officeart/2018/5/layout/IconLeafLabelList"/>
    <dgm:cxn modelId="{78F44EE2-65F7-4891-B6E5-30DD2DB615E0}" type="presParOf" srcId="{B2D8373E-9E53-4C43-AC6F-65B8F6FCC569}" destId="{9E211EB1-C8C3-42AF-93AA-A099F7AB469A}" srcOrd="2" destOrd="0" presId="urn:microsoft.com/office/officeart/2018/5/layout/IconLeafLabelList"/>
    <dgm:cxn modelId="{1B998A72-A176-4A7C-9A9B-E82ACD500BEB}" type="presParOf" srcId="{B2D8373E-9E53-4C43-AC6F-65B8F6FCC569}" destId="{E549C657-22B9-4E44-AF64-CC364B58363D}" srcOrd="3" destOrd="0" presId="urn:microsoft.com/office/officeart/2018/5/layout/IconLeafLabelList"/>
    <dgm:cxn modelId="{C777ABDB-1224-47F1-9A39-8134783A576B}" type="presParOf" srcId="{3A7DF424-A0D5-4E3E-90B7-438CF0C84F50}" destId="{7169EFB3-C174-4EBE-9C50-5A7141C804DD}" srcOrd="5" destOrd="0" presId="urn:microsoft.com/office/officeart/2018/5/layout/IconLeafLabelList"/>
    <dgm:cxn modelId="{523E1C21-60F4-4149-9AB1-A5B03FF67B6E}" type="presParOf" srcId="{3A7DF424-A0D5-4E3E-90B7-438CF0C84F50}" destId="{5F0E92AC-E3DD-4F36-808F-C1D487880498}" srcOrd="6" destOrd="0" presId="urn:microsoft.com/office/officeart/2018/5/layout/IconLeafLabelList"/>
    <dgm:cxn modelId="{D9493427-483A-4F20-859B-8E5B9DBDC159}" type="presParOf" srcId="{5F0E92AC-E3DD-4F36-808F-C1D487880498}" destId="{EFD8C559-E560-4160-9723-FA05B117A819}" srcOrd="0" destOrd="0" presId="urn:microsoft.com/office/officeart/2018/5/layout/IconLeafLabelList"/>
    <dgm:cxn modelId="{A4E3E016-2C23-4DCA-BCBF-E12EC081DD93}" type="presParOf" srcId="{5F0E92AC-E3DD-4F36-808F-C1D487880498}" destId="{B156B5B5-3DA0-481E-8D3B-E500C7F8A1F6}" srcOrd="1" destOrd="0" presId="urn:microsoft.com/office/officeart/2018/5/layout/IconLeafLabelList"/>
    <dgm:cxn modelId="{9807E7A0-8447-4EA5-BB4F-C2C851B4B774}" type="presParOf" srcId="{5F0E92AC-E3DD-4F36-808F-C1D487880498}" destId="{52071A58-338C-4CF4-A97F-1B07B75C8E7F}" srcOrd="2" destOrd="0" presId="urn:microsoft.com/office/officeart/2018/5/layout/IconLeafLabelList"/>
    <dgm:cxn modelId="{70B19EAD-42CE-4702-B611-BCD3B8964FD3}" type="presParOf" srcId="{5F0E92AC-E3DD-4F36-808F-C1D487880498}" destId="{82EB375B-DBA6-439D-A056-6C46B5D53ABE}" srcOrd="3" destOrd="0" presId="urn:microsoft.com/office/officeart/2018/5/layout/IconLeafLabelList"/>
    <dgm:cxn modelId="{3406D50C-F96D-4BDA-ADF0-43DC1E642F95}" type="presParOf" srcId="{3A7DF424-A0D5-4E3E-90B7-438CF0C84F50}" destId="{217DA99E-A11D-481E-8318-DB3E18FB6835}" srcOrd="7" destOrd="0" presId="urn:microsoft.com/office/officeart/2018/5/layout/IconLeafLabelList"/>
    <dgm:cxn modelId="{B45281E4-6251-479B-AA61-E972E0BBFD11}" type="presParOf" srcId="{3A7DF424-A0D5-4E3E-90B7-438CF0C84F50}" destId="{C815DE43-2615-469B-A0D7-C5671D30D223}" srcOrd="8" destOrd="0" presId="urn:microsoft.com/office/officeart/2018/5/layout/IconLeafLabelList"/>
    <dgm:cxn modelId="{B9E1B746-70A1-4C2C-A612-9B9BC50C75F4}" type="presParOf" srcId="{C815DE43-2615-469B-A0D7-C5671D30D223}" destId="{3232658C-D51C-4D2C-8A45-361B219E1B3F}" srcOrd="0" destOrd="0" presId="urn:microsoft.com/office/officeart/2018/5/layout/IconLeafLabelList"/>
    <dgm:cxn modelId="{746B7FC0-5B5D-40E9-BD9A-146F326C5355}" type="presParOf" srcId="{C815DE43-2615-469B-A0D7-C5671D30D223}" destId="{F24CEDC6-7BB9-451B-9065-ADF79D9A2D2B}" srcOrd="1" destOrd="0" presId="urn:microsoft.com/office/officeart/2018/5/layout/IconLeafLabelList"/>
    <dgm:cxn modelId="{D73DCB79-A789-466B-B932-829CD8271906}" type="presParOf" srcId="{C815DE43-2615-469B-A0D7-C5671D30D223}" destId="{F571FF88-2C3C-465C-A219-F78D1E315F1F}" srcOrd="2" destOrd="0" presId="urn:microsoft.com/office/officeart/2018/5/layout/IconLeafLabelList"/>
    <dgm:cxn modelId="{1EFA4D8F-CB67-4539-AEE6-7226CDA7456A}" type="presParOf" srcId="{C815DE43-2615-469B-A0D7-C5671D30D223}" destId="{DFA011C2-A708-4C1F-B817-5BF9BB96A1DE}" srcOrd="3" destOrd="0" presId="urn:microsoft.com/office/officeart/2018/5/layout/IconLeaf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48263A2-77A1-4BC7-9363-27A9287FE1A3}" type="doc">
      <dgm:prSet loTypeId="urn:microsoft.com/office/officeart/2005/8/layout/vList2" loCatId="list" qsTypeId="urn:microsoft.com/office/officeart/2005/8/quickstyle/simple4" qsCatId="simple" csTypeId="urn:microsoft.com/office/officeart/2005/8/colors/colorful5" csCatId="colorful"/>
      <dgm:spPr/>
      <dgm:t>
        <a:bodyPr/>
        <a:lstStyle/>
        <a:p>
          <a:endParaRPr lang="en-US"/>
        </a:p>
      </dgm:t>
    </dgm:pt>
    <dgm:pt modelId="{06EC0B86-5DC6-49BD-BFBD-BF2D185F938B}">
      <dgm:prSet/>
      <dgm:spPr/>
      <dgm:t>
        <a:bodyPr/>
        <a:lstStyle/>
        <a:p>
          <a:r>
            <a:rPr lang="en-US"/>
            <a:t>Calibration is automatically performed as part of the test cycle on each cartridge</a:t>
          </a:r>
        </a:p>
      </dgm:t>
    </dgm:pt>
    <dgm:pt modelId="{5114559F-3717-46E2-93AE-9C32FBF0EE55}" type="parTrans" cxnId="{633069EB-62E2-473B-8E62-0A89C3243F99}">
      <dgm:prSet/>
      <dgm:spPr/>
      <dgm:t>
        <a:bodyPr/>
        <a:lstStyle/>
        <a:p>
          <a:endParaRPr lang="en-US"/>
        </a:p>
      </dgm:t>
    </dgm:pt>
    <dgm:pt modelId="{44BF45F9-7A8B-4EA5-AEA6-534C98F61EE8}" type="sibTrans" cxnId="{633069EB-62E2-473B-8E62-0A89C3243F99}">
      <dgm:prSet/>
      <dgm:spPr/>
      <dgm:t>
        <a:bodyPr/>
        <a:lstStyle/>
        <a:p>
          <a:endParaRPr lang="en-US"/>
        </a:p>
      </dgm:t>
    </dgm:pt>
    <dgm:pt modelId="{890BE98D-B4A7-446C-8931-2DBFC25955EA}">
      <dgm:prSet/>
      <dgm:spPr/>
      <dgm:t>
        <a:bodyPr/>
        <a:lstStyle/>
        <a:p>
          <a:r>
            <a:rPr lang="en-US"/>
            <a:t>Repeat any questionable result or if there is an instrument error.  You may see the following: “***”, failed internal QC Check. Ancillary Testing should be notified at x5885 or x3305 when failed internal QC or repeated “**” error codes observed.</a:t>
          </a:r>
        </a:p>
      </dgm:t>
    </dgm:pt>
    <dgm:pt modelId="{E15C0B84-1A47-4CD5-BD52-B634B6ADACDE}" type="parTrans" cxnId="{5DE62CF6-711B-4F8E-8868-D0DABB9254CC}">
      <dgm:prSet/>
      <dgm:spPr/>
      <dgm:t>
        <a:bodyPr/>
        <a:lstStyle/>
        <a:p>
          <a:endParaRPr lang="en-US"/>
        </a:p>
      </dgm:t>
    </dgm:pt>
    <dgm:pt modelId="{EEFC7681-7B0E-4C7C-AE0E-15A897CCB877}" type="sibTrans" cxnId="{5DE62CF6-711B-4F8E-8868-D0DABB9254CC}">
      <dgm:prSet/>
      <dgm:spPr/>
      <dgm:t>
        <a:bodyPr/>
        <a:lstStyle/>
        <a:p>
          <a:endParaRPr lang="en-US"/>
        </a:p>
      </dgm:t>
    </dgm:pt>
    <dgm:pt modelId="{9D947DCC-CBB6-4434-B6D1-A7E8E6A156F3}">
      <dgm:prSet/>
      <dgm:spPr/>
      <dgm:t>
        <a:bodyPr/>
        <a:lstStyle/>
        <a:p>
          <a:r>
            <a:rPr lang="en-US" b="1" i="1"/>
            <a:t>Note: If testing a sample collected in a plain syringe, when repeating you must use a freshly collected sample.</a:t>
          </a:r>
          <a:endParaRPr lang="en-US"/>
        </a:p>
      </dgm:t>
    </dgm:pt>
    <dgm:pt modelId="{E0717C2C-52C8-4A4F-B4AE-39C5491E37C1}" type="parTrans" cxnId="{F3B787B5-7410-426E-BDBB-77AAE98D0489}">
      <dgm:prSet/>
      <dgm:spPr/>
      <dgm:t>
        <a:bodyPr/>
        <a:lstStyle/>
        <a:p>
          <a:endParaRPr lang="en-US"/>
        </a:p>
      </dgm:t>
    </dgm:pt>
    <dgm:pt modelId="{3058421B-6811-4855-8DE8-5C8E316107F6}" type="sibTrans" cxnId="{F3B787B5-7410-426E-BDBB-77AAE98D0489}">
      <dgm:prSet/>
      <dgm:spPr/>
      <dgm:t>
        <a:bodyPr/>
        <a:lstStyle/>
        <a:p>
          <a:endParaRPr lang="en-US"/>
        </a:p>
      </dgm:t>
    </dgm:pt>
    <dgm:pt modelId="{D5AD710A-D1B3-4738-BBB9-37A92F7CCAD4}" type="pres">
      <dgm:prSet presAssocID="{648263A2-77A1-4BC7-9363-27A9287FE1A3}" presName="linear" presStyleCnt="0">
        <dgm:presLayoutVars>
          <dgm:animLvl val="lvl"/>
          <dgm:resizeHandles val="exact"/>
        </dgm:presLayoutVars>
      </dgm:prSet>
      <dgm:spPr/>
    </dgm:pt>
    <dgm:pt modelId="{978073CE-06FB-40A8-8C87-0319EBB832AF}" type="pres">
      <dgm:prSet presAssocID="{06EC0B86-5DC6-49BD-BFBD-BF2D185F938B}" presName="parentText" presStyleLbl="node1" presStyleIdx="0" presStyleCnt="3">
        <dgm:presLayoutVars>
          <dgm:chMax val="0"/>
          <dgm:bulletEnabled val="1"/>
        </dgm:presLayoutVars>
      </dgm:prSet>
      <dgm:spPr/>
    </dgm:pt>
    <dgm:pt modelId="{612CE730-9807-48E8-88DA-9969BF4362E6}" type="pres">
      <dgm:prSet presAssocID="{44BF45F9-7A8B-4EA5-AEA6-534C98F61EE8}" presName="spacer" presStyleCnt="0"/>
      <dgm:spPr/>
    </dgm:pt>
    <dgm:pt modelId="{92867228-048C-4E71-AF68-8C1B19B8145C}" type="pres">
      <dgm:prSet presAssocID="{890BE98D-B4A7-446C-8931-2DBFC25955EA}" presName="parentText" presStyleLbl="node1" presStyleIdx="1" presStyleCnt="3">
        <dgm:presLayoutVars>
          <dgm:chMax val="0"/>
          <dgm:bulletEnabled val="1"/>
        </dgm:presLayoutVars>
      </dgm:prSet>
      <dgm:spPr/>
    </dgm:pt>
    <dgm:pt modelId="{897F57A7-587A-4D86-A911-1EE75FED1104}" type="pres">
      <dgm:prSet presAssocID="{EEFC7681-7B0E-4C7C-AE0E-15A897CCB877}" presName="spacer" presStyleCnt="0"/>
      <dgm:spPr/>
    </dgm:pt>
    <dgm:pt modelId="{FC60E4F6-B14F-4CDE-AC9C-303DC33B90CA}" type="pres">
      <dgm:prSet presAssocID="{9D947DCC-CBB6-4434-B6D1-A7E8E6A156F3}" presName="parentText" presStyleLbl="node1" presStyleIdx="2" presStyleCnt="3">
        <dgm:presLayoutVars>
          <dgm:chMax val="0"/>
          <dgm:bulletEnabled val="1"/>
        </dgm:presLayoutVars>
      </dgm:prSet>
      <dgm:spPr/>
    </dgm:pt>
  </dgm:ptLst>
  <dgm:cxnLst>
    <dgm:cxn modelId="{B7AC0712-4411-4093-88E7-07CC49A168BA}" type="presOf" srcId="{648263A2-77A1-4BC7-9363-27A9287FE1A3}" destId="{D5AD710A-D1B3-4738-BBB9-37A92F7CCAD4}" srcOrd="0" destOrd="0" presId="urn:microsoft.com/office/officeart/2005/8/layout/vList2"/>
    <dgm:cxn modelId="{3C17CB37-B6B6-4743-972A-00D33408CC70}" type="presOf" srcId="{890BE98D-B4A7-446C-8931-2DBFC25955EA}" destId="{92867228-048C-4E71-AF68-8C1B19B8145C}" srcOrd="0" destOrd="0" presId="urn:microsoft.com/office/officeart/2005/8/layout/vList2"/>
    <dgm:cxn modelId="{3B8F9662-BE75-4644-B11F-76D8805348B9}" type="presOf" srcId="{06EC0B86-5DC6-49BD-BFBD-BF2D185F938B}" destId="{978073CE-06FB-40A8-8C87-0319EBB832AF}" srcOrd="0" destOrd="0" presId="urn:microsoft.com/office/officeart/2005/8/layout/vList2"/>
    <dgm:cxn modelId="{DE9E0F5A-A6A2-45B8-A3A9-C742DD9EFD7C}" type="presOf" srcId="{9D947DCC-CBB6-4434-B6D1-A7E8E6A156F3}" destId="{FC60E4F6-B14F-4CDE-AC9C-303DC33B90CA}" srcOrd="0" destOrd="0" presId="urn:microsoft.com/office/officeart/2005/8/layout/vList2"/>
    <dgm:cxn modelId="{F3B787B5-7410-426E-BDBB-77AAE98D0489}" srcId="{648263A2-77A1-4BC7-9363-27A9287FE1A3}" destId="{9D947DCC-CBB6-4434-B6D1-A7E8E6A156F3}" srcOrd="2" destOrd="0" parTransId="{E0717C2C-52C8-4A4F-B4AE-39C5491E37C1}" sibTransId="{3058421B-6811-4855-8DE8-5C8E316107F6}"/>
    <dgm:cxn modelId="{633069EB-62E2-473B-8E62-0A89C3243F99}" srcId="{648263A2-77A1-4BC7-9363-27A9287FE1A3}" destId="{06EC0B86-5DC6-49BD-BFBD-BF2D185F938B}" srcOrd="0" destOrd="0" parTransId="{5114559F-3717-46E2-93AE-9C32FBF0EE55}" sibTransId="{44BF45F9-7A8B-4EA5-AEA6-534C98F61EE8}"/>
    <dgm:cxn modelId="{5DE62CF6-711B-4F8E-8868-D0DABB9254CC}" srcId="{648263A2-77A1-4BC7-9363-27A9287FE1A3}" destId="{890BE98D-B4A7-446C-8931-2DBFC25955EA}" srcOrd="1" destOrd="0" parTransId="{E15C0B84-1A47-4CD5-BD52-B634B6ADACDE}" sibTransId="{EEFC7681-7B0E-4C7C-AE0E-15A897CCB877}"/>
    <dgm:cxn modelId="{C637B1D3-D132-4643-AE35-983E4781B18F}" type="presParOf" srcId="{D5AD710A-D1B3-4738-BBB9-37A92F7CCAD4}" destId="{978073CE-06FB-40A8-8C87-0319EBB832AF}" srcOrd="0" destOrd="0" presId="urn:microsoft.com/office/officeart/2005/8/layout/vList2"/>
    <dgm:cxn modelId="{7E157024-535C-45A7-B351-0E611B8EE4E6}" type="presParOf" srcId="{D5AD710A-D1B3-4738-BBB9-37A92F7CCAD4}" destId="{612CE730-9807-48E8-88DA-9969BF4362E6}" srcOrd="1" destOrd="0" presId="urn:microsoft.com/office/officeart/2005/8/layout/vList2"/>
    <dgm:cxn modelId="{8548F5C1-4DA6-488C-BE4C-741DB72CC2EB}" type="presParOf" srcId="{D5AD710A-D1B3-4738-BBB9-37A92F7CCAD4}" destId="{92867228-048C-4E71-AF68-8C1B19B8145C}" srcOrd="2" destOrd="0" presId="urn:microsoft.com/office/officeart/2005/8/layout/vList2"/>
    <dgm:cxn modelId="{D530B865-BFB7-4063-A9F6-8CEC5F768A8A}" type="presParOf" srcId="{D5AD710A-D1B3-4738-BBB9-37A92F7CCAD4}" destId="{897F57A7-587A-4D86-A911-1EE75FED1104}" srcOrd="3" destOrd="0" presId="urn:microsoft.com/office/officeart/2005/8/layout/vList2"/>
    <dgm:cxn modelId="{784D73D7-3A9B-48D4-8DE9-412B7512C6EB}" type="presParOf" srcId="{D5AD710A-D1B3-4738-BBB9-37A92F7CCAD4}" destId="{FC60E4F6-B14F-4CDE-AC9C-303DC33B90CA}"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C1B7B4-8569-4524-8B6B-B98B23C05ED0}" type="doc">
      <dgm:prSet loTypeId="urn:microsoft.com/office/officeart/2018/2/layout/IconLabelDescriptionList" loCatId="icon" qsTypeId="urn:microsoft.com/office/officeart/2005/8/quickstyle/simple1" qsCatId="simple" csTypeId="urn:microsoft.com/office/officeart/2018/5/colors/Iconchunking_neutralbg_accent1_2" csCatId="accent1" phldr="1"/>
      <dgm:spPr/>
      <dgm:t>
        <a:bodyPr/>
        <a:lstStyle/>
        <a:p>
          <a:endParaRPr lang="en-US"/>
        </a:p>
      </dgm:t>
    </dgm:pt>
    <dgm:pt modelId="{245C3C86-6EEB-4527-B98E-0A30DF33D249}">
      <dgm:prSet/>
      <dgm:spPr/>
      <dgm:t>
        <a:bodyPr/>
        <a:lstStyle/>
        <a:p>
          <a:pPr>
            <a:defRPr b="1"/>
          </a:pPr>
          <a:r>
            <a:rPr lang="en-US"/>
            <a:t>Results are displayed with their units and depicted as bar graphs with reference ranges marked under graphs.</a:t>
          </a:r>
        </a:p>
      </dgm:t>
    </dgm:pt>
    <dgm:pt modelId="{5DDE60F3-210E-413E-8AF7-238E37C2377D}" type="parTrans" cxnId="{FF9BADCD-0959-4DC5-94F9-9074705FB024}">
      <dgm:prSet/>
      <dgm:spPr/>
      <dgm:t>
        <a:bodyPr/>
        <a:lstStyle/>
        <a:p>
          <a:endParaRPr lang="en-US"/>
        </a:p>
      </dgm:t>
    </dgm:pt>
    <dgm:pt modelId="{94378615-40AE-44D7-9E9C-FB7F35420440}" type="sibTrans" cxnId="{FF9BADCD-0959-4DC5-94F9-9074705FB024}">
      <dgm:prSet/>
      <dgm:spPr/>
      <dgm:t>
        <a:bodyPr/>
        <a:lstStyle/>
        <a:p>
          <a:endParaRPr lang="en-US"/>
        </a:p>
      </dgm:t>
    </dgm:pt>
    <dgm:pt modelId="{0901A2EE-E81C-4BD0-A9EC-8B90433F6603}">
      <dgm:prSet/>
      <dgm:spPr/>
      <dgm:t>
        <a:bodyPr/>
        <a:lstStyle/>
        <a:p>
          <a:r>
            <a:rPr lang="en-US" b="1" i="1"/>
            <a:t>EXPECTED VALUE</a:t>
          </a:r>
          <a:r>
            <a:rPr lang="en-US" i="1"/>
            <a:t>:        0.6 - 1.3 mg/dL</a:t>
          </a:r>
          <a:endParaRPr lang="en-US"/>
        </a:p>
      </dgm:t>
    </dgm:pt>
    <dgm:pt modelId="{00762AA2-6B00-4340-B2A5-E13A67834D2D}" type="parTrans" cxnId="{160A03C8-84EA-440A-9AF0-867F05DCB94B}">
      <dgm:prSet/>
      <dgm:spPr/>
      <dgm:t>
        <a:bodyPr/>
        <a:lstStyle/>
        <a:p>
          <a:endParaRPr lang="en-US"/>
        </a:p>
      </dgm:t>
    </dgm:pt>
    <dgm:pt modelId="{08CB7178-CFD2-4626-A81D-45F0A010B150}" type="sibTrans" cxnId="{160A03C8-84EA-440A-9AF0-867F05DCB94B}">
      <dgm:prSet/>
      <dgm:spPr/>
      <dgm:t>
        <a:bodyPr/>
        <a:lstStyle/>
        <a:p>
          <a:endParaRPr lang="en-US"/>
        </a:p>
      </dgm:t>
    </dgm:pt>
    <dgm:pt modelId="{8D71C361-F1DA-452F-A906-8B1A360A8E19}">
      <dgm:prSet/>
      <dgm:spPr/>
      <dgm:t>
        <a:bodyPr/>
        <a:lstStyle/>
        <a:p>
          <a:r>
            <a:rPr lang="en-US" b="1" i="1"/>
            <a:t>REPORTABLE RANGE</a:t>
          </a:r>
          <a:r>
            <a:rPr lang="en-US" i="1"/>
            <a:t>:  0.2 – 20.0 mg/dL</a:t>
          </a:r>
          <a:endParaRPr lang="en-US"/>
        </a:p>
      </dgm:t>
    </dgm:pt>
    <dgm:pt modelId="{603466D0-FD10-43F2-B64F-6866AD6F7D6E}" type="parTrans" cxnId="{95559A87-5BEA-4AE1-B55B-13EF65C3EC33}">
      <dgm:prSet/>
      <dgm:spPr/>
      <dgm:t>
        <a:bodyPr/>
        <a:lstStyle/>
        <a:p>
          <a:endParaRPr lang="en-US"/>
        </a:p>
      </dgm:t>
    </dgm:pt>
    <dgm:pt modelId="{B284696F-342B-4BD6-AF56-8908F58FBB23}" type="sibTrans" cxnId="{95559A87-5BEA-4AE1-B55B-13EF65C3EC33}">
      <dgm:prSet/>
      <dgm:spPr/>
      <dgm:t>
        <a:bodyPr/>
        <a:lstStyle/>
        <a:p>
          <a:endParaRPr lang="en-US"/>
        </a:p>
      </dgm:t>
    </dgm:pt>
    <dgm:pt modelId="{BF39FF82-F93F-454B-A53B-9DEF0A681B5D}">
      <dgm:prSet/>
      <dgm:spPr/>
      <dgm:t>
        <a:bodyPr/>
        <a:lstStyle/>
        <a:p>
          <a:pPr>
            <a:defRPr b="1"/>
          </a:pPr>
          <a:r>
            <a:rPr lang="en-US"/>
            <a:t>For administration of Contrast Media based on eGFR values, see your department’s most recent “Contrast Media Guide”</a:t>
          </a:r>
          <a:r>
            <a:rPr lang="en-US" b="1"/>
            <a:t>. The laboratory implemented a new eGFR formula on March 1</a:t>
          </a:r>
          <a:r>
            <a:rPr lang="en-US" b="1" baseline="30000"/>
            <a:t>st</a:t>
          </a:r>
          <a:r>
            <a:rPr lang="en-US" b="1"/>
            <a:t>, 2022</a:t>
          </a:r>
          <a:r>
            <a:rPr lang="en-US"/>
            <a:t>.</a:t>
          </a:r>
        </a:p>
      </dgm:t>
    </dgm:pt>
    <dgm:pt modelId="{C737F542-3E59-4AAB-8BC3-F71FB16EDC88}" type="parTrans" cxnId="{57CE4FE2-13D0-4658-8CD1-11BEBDB0EDBA}">
      <dgm:prSet/>
      <dgm:spPr/>
      <dgm:t>
        <a:bodyPr/>
        <a:lstStyle/>
        <a:p>
          <a:endParaRPr lang="en-US"/>
        </a:p>
      </dgm:t>
    </dgm:pt>
    <dgm:pt modelId="{F17B8D2F-06A7-410B-BEC6-7077A6485621}" type="sibTrans" cxnId="{57CE4FE2-13D0-4658-8CD1-11BEBDB0EDBA}">
      <dgm:prSet/>
      <dgm:spPr/>
      <dgm:t>
        <a:bodyPr/>
        <a:lstStyle/>
        <a:p>
          <a:endParaRPr lang="en-US"/>
        </a:p>
      </dgm:t>
    </dgm:pt>
    <dgm:pt modelId="{D986E2C2-B485-44DB-96CD-D08ECEC26303}" type="pres">
      <dgm:prSet presAssocID="{A0C1B7B4-8569-4524-8B6B-B98B23C05ED0}" presName="root" presStyleCnt="0">
        <dgm:presLayoutVars>
          <dgm:dir/>
          <dgm:resizeHandles val="exact"/>
        </dgm:presLayoutVars>
      </dgm:prSet>
      <dgm:spPr/>
    </dgm:pt>
    <dgm:pt modelId="{0DE22D14-DFD1-4155-BD33-F015C0F439B0}" type="pres">
      <dgm:prSet presAssocID="{245C3C86-6EEB-4527-B98E-0A30DF33D249}" presName="compNode" presStyleCnt="0"/>
      <dgm:spPr/>
    </dgm:pt>
    <dgm:pt modelId="{B61A3D56-0F0A-411A-9C0D-BEF509BB1A7B}" type="pres">
      <dgm:prSet presAssocID="{245C3C86-6EEB-4527-B98E-0A30DF33D249}"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atistics"/>
        </a:ext>
      </dgm:extLst>
    </dgm:pt>
    <dgm:pt modelId="{252EDE2F-80FF-419E-B28B-8FB06F55F74B}" type="pres">
      <dgm:prSet presAssocID="{245C3C86-6EEB-4527-B98E-0A30DF33D249}" presName="iconSpace" presStyleCnt="0"/>
      <dgm:spPr/>
    </dgm:pt>
    <dgm:pt modelId="{6C7B6644-24D5-4B03-A0DE-AAF96E26E509}" type="pres">
      <dgm:prSet presAssocID="{245C3C86-6EEB-4527-B98E-0A30DF33D249}" presName="parTx" presStyleLbl="revTx" presStyleIdx="0" presStyleCnt="4">
        <dgm:presLayoutVars>
          <dgm:chMax val="0"/>
          <dgm:chPref val="0"/>
        </dgm:presLayoutVars>
      </dgm:prSet>
      <dgm:spPr/>
    </dgm:pt>
    <dgm:pt modelId="{656E3794-700D-4206-B97F-3F6719B9193B}" type="pres">
      <dgm:prSet presAssocID="{245C3C86-6EEB-4527-B98E-0A30DF33D249}" presName="txSpace" presStyleCnt="0"/>
      <dgm:spPr/>
    </dgm:pt>
    <dgm:pt modelId="{05707B9D-1D10-401F-A49D-8A801FE3A00A}" type="pres">
      <dgm:prSet presAssocID="{245C3C86-6EEB-4527-B98E-0A30DF33D249}" presName="desTx" presStyleLbl="revTx" presStyleIdx="1" presStyleCnt="4">
        <dgm:presLayoutVars/>
      </dgm:prSet>
      <dgm:spPr/>
    </dgm:pt>
    <dgm:pt modelId="{6BDC13C3-F20D-4230-BC3C-32DA4B6567F8}" type="pres">
      <dgm:prSet presAssocID="{94378615-40AE-44D7-9E9C-FB7F35420440}" presName="sibTrans" presStyleCnt="0"/>
      <dgm:spPr/>
    </dgm:pt>
    <dgm:pt modelId="{D78B2118-CF63-46B7-855A-DFACAD0BB8E9}" type="pres">
      <dgm:prSet presAssocID="{BF39FF82-F93F-454B-A53B-9DEF0A681B5D}" presName="compNode" presStyleCnt="0"/>
      <dgm:spPr/>
    </dgm:pt>
    <dgm:pt modelId="{7B6B5398-C6B9-46F3-8DC5-76CF2876BDBD}" type="pres">
      <dgm:prSet presAssocID="{BF39FF82-F93F-454B-A53B-9DEF0A681B5D}"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esentation with Checklist"/>
        </a:ext>
      </dgm:extLst>
    </dgm:pt>
    <dgm:pt modelId="{90477BED-DB2F-4C95-BAE8-49BDFBE430B8}" type="pres">
      <dgm:prSet presAssocID="{BF39FF82-F93F-454B-A53B-9DEF0A681B5D}" presName="iconSpace" presStyleCnt="0"/>
      <dgm:spPr/>
    </dgm:pt>
    <dgm:pt modelId="{08D7BB0E-3832-401E-A783-5AE56B8FA116}" type="pres">
      <dgm:prSet presAssocID="{BF39FF82-F93F-454B-A53B-9DEF0A681B5D}" presName="parTx" presStyleLbl="revTx" presStyleIdx="2" presStyleCnt="4">
        <dgm:presLayoutVars>
          <dgm:chMax val="0"/>
          <dgm:chPref val="0"/>
        </dgm:presLayoutVars>
      </dgm:prSet>
      <dgm:spPr/>
    </dgm:pt>
    <dgm:pt modelId="{9CB07D31-0B01-4361-ACB7-AF2A33FF2AD0}" type="pres">
      <dgm:prSet presAssocID="{BF39FF82-F93F-454B-A53B-9DEF0A681B5D}" presName="txSpace" presStyleCnt="0"/>
      <dgm:spPr/>
    </dgm:pt>
    <dgm:pt modelId="{EFE8195B-959F-4C64-BA85-75260672E049}" type="pres">
      <dgm:prSet presAssocID="{BF39FF82-F93F-454B-A53B-9DEF0A681B5D}" presName="desTx" presStyleLbl="revTx" presStyleIdx="3" presStyleCnt="4">
        <dgm:presLayoutVars/>
      </dgm:prSet>
      <dgm:spPr/>
    </dgm:pt>
  </dgm:ptLst>
  <dgm:cxnLst>
    <dgm:cxn modelId="{89434811-D437-44DF-BB2E-FC4F9A0D8DAB}" type="presOf" srcId="{8D71C361-F1DA-452F-A906-8B1A360A8E19}" destId="{05707B9D-1D10-401F-A49D-8A801FE3A00A}" srcOrd="0" destOrd="1" presId="urn:microsoft.com/office/officeart/2018/2/layout/IconLabelDescriptionList"/>
    <dgm:cxn modelId="{DA4DB82D-7A88-478D-9694-8C11AFD8833F}" type="presOf" srcId="{245C3C86-6EEB-4527-B98E-0A30DF33D249}" destId="{6C7B6644-24D5-4B03-A0DE-AAF96E26E509}" srcOrd="0" destOrd="0" presId="urn:microsoft.com/office/officeart/2018/2/layout/IconLabelDescriptionList"/>
    <dgm:cxn modelId="{BBE07278-90D5-4243-BBC0-4F8209388D90}" type="presOf" srcId="{BF39FF82-F93F-454B-A53B-9DEF0A681B5D}" destId="{08D7BB0E-3832-401E-A783-5AE56B8FA116}" srcOrd="0" destOrd="0" presId="urn:microsoft.com/office/officeart/2018/2/layout/IconLabelDescriptionList"/>
    <dgm:cxn modelId="{335F5679-F7BA-4F2B-B093-2A4C563121C9}" type="presOf" srcId="{A0C1B7B4-8569-4524-8B6B-B98B23C05ED0}" destId="{D986E2C2-B485-44DB-96CD-D08ECEC26303}" srcOrd="0" destOrd="0" presId="urn:microsoft.com/office/officeart/2018/2/layout/IconLabelDescriptionList"/>
    <dgm:cxn modelId="{95559A87-5BEA-4AE1-B55B-13EF65C3EC33}" srcId="{245C3C86-6EEB-4527-B98E-0A30DF33D249}" destId="{8D71C361-F1DA-452F-A906-8B1A360A8E19}" srcOrd="1" destOrd="0" parTransId="{603466D0-FD10-43F2-B64F-6866AD6F7D6E}" sibTransId="{B284696F-342B-4BD6-AF56-8908F58FBB23}"/>
    <dgm:cxn modelId="{4D83DDB6-1AA4-497A-BA11-2F57D81FB4D5}" type="presOf" srcId="{0901A2EE-E81C-4BD0-A9EC-8B90433F6603}" destId="{05707B9D-1D10-401F-A49D-8A801FE3A00A}" srcOrd="0" destOrd="0" presId="urn:microsoft.com/office/officeart/2018/2/layout/IconLabelDescriptionList"/>
    <dgm:cxn modelId="{160A03C8-84EA-440A-9AF0-867F05DCB94B}" srcId="{245C3C86-6EEB-4527-B98E-0A30DF33D249}" destId="{0901A2EE-E81C-4BD0-A9EC-8B90433F6603}" srcOrd="0" destOrd="0" parTransId="{00762AA2-6B00-4340-B2A5-E13A67834D2D}" sibTransId="{08CB7178-CFD2-4626-A81D-45F0A010B150}"/>
    <dgm:cxn modelId="{FF9BADCD-0959-4DC5-94F9-9074705FB024}" srcId="{A0C1B7B4-8569-4524-8B6B-B98B23C05ED0}" destId="{245C3C86-6EEB-4527-B98E-0A30DF33D249}" srcOrd="0" destOrd="0" parTransId="{5DDE60F3-210E-413E-8AF7-238E37C2377D}" sibTransId="{94378615-40AE-44D7-9E9C-FB7F35420440}"/>
    <dgm:cxn modelId="{57CE4FE2-13D0-4658-8CD1-11BEBDB0EDBA}" srcId="{A0C1B7B4-8569-4524-8B6B-B98B23C05ED0}" destId="{BF39FF82-F93F-454B-A53B-9DEF0A681B5D}" srcOrd="1" destOrd="0" parTransId="{C737F542-3E59-4AAB-8BC3-F71FB16EDC88}" sibTransId="{F17B8D2F-06A7-410B-BEC6-7077A6485621}"/>
    <dgm:cxn modelId="{9AB71D7F-F6E4-4057-9772-B7637265C48C}" type="presParOf" srcId="{D986E2C2-B485-44DB-96CD-D08ECEC26303}" destId="{0DE22D14-DFD1-4155-BD33-F015C0F439B0}" srcOrd="0" destOrd="0" presId="urn:microsoft.com/office/officeart/2018/2/layout/IconLabelDescriptionList"/>
    <dgm:cxn modelId="{67C11995-64E0-4BA3-BE35-43A39B57FD0E}" type="presParOf" srcId="{0DE22D14-DFD1-4155-BD33-F015C0F439B0}" destId="{B61A3D56-0F0A-411A-9C0D-BEF509BB1A7B}" srcOrd="0" destOrd="0" presId="urn:microsoft.com/office/officeart/2018/2/layout/IconLabelDescriptionList"/>
    <dgm:cxn modelId="{5344DF2D-3A41-45A9-88FC-E017D2A1A80C}" type="presParOf" srcId="{0DE22D14-DFD1-4155-BD33-F015C0F439B0}" destId="{252EDE2F-80FF-419E-B28B-8FB06F55F74B}" srcOrd="1" destOrd="0" presId="urn:microsoft.com/office/officeart/2018/2/layout/IconLabelDescriptionList"/>
    <dgm:cxn modelId="{A265122C-F625-424C-831F-F318B9A7883B}" type="presParOf" srcId="{0DE22D14-DFD1-4155-BD33-F015C0F439B0}" destId="{6C7B6644-24D5-4B03-A0DE-AAF96E26E509}" srcOrd="2" destOrd="0" presId="urn:microsoft.com/office/officeart/2018/2/layout/IconLabelDescriptionList"/>
    <dgm:cxn modelId="{E52274DE-7117-4935-9223-3A494A030165}" type="presParOf" srcId="{0DE22D14-DFD1-4155-BD33-F015C0F439B0}" destId="{656E3794-700D-4206-B97F-3F6719B9193B}" srcOrd="3" destOrd="0" presId="urn:microsoft.com/office/officeart/2018/2/layout/IconLabelDescriptionList"/>
    <dgm:cxn modelId="{6D5963CA-74EB-42F3-B549-AA65BB8A3470}" type="presParOf" srcId="{0DE22D14-DFD1-4155-BD33-F015C0F439B0}" destId="{05707B9D-1D10-401F-A49D-8A801FE3A00A}" srcOrd="4" destOrd="0" presId="urn:microsoft.com/office/officeart/2018/2/layout/IconLabelDescriptionList"/>
    <dgm:cxn modelId="{CF3B4865-0FC5-4C07-9210-BA6E366D2E9F}" type="presParOf" srcId="{D986E2C2-B485-44DB-96CD-D08ECEC26303}" destId="{6BDC13C3-F20D-4230-BC3C-32DA4B6567F8}" srcOrd="1" destOrd="0" presId="urn:microsoft.com/office/officeart/2018/2/layout/IconLabelDescriptionList"/>
    <dgm:cxn modelId="{D58BE1C5-C123-442B-9015-AFD9B9C67B06}" type="presParOf" srcId="{D986E2C2-B485-44DB-96CD-D08ECEC26303}" destId="{D78B2118-CF63-46B7-855A-DFACAD0BB8E9}" srcOrd="2" destOrd="0" presId="urn:microsoft.com/office/officeart/2018/2/layout/IconLabelDescriptionList"/>
    <dgm:cxn modelId="{32DC08B0-0C81-4933-B56A-DB187C546417}" type="presParOf" srcId="{D78B2118-CF63-46B7-855A-DFACAD0BB8E9}" destId="{7B6B5398-C6B9-46F3-8DC5-76CF2876BDBD}" srcOrd="0" destOrd="0" presId="urn:microsoft.com/office/officeart/2018/2/layout/IconLabelDescriptionList"/>
    <dgm:cxn modelId="{0A3D9B27-1E7B-490C-98CC-99D11B5AB4DF}" type="presParOf" srcId="{D78B2118-CF63-46B7-855A-DFACAD0BB8E9}" destId="{90477BED-DB2F-4C95-BAE8-49BDFBE430B8}" srcOrd="1" destOrd="0" presId="urn:microsoft.com/office/officeart/2018/2/layout/IconLabelDescriptionList"/>
    <dgm:cxn modelId="{B3F5FBB5-007D-4CB6-82BF-04CA40B29D4C}" type="presParOf" srcId="{D78B2118-CF63-46B7-855A-DFACAD0BB8E9}" destId="{08D7BB0E-3832-401E-A783-5AE56B8FA116}" srcOrd="2" destOrd="0" presId="urn:microsoft.com/office/officeart/2018/2/layout/IconLabelDescriptionList"/>
    <dgm:cxn modelId="{1D5F1714-5D3E-4999-A3C5-776C48083C7A}" type="presParOf" srcId="{D78B2118-CF63-46B7-855A-DFACAD0BB8E9}" destId="{9CB07D31-0B01-4361-ACB7-AF2A33FF2AD0}" srcOrd="3" destOrd="0" presId="urn:microsoft.com/office/officeart/2018/2/layout/IconLabelDescriptionList"/>
    <dgm:cxn modelId="{FA8D2514-B9B7-4B4F-A996-F3AF2E89944B}" type="presParOf" srcId="{D78B2118-CF63-46B7-855A-DFACAD0BB8E9}" destId="{EFE8195B-959F-4C64-BA85-75260672E049}"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1FC9FF8-0A3F-44F9-BF5A-24DE97A0D66B}" type="doc">
      <dgm:prSet loTypeId="urn:microsoft.com/office/officeart/2005/8/layout/hierarchy1" loCatId="hierarchy" qsTypeId="urn:microsoft.com/office/officeart/2005/8/quickstyle/simple2" qsCatId="simple" csTypeId="urn:microsoft.com/office/officeart/2005/8/colors/accent6_2" csCatId="accent6" phldr="1"/>
      <dgm:spPr/>
      <dgm:t>
        <a:bodyPr/>
        <a:lstStyle/>
        <a:p>
          <a:endParaRPr lang="en-US"/>
        </a:p>
      </dgm:t>
    </dgm:pt>
    <dgm:pt modelId="{D9BDBF88-4245-4A11-94FF-1C72EBFB4F6D}">
      <dgm:prSet/>
      <dgm:spPr/>
      <dgm:t>
        <a:bodyPr/>
        <a:lstStyle/>
        <a:p>
          <a:r>
            <a:rPr lang="en-US" b="1"/>
            <a:t>Point of care devices are considered Reusable Medical Equipment. Make sure  the device is cleaned between every patient test. Use the Super Sani-Cloth wipes (purple top) provided by the hospital.</a:t>
          </a:r>
          <a:endParaRPr lang="en-US"/>
        </a:p>
      </dgm:t>
    </dgm:pt>
    <dgm:pt modelId="{9ACD2DA0-8D25-48BE-BEFE-8D6E16EC720D}" type="parTrans" cxnId="{CF3C2CF5-92CF-44B4-A15F-B3BFE8E16A25}">
      <dgm:prSet/>
      <dgm:spPr/>
      <dgm:t>
        <a:bodyPr/>
        <a:lstStyle/>
        <a:p>
          <a:endParaRPr lang="en-US"/>
        </a:p>
      </dgm:t>
    </dgm:pt>
    <dgm:pt modelId="{B82EF18D-71DA-4773-96CD-194A0FE6F9D0}" type="sibTrans" cxnId="{CF3C2CF5-92CF-44B4-A15F-B3BFE8E16A25}">
      <dgm:prSet/>
      <dgm:spPr/>
      <dgm:t>
        <a:bodyPr/>
        <a:lstStyle/>
        <a:p>
          <a:endParaRPr lang="en-US"/>
        </a:p>
      </dgm:t>
    </dgm:pt>
    <dgm:pt modelId="{4470E0E0-9F12-48E9-BA54-E52E8CC718E7}">
      <dgm:prSet/>
      <dgm:spPr/>
      <dgm:t>
        <a:bodyPr/>
        <a:lstStyle/>
        <a:p>
          <a:r>
            <a:rPr lang="en-US" b="1"/>
            <a:t>Always use Universal Precautions when performing any testing/procedure using any body fluids.</a:t>
          </a:r>
          <a:endParaRPr lang="en-US"/>
        </a:p>
      </dgm:t>
    </dgm:pt>
    <dgm:pt modelId="{8A9384BA-D0C9-410D-8A9E-9DBA920C7331}" type="parTrans" cxnId="{79D02032-F550-4E7A-A896-77EECDEBF465}">
      <dgm:prSet/>
      <dgm:spPr/>
      <dgm:t>
        <a:bodyPr/>
        <a:lstStyle/>
        <a:p>
          <a:endParaRPr lang="en-US"/>
        </a:p>
      </dgm:t>
    </dgm:pt>
    <dgm:pt modelId="{C670A6EC-E53B-41ED-9CD3-2E1B1FDFB747}" type="sibTrans" cxnId="{79D02032-F550-4E7A-A896-77EECDEBF465}">
      <dgm:prSet/>
      <dgm:spPr/>
      <dgm:t>
        <a:bodyPr/>
        <a:lstStyle/>
        <a:p>
          <a:endParaRPr lang="en-US"/>
        </a:p>
      </dgm:t>
    </dgm:pt>
    <dgm:pt modelId="{6E20F661-E1BC-4A7E-952C-A7F2150F155D}" type="pres">
      <dgm:prSet presAssocID="{11FC9FF8-0A3F-44F9-BF5A-24DE97A0D66B}" presName="hierChild1" presStyleCnt="0">
        <dgm:presLayoutVars>
          <dgm:chPref val="1"/>
          <dgm:dir/>
          <dgm:animOne val="branch"/>
          <dgm:animLvl val="lvl"/>
          <dgm:resizeHandles/>
        </dgm:presLayoutVars>
      </dgm:prSet>
      <dgm:spPr/>
    </dgm:pt>
    <dgm:pt modelId="{551A5154-3155-4241-B3EE-2876F4B67C80}" type="pres">
      <dgm:prSet presAssocID="{D9BDBF88-4245-4A11-94FF-1C72EBFB4F6D}" presName="hierRoot1" presStyleCnt="0"/>
      <dgm:spPr/>
    </dgm:pt>
    <dgm:pt modelId="{9942CD66-4295-45C0-AA09-596805DDAA82}" type="pres">
      <dgm:prSet presAssocID="{D9BDBF88-4245-4A11-94FF-1C72EBFB4F6D}" presName="composite" presStyleCnt="0"/>
      <dgm:spPr/>
    </dgm:pt>
    <dgm:pt modelId="{BD607297-E9FD-4E07-8D9E-965B205D255B}" type="pres">
      <dgm:prSet presAssocID="{D9BDBF88-4245-4A11-94FF-1C72EBFB4F6D}" presName="background" presStyleLbl="node0" presStyleIdx="0" presStyleCnt="2"/>
      <dgm:spPr/>
    </dgm:pt>
    <dgm:pt modelId="{86C4E5D5-95F5-4C9B-9735-8C29DA8C88A8}" type="pres">
      <dgm:prSet presAssocID="{D9BDBF88-4245-4A11-94FF-1C72EBFB4F6D}" presName="text" presStyleLbl="fgAcc0" presStyleIdx="0" presStyleCnt="2">
        <dgm:presLayoutVars>
          <dgm:chPref val="3"/>
        </dgm:presLayoutVars>
      </dgm:prSet>
      <dgm:spPr/>
    </dgm:pt>
    <dgm:pt modelId="{4A575805-EFEF-4978-8A5F-990CED3C641D}" type="pres">
      <dgm:prSet presAssocID="{D9BDBF88-4245-4A11-94FF-1C72EBFB4F6D}" presName="hierChild2" presStyleCnt="0"/>
      <dgm:spPr/>
    </dgm:pt>
    <dgm:pt modelId="{DC27ED2A-EE34-49DA-9E38-4FB971930B6A}" type="pres">
      <dgm:prSet presAssocID="{4470E0E0-9F12-48E9-BA54-E52E8CC718E7}" presName="hierRoot1" presStyleCnt="0"/>
      <dgm:spPr/>
    </dgm:pt>
    <dgm:pt modelId="{DD931601-0E49-4933-9D9F-680E8E462266}" type="pres">
      <dgm:prSet presAssocID="{4470E0E0-9F12-48E9-BA54-E52E8CC718E7}" presName="composite" presStyleCnt="0"/>
      <dgm:spPr/>
    </dgm:pt>
    <dgm:pt modelId="{E501B830-F8AB-4CD4-BAE6-0084A799100C}" type="pres">
      <dgm:prSet presAssocID="{4470E0E0-9F12-48E9-BA54-E52E8CC718E7}" presName="background" presStyleLbl="node0" presStyleIdx="1" presStyleCnt="2"/>
      <dgm:spPr/>
    </dgm:pt>
    <dgm:pt modelId="{0511B911-BA39-4EFD-9F45-20042F0C9D29}" type="pres">
      <dgm:prSet presAssocID="{4470E0E0-9F12-48E9-BA54-E52E8CC718E7}" presName="text" presStyleLbl="fgAcc0" presStyleIdx="1" presStyleCnt="2">
        <dgm:presLayoutVars>
          <dgm:chPref val="3"/>
        </dgm:presLayoutVars>
      </dgm:prSet>
      <dgm:spPr/>
    </dgm:pt>
    <dgm:pt modelId="{6D40632A-DE65-4184-B0A9-0A73C320C22F}" type="pres">
      <dgm:prSet presAssocID="{4470E0E0-9F12-48E9-BA54-E52E8CC718E7}" presName="hierChild2" presStyleCnt="0"/>
      <dgm:spPr/>
    </dgm:pt>
  </dgm:ptLst>
  <dgm:cxnLst>
    <dgm:cxn modelId="{79D02032-F550-4E7A-A896-77EECDEBF465}" srcId="{11FC9FF8-0A3F-44F9-BF5A-24DE97A0D66B}" destId="{4470E0E0-9F12-48E9-BA54-E52E8CC718E7}" srcOrd="1" destOrd="0" parTransId="{8A9384BA-D0C9-410D-8A9E-9DBA920C7331}" sibTransId="{C670A6EC-E53B-41ED-9CD3-2E1B1FDFB747}"/>
    <dgm:cxn modelId="{EB6D8B33-0F31-4B63-BC87-A755F3CD0F12}" type="presOf" srcId="{11FC9FF8-0A3F-44F9-BF5A-24DE97A0D66B}" destId="{6E20F661-E1BC-4A7E-952C-A7F2150F155D}" srcOrd="0" destOrd="0" presId="urn:microsoft.com/office/officeart/2005/8/layout/hierarchy1"/>
    <dgm:cxn modelId="{9782C77D-CB05-4B59-8A1A-8CAB2BE90418}" type="presOf" srcId="{D9BDBF88-4245-4A11-94FF-1C72EBFB4F6D}" destId="{86C4E5D5-95F5-4C9B-9735-8C29DA8C88A8}" srcOrd="0" destOrd="0" presId="urn:microsoft.com/office/officeart/2005/8/layout/hierarchy1"/>
    <dgm:cxn modelId="{4485A5A8-52E2-4428-934F-4444F0296A9B}" type="presOf" srcId="{4470E0E0-9F12-48E9-BA54-E52E8CC718E7}" destId="{0511B911-BA39-4EFD-9F45-20042F0C9D29}" srcOrd="0" destOrd="0" presId="urn:microsoft.com/office/officeart/2005/8/layout/hierarchy1"/>
    <dgm:cxn modelId="{CF3C2CF5-92CF-44B4-A15F-B3BFE8E16A25}" srcId="{11FC9FF8-0A3F-44F9-BF5A-24DE97A0D66B}" destId="{D9BDBF88-4245-4A11-94FF-1C72EBFB4F6D}" srcOrd="0" destOrd="0" parTransId="{9ACD2DA0-8D25-48BE-BEFE-8D6E16EC720D}" sibTransId="{B82EF18D-71DA-4773-96CD-194A0FE6F9D0}"/>
    <dgm:cxn modelId="{56DE954A-E8E0-4D0D-AD3F-D1ACE280FC0B}" type="presParOf" srcId="{6E20F661-E1BC-4A7E-952C-A7F2150F155D}" destId="{551A5154-3155-4241-B3EE-2876F4B67C80}" srcOrd="0" destOrd="0" presId="urn:microsoft.com/office/officeart/2005/8/layout/hierarchy1"/>
    <dgm:cxn modelId="{D9D6C885-42DB-4CC1-B0C4-532D96566825}" type="presParOf" srcId="{551A5154-3155-4241-B3EE-2876F4B67C80}" destId="{9942CD66-4295-45C0-AA09-596805DDAA82}" srcOrd="0" destOrd="0" presId="urn:microsoft.com/office/officeart/2005/8/layout/hierarchy1"/>
    <dgm:cxn modelId="{97F1239F-67A4-4E30-904F-285294CB36A1}" type="presParOf" srcId="{9942CD66-4295-45C0-AA09-596805DDAA82}" destId="{BD607297-E9FD-4E07-8D9E-965B205D255B}" srcOrd="0" destOrd="0" presId="urn:microsoft.com/office/officeart/2005/8/layout/hierarchy1"/>
    <dgm:cxn modelId="{42C04CD2-B6E0-420B-8EB7-2BEA2E31CDA8}" type="presParOf" srcId="{9942CD66-4295-45C0-AA09-596805DDAA82}" destId="{86C4E5D5-95F5-4C9B-9735-8C29DA8C88A8}" srcOrd="1" destOrd="0" presId="urn:microsoft.com/office/officeart/2005/8/layout/hierarchy1"/>
    <dgm:cxn modelId="{21AE2232-D2D0-4CDB-BBB1-5BED65AEE682}" type="presParOf" srcId="{551A5154-3155-4241-B3EE-2876F4B67C80}" destId="{4A575805-EFEF-4978-8A5F-990CED3C641D}" srcOrd="1" destOrd="0" presId="urn:microsoft.com/office/officeart/2005/8/layout/hierarchy1"/>
    <dgm:cxn modelId="{C28F8E9F-342A-4BFD-901A-2DA3A94B8F2F}" type="presParOf" srcId="{6E20F661-E1BC-4A7E-952C-A7F2150F155D}" destId="{DC27ED2A-EE34-49DA-9E38-4FB971930B6A}" srcOrd="1" destOrd="0" presId="urn:microsoft.com/office/officeart/2005/8/layout/hierarchy1"/>
    <dgm:cxn modelId="{BF70FF30-0CC7-4DEF-B2B9-3EC4FF3FE4D6}" type="presParOf" srcId="{DC27ED2A-EE34-49DA-9E38-4FB971930B6A}" destId="{DD931601-0E49-4933-9D9F-680E8E462266}" srcOrd="0" destOrd="0" presId="urn:microsoft.com/office/officeart/2005/8/layout/hierarchy1"/>
    <dgm:cxn modelId="{E30FFB63-B1A8-48D8-A0B6-40BB33F7E412}" type="presParOf" srcId="{DD931601-0E49-4933-9D9F-680E8E462266}" destId="{E501B830-F8AB-4CD4-BAE6-0084A799100C}" srcOrd="0" destOrd="0" presId="urn:microsoft.com/office/officeart/2005/8/layout/hierarchy1"/>
    <dgm:cxn modelId="{7608991E-3CD6-496D-A91F-23F8005C6EB4}" type="presParOf" srcId="{DD931601-0E49-4933-9D9F-680E8E462266}" destId="{0511B911-BA39-4EFD-9F45-20042F0C9D29}" srcOrd="1" destOrd="0" presId="urn:microsoft.com/office/officeart/2005/8/layout/hierarchy1"/>
    <dgm:cxn modelId="{CF424E67-8362-4683-AEC8-BF65C3B8B04F}" type="presParOf" srcId="{DC27ED2A-EE34-49DA-9E38-4FB971930B6A}" destId="{6D40632A-DE65-4184-B0A9-0A73C320C22F}"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A5C91EA-5635-48B1-9965-86022CE8A1FE}" type="doc">
      <dgm:prSet loTypeId="urn:microsoft.com/office/officeart/2005/8/layout/vProcess5" loCatId="process" qsTypeId="urn:microsoft.com/office/officeart/2005/8/quickstyle/simple1" qsCatId="simple" csTypeId="urn:microsoft.com/office/officeart/2005/8/colors/colorful2" csCatId="colorful" phldr="1"/>
      <dgm:spPr/>
      <dgm:t>
        <a:bodyPr/>
        <a:lstStyle/>
        <a:p>
          <a:endParaRPr lang="en-US"/>
        </a:p>
      </dgm:t>
    </dgm:pt>
    <dgm:pt modelId="{E1C2E42C-C38D-48C3-89FD-CF44D3F14067}">
      <dgm:prSet/>
      <dgm:spPr/>
      <dgm:t>
        <a:bodyPr/>
        <a:lstStyle/>
        <a:p>
          <a:r>
            <a:rPr lang="en-US" b="1" dirty="0">
              <a:solidFill>
                <a:schemeClr val="bg1"/>
              </a:solidFill>
            </a:rPr>
            <a:t>You must complete the on-line exam, score &gt;80% and test the external liquid controls.</a:t>
          </a:r>
        </a:p>
      </dgm:t>
    </dgm:pt>
    <dgm:pt modelId="{C0437A66-3FFC-48C0-AFB3-4ECE26297DD0}" type="sibTrans" cxnId="{6700FF1F-DB71-4685-9CEC-F9FDE9C7927F}">
      <dgm:prSet/>
      <dgm:spPr/>
      <dgm:t>
        <a:bodyPr/>
        <a:lstStyle/>
        <a:p>
          <a:endParaRPr lang="en-US"/>
        </a:p>
      </dgm:t>
    </dgm:pt>
    <dgm:pt modelId="{5D7EA2D2-535A-46F3-B599-37646FE60EDB}" type="parTrans" cxnId="{6700FF1F-DB71-4685-9CEC-F9FDE9C7927F}">
      <dgm:prSet/>
      <dgm:spPr/>
      <dgm:t>
        <a:bodyPr/>
        <a:lstStyle/>
        <a:p>
          <a:endParaRPr lang="en-US"/>
        </a:p>
      </dgm:t>
    </dgm:pt>
    <dgm:pt modelId="{16EDA795-8AC0-473F-B4A8-A305F7F4C947}">
      <dgm:prSet/>
      <dgm:spPr/>
      <dgm:t>
        <a:bodyPr/>
        <a:lstStyle/>
        <a:p>
          <a:r>
            <a:rPr lang="en-US" b="1" dirty="0">
              <a:solidFill>
                <a:schemeClr val="bg1"/>
              </a:solidFill>
            </a:rPr>
            <a:t>You have completed the presentation.</a:t>
          </a:r>
        </a:p>
      </dgm:t>
    </dgm:pt>
    <dgm:pt modelId="{1285A8B6-B957-4B21-B21D-81EF5152475E}" type="sibTrans" cxnId="{8F7CA20D-7016-457B-9B74-7A3894ABDA0D}">
      <dgm:prSet/>
      <dgm:spPr/>
      <dgm:t>
        <a:bodyPr/>
        <a:lstStyle/>
        <a:p>
          <a:endParaRPr lang="en-US"/>
        </a:p>
      </dgm:t>
    </dgm:pt>
    <dgm:pt modelId="{9E1D1F01-7E31-47A5-802D-0E9F44AF6E32}" type="parTrans" cxnId="{8F7CA20D-7016-457B-9B74-7A3894ABDA0D}">
      <dgm:prSet/>
      <dgm:spPr/>
      <dgm:t>
        <a:bodyPr/>
        <a:lstStyle/>
        <a:p>
          <a:endParaRPr lang="en-US"/>
        </a:p>
      </dgm:t>
    </dgm:pt>
    <dgm:pt modelId="{7B0C6037-1076-4C3B-B222-2D42E2F5E4E8}" type="pres">
      <dgm:prSet presAssocID="{2A5C91EA-5635-48B1-9965-86022CE8A1FE}" presName="outerComposite" presStyleCnt="0">
        <dgm:presLayoutVars>
          <dgm:chMax val="5"/>
          <dgm:dir/>
          <dgm:resizeHandles val="exact"/>
        </dgm:presLayoutVars>
      </dgm:prSet>
      <dgm:spPr/>
    </dgm:pt>
    <dgm:pt modelId="{BADCB86E-1F39-4A00-A7B1-7C2CA95EBF7E}" type="pres">
      <dgm:prSet presAssocID="{2A5C91EA-5635-48B1-9965-86022CE8A1FE}" presName="dummyMaxCanvas" presStyleCnt="0">
        <dgm:presLayoutVars/>
      </dgm:prSet>
      <dgm:spPr/>
    </dgm:pt>
    <dgm:pt modelId="{1D23569B-ECFD-4FA8-9032-ABB7611FCD70}" type="pres">
      <dgm:prSet presAssocID="{2A5C91EA-5635-48B1-9965-86022CE8A1FE}" presName="TwoNodes_1" presStyleLbl="node1" presStyleIdx="0" presStyleCnt="2" custLinFactNeighborX="-208" custLinFactNeighborY="9816">
        <dgm:presLayoutVars>
          <dgm:bulletEnabled val="1"/>
        </dgm:presLayoutVars>
      </dgm:prSet>
      <dgm:spPr/>
    </dgm:pt>
    <dgm:pt modelId="{F28D2911-6334-4A69-8F22-FE5B0D67CA11}" type="pres">
      <dgm:prSet presAssocID="{2A5C91EA-5635-48B1-9965-86022CE8A1FE}" presName="TwoNodes_2" presStyleLbl="node1" presStyleIdx="1" presStyleCnt="2" custLinFactNeighborX="0" custLinFactNeighborY="-529">
        <dgm:presLayoutVars>
          <dgm:bulletEnabled val="1"/>
        </dgm:presLayoutVars>
      </dgm:prSet>
      <dgm:spPr/>
    </dgm:pt>
    <dgm:pt modelId="{3375884E-06FF-447D-B861-D4EBB0E068F3}" type="pres">
      <dgm:prSet presAssocID="{2A5C91EA-5635-48B1-9965-86022CE8A1FE}" presName="TwoConn_1-2" presStyleLbl="fgAccFollowNode1" presStyleIdx="0" presStyleCnt="1">
        <dgm:presLayoutVars>
          <dgm:bulletEnabled val="1"/>
        </dgm:presLayoutVars>
      </dgm:prSet>
      <dgm:spPr/>
    </dgm:pt>
    <dgm:pt modelId="{F7D4CACB-5E82-43E1-BABA-8F7B7E64E406}" type="pres">
      <dgm:prSet presAssocID="{2A5C91EA-5635-48B1-9965-86022CE8A1FE}" presName="TwoNodes_1_text" presStyleLbl="node1" presStyleIdx="1" presStyleCnt="2">
        <dgm:presLayoutVars>
          <dgm:bulletEnabled val="1"/>
        </dgm:presLayoutVars>
      </dgm:prSet>
      <dgm:spPr/>
    </dgm:pt>
    <dgm:pt modelId="{B14CC0A7-D9F4-4B16-96DE-1FBE1A1C32AA}" type="pres">
      <dgm:prSet presAssocID="{2A5C91EA-5635-48B1-9965-86022CE8A1FE}" presName="TwoNodes_2_text" presStyleLbl="node1" presStyleIdx="1" presStyleCnt="2">
        <dgm:presLayoutVars>
          <dgm:bulletEnabled val="1"/>
        </dgm:presLayoutVars>
      </dgm:prSet>
      <dgm:spPr/>
    </dgm:pt>
  </dgm:ptLst>
  <dgm:cxnLst>
    <dgm:cxn modelId="{AD83C209-DA88-4F23-91AF-C7D7BE75D03D}" type="presOf" srcId="{16EDA795-8AC0-473F-B4A8-A305F7F4C947}" destId="{1D23569B-ECFD-4FA8-9032-ABB7611FCD70}" srcOrd="0" destOrd="0" presId="urn:microsoft.com/office/officeart/2005/8/layout/vProcess5"/>
    <dgm:cxn modelId="{CC20EC0A-762A-43A1-B0DB-E1E70712D0E3}" type="presOf" srcId="{E1C2E42C-C38D-48C3-89FD-CF44D3F14067}" destId="{F28D2911-6334-4A69-8F22-FE5B0D67CA11}" srcOrd="0" destOrd="0" presId="urn:microsoft.com/office/officeart/2005/8/layout/vProcess5"/>
    <dgm:cxn modelId="{8F7CA20D-7016-457B-9B74-7A3894ABDA0D}" srcId="{2A5C91EA-5635-48B1-9965-86022CE8A1FE}" destId="{16EDA795-8AC0-473F-B4A8-A305F7F4C947}" srcOrd="0" destOrd="0" parTransId="{9E1D1F01-7E31-47A5-802D-0E9F44AF6E32}" sibTransId="{1285A8B6-B957-4B21-B21D-81EF5152475E}"/>
    <dgm:cxn modelId="{6700FF1F-DB71-4685-9CEC-F9FDE9C7927F}" srcId="{2A5C91EA-5635-48B1-9965-86022CE8A1FE}" destId="{E1C2E42C-C38D-48C3-89FD-CF44D3F14067}" srcOrd="1" destOrd="0" parTransId="{5D7EA2D2-535A-46F3-B599-37646FE60EDB}" sibTransId="{C0437A66-3FFC-48C0-AFB3-4ECE26297DD0}"/>
    <dgm:cxn modelId="{3ABC033B-6E6A-4CA0-AB05-AA046F7AC4BC}" type="presOf" srcId="{1285A8B6-B957-4B21-B21D-81EF5152475E}" destId="{3375884E-06FF-447D-B861-D4EBB0E068F3}" srcOrd="0" destOrd="0" presId="urn:microsoft.com/office/officeart/2005/8/layout/vProcess5"/>
    <dgm:cxn modelId="{718D7D8C-AD17-4E4E-8B8B-037D287B4324}" type="presOf" srcId="{2A5C91EA-5635-48B1-9965-86022CE8A1FE}" destId="{7B0C6037-1076-4C3B-B222-2D42E2F5E4E8}" srcOrd="0" destOrd="0" presId="urn:microsoft.com/office/officeart/2005/8/layout/vProcess5"/>
    <dgm:cxn modelId="{8CE13E94-BEB4-44EE-B1C6-EA0B37366D70}" type="presOf" srcId="{E1C2E42C-C38D-48C3-89FD-CF44D3F14067}" destId="{B14CC0A7-D9F4-4B16-96DE-1FBE1A1C32AA}" srcOrd="1" destOrd="0" presId="urn:microsoft.com/office/officeart/2005/8/layout/vProcess5"/>
    <dgm:cxn modelId="{C1D6A7B4-3100-4031-A439-4D6A3C04D07F}" type="presOf" srcId="{16EDA795-8AC0-473F-B4A8-A305F7F4C947}" destId="{F7D4CACB-5E82-43E1-BABA-8F7B7E64E406}" srcOrd="1" destOrd="0" presId="urn:microsoft.com/office/officeart/2005/8/layout/vProcess5"/>
    <dgm:cxn modelId="{411B56CA-1DC9-4FB2-A533-517E958F64C1}" type="presParOf" srcId="{7B0C6037-1076-4C3B-B222-2D42E2F5E4E8}" destId="{BADCB86E-1F39-4A00-A7B1-7C2CA95EBF7E}" srcOrd="0" destOrd="0" presId="urn:microsoft.com/office/officeart/2005/8/layout/vProcess5"/>
    <dgm:cxn modelId="{C2EC74B7-D777-43CD-B883-DB77712D16AD}" type="presParOf" srcId="{7B0C6037-1076-4C3B-B222-2D42E2F5E4E8}" destId="{1D23569B-ECFD-4FA8-9032-ABB7611FCD70}" srcOrd="1" destOrd="0" presId="urn:microsoft.com/office/officeart/2005/8/layout/vProcess5"/>
    <dgm:cxn modelId="{A493D9FD-369B-4D20-A5DA-2C286FC9A11B}" type="presParOf" srcId="{7B0C6037-1076-4C3B-B222-2D42E2F5E4E8}" destId="{F28D2911-6334-4A69-8F22-FE5B0D67CA11}" srcOrd="2" destOrd="0" presId="urn:microsoft.com/office/officeart/2005/8/layout/vProcess5"/>
    <dgm:cxn modelId="{81CC2FA6-BBDB-4F8B-9254-86929E68D21C}" type="presParOf" srcId="{7B0C6037-1076-4C3B-B222-2D42E2F5E4E8}" destId="{3375884E-06FF-447D-B861-D4EBB0E068F3}" srcOrd="3" destOrd="0" presId="urn:microsoft.com/office/officeart/2005/8/layout/vProcess5"/>
    <dgm:cxn modelId="{672CC077-0E30-4560-B66E-17039571619A}" type="presParOf" srcId="{7B0C6037-1076-4C3B-B222-2D42E2F5E4E8}" destId="{F7D4CACB-5E82-43E1-BABA-8F7B7E64E406}" srcOrd="4" destOrd="0" presId="urn:microsoft.com/office/officeart/2005/8/layout/vProcess5"/>
    <dgm:cxn modelId="{B688918F-FAB3-4881-A4EF-255E9406D9D8}" type="presParOf" srcId="{7B0C6037-1076-4C3B-B222-2D42E2F5E4E8}" destId="{B14CC0A7-D9F4-4B16-96DE-1FBE1A1C32AA}" srcOrd="5"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07D81F-2848-4264-B978-65FAF932C99D}">
      <dsp:nvSpPr>
        <dsp:cNvPr id="0" name=""/>
        <dsp:cNvSpPr/>
      </dsp:nvSpPr>
      <dsp:spPr>
        <a:xfrm>
          <a:off x="275380" y="762582"/>
          <a:ext cx="846017" cy="846017"/>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C720F8A-8554-474B-8118-368663A7FA57}">
      <dsp:nvSpPr>
        <dsp:cNvPr id="0" name=""/>
        <dsp:cNvSpPr/>
      </dsp:nvSpPr>
      <dsp:spPr>
        <a:xfrm>
          <a:off x="455679" y="942880"/>
          <a:ext cx="485419" cy="48541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F27F88D-3761-4261-8FDF-78583967A7CE}">
      <dsp:nvSpPr>
        <dsp:cNvPr id="0" name=""/>
        <dsp:cNvSpPr/>
      </dsp:nvSpPr>
      <dsp:spPr>
        <a:xfrm>
          <a:off x="4932" y="1872113"/>
          <a:ext cx="1386914" cy="676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2 levels; performed every 30 days</a:t>
          </a:r>
        </a:p>
      </dsp:txBody>
      <dsp:txXfrm>
        <a:off x="4932" y="1872113"/>
        <a:ext cx="1386914" cy="676120"/>
      </dsp:txXfrm>
    </dsp:sp>
    <dsp:sp modelId="{6FC57CB7-CD17-4B23-84BF-D5705F36C380}">
      <dsp:nvSpPr>
        <dsp:cNvPr id="0" name=""/>
        <dsp:cNvSpPr/>
      </dsp:nvSpPr>
      <dsp:spPr>
        <a:xfrm>
          <a:off x="1905004" y="762582"/>
          <a:ext cx="846017" cy="846017"/>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04006A1-5825-4356-B2E8-CB9C568B4B5F}">
      <dsp:nvSpPr>
        <dsp:cNvPr id="0" name=""/>
        <dsp:cNvSpPr/>
      </dsp:nvSpPr>
      <dsp:spPr>
        <a:xfrm>
          <a:off x="2085303" y="942880"/>
          <a:ext cx="485419" cy="48541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AB44C7F-3A7B-4B87-9A32-93A817398C2A}">
      <dsp:nvSpPr>
        <dsp:cNvPr id="0" name=""/>
        <dsp:cNvSpPr/>
      </dsp:nvSpPr>
      <dsp:spPr>
        <a:xfrm>
          <a:off x="1634556" y="1872113"/>
          <a:ext cx="1386914" cy="676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i-STAT screen will alert when due</a:t>
          </a:r>
        </a:p>
      </dsp:txBody>
      <dsp:txXfrm>
        <a:off x="1634556" y="1872113"/>
        <a:ext cx="1386914" cy="676120"/>
      </dsp:txXfrm>
    </dsp:sp>
    <dsp:sp modelId="{9128F422-D758-48D0-93D0-EC7EB2D670C2}">
      <dsp:nvSpPr>
        <dsp:cNvPr id="0" name=""/>
        <dsp:cNvSpPr/>
      </dsp:nvSpPr>
      <dsp:spPr>
        <a:xfrm>
          <a:off x="3534628" y="762582"/>
          <a:ext cx="846017" cy="846017"/>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F6068B9-3871-47B7-807A-F4EC80E03049}">
      <dsp:nvSpPr>
        <dsp:cNvPr id="0" name=""/>
        <dsp:cNvSpPr/>
      </dsp:nvSpPr>
      <dsp:spPr>
        <a:xfrm>
          <a:off x="3714927" y="942880"/>
          <a:ext cx="485419" cy="48541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E549C657-22B9-4E44-AF64-CC364B58363D}">
      <dsp:nvSpPr>
        <dsp:cNvPr id="0" name=""/>
        <dsp:cNvSpPr/>
      </dsp:nvSpPr>
      <dsp:spPr>
        <a:xfrm>
          <a:off x="3264180" y="1872113"/>
          <a:ext cx="1386914" cy="676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Scheduled for 1</a:t>
          </a:r>
          <a:r>
            <a:rPr lang="en-US" sz="1100" kern="1200" baseline="30000"/>
            <a:t>st</a:t>
          </a:r>
          <a:r>
            <a:rPr lang="en-US" sz="1100" kern="1200"/>
            <a:t> Tuesday of each month </a:t>
          </a:r>
        </a:p>
      </dsp:txBody>
      <dsp:txXfrm>
        <a:off x="3264180" y="1872113"/>
        <a:ext cx="1386914" cy="676120"/>
      </dsp:txXfrm>
    </dsp:sp>
    <dsp:sp modelId="{EFD8C559-E560-4160-9723-FA05B117A819}">
      <dsp:nvSpPr>
        <dsp:cNvPr id="0" name=""/>
        <dsp:cNvSpPr/>
      </dsp:nvSpPr>
      <dsp:spPr>
        <a:xfrm>
          <a:off x="5164252" y="762582"/>
          <a:ext cx="846017" cy="846017"/>
        </a:xfrm>
        <a:prstGeom prst="round2DiagRect">
          <a:avLst>
            <a:gd name="adj1" fmla="val 29727"/>
            <a:gd name="adj2" fmla="val 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56B5B5-3DA0-481E-8D3B-E500C7F8A1F6}">
      <dsp:nvSpPr>
        <dsp:cNvPr id="0" name=""/>
        <dsp:cNvSpPr/>
      </dsp:nvSpPr>
      <dsp:spPr>
        <a:xfrm>
          <a:off x="5344551" y="942880"/>
          <a:ext cx="485419" cy="48541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82EB375B-DBA6-439D-A056-6C46B5D53ABE}">
      <dsp:nvSpPr>
        <dsp:cNvPr id="0" name=""/>
        <dsp:cNvSpPr/>
      </dsp:nvSpPr>
      <dsp:spPr>
        <a:xfrm>
          <a:off x="4893804" y="1872113"/>
          <a:ext cx="1386914" cy="676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Meter will lock out patient testing if QC is not performed by the end of the grace period (72 hours)</a:t>
          </a:r>
        </a:p>
      </dsp:txBody>
      <dsp:txXfrm>
        <a:off x="4893804" y="1872113"/>
        <a:ext cx="1386914" cy="676120"/>
      </dsp:txXfrm>
    </dsp:sp>
    <dsp:sp modelId="{3232658C-D51C-4D2C-8A45-361B219E1B3F}">
      <dsp:nvSpPr>
        <dsp:cNvPr id="0" name=""/>
        <dsp:cNvSpPr/>
      </dsp:nvSpPr>
      <dsp:spPr>
        <a:xfrm>
          <a:off x="6793876" y="762582"/>
          <a:ext cx="846017" cy="846017"/>
        </a:xfrm>
        <a:prstGeom prst="round2DiagRect">
          <a:avLst>
            <a:gd name="adj1" fmla="val 29727"/>
            <a:gd name="adj2" fmla="val 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24CEDC6-7BB9-451B-9065-ADF79D9A2D2B}">
      <dsp:nvSpPr>
        <dsp:cNvPr id="0" name=""/>
        <dsp:cNvSpPr/>
      </dsp:nvSpPr>
      <dsp:spPr>
        <a:xfrm>
          <a:off x="6974175" y="942880"/>
          <a:ext cx="485419" cy="485419"/>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FA011C2-A708-4C1F-B817-5BF9BB96A1DE}">
      <dsp:nvSpPr>
        <dsp:cNvPr id="0" name=""/>
        <dsp:cNvSpPr/>
      </dsp:nvSpPr>
      <dsp:spPr>
        <a:xfrm>
          <a:off x="6523428" y="1872113"/>
          <a:ext cx="1386914" cy="6761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100000"/>
            </a:lnSpc>
            <a:spcBef>
              <a:spcPct val="0"/>
            </a:spcBef>
            <a:spcAft>
              <a:spcPct val="35000"/>
            </a:spcAft>
            <a:buNone/>
            <a:defRPr cap="all"/>
          </a:pPr>
          <a:r>
            <a:rPr lang="en-US" sz="1100" kern="1200"/>
            <a:t>Operators must rotate; see schedule from Ancillary Testing via Outlook e-mail</a:t>
          </a:r>
        </a:p>
      </dsp:txBody>
      <dsp:txXfrm>
        <a:off x="6523428" y="1872113"/>
        <a:ext cx="1386914" cy="6761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8073CE-06FB-40A8-8C87-0319EBB832AF}">
      <dsp:nvSpPr>
        <dsp:cNvPr id="0" name=""/>
        <dsp:cNvSpPr/>
      </dsp:nvSpPr>
      <dsp:spPr>
        <a:xfrm>
          <a:off x="0" y="114729"/>
          <a:ext cx="4296258" cy="1529043"/>
        </a:xfrm>
        <a:prstGeom prst="roundRect">
          <a:avLst/>
        </a:prstGeom>
        <a:gradFill rotWithShape="0">
          <a:gsLst>
            <a:gs pos="0">
              <a:schemeClr val="accent5">
                <a:hueOff val="0"/>
                <a:satOff val="0"/>
                <a:lumOff val="0"/>
                <a:alphaOff val="0"/>
                <a:tint val="73000"/>
                <a:shade val="100000"/>
                <a:satMod val="150000"/>
              </a:schemeClr>
            </a:gs>
            <a:gs pos="25000">
              <a:schemeClr val="accent5">
                <a:hueOff val="0"/>
                <a:satOff val="0"/>
                <a:lumOff val="0"/>
                <a:alphaOff val="0"/>
                <a:tint val="96000"/>
                <a:shade val="80000"/>
                <a:satMod val="105000"/>
              </a:schemeClr>
            </a:gs>
            <a:gs pos="38000">
              <a:schemeClr val="accent5">
                <a:hueOff val="0"/>
                <a:satOff val="0"/>
                <a:lumOff val="0"/>
                <a:alphaOff val="0"/>
                <a:tint val="96000"/>
                <a:shade val="59000"/>
                <a:satMod val="120000"/>
              </a:schemeClr>
            </a:gs>
            <a:gs pos="55000">
              <a:schemeClr val="accent5">
                <a:hueOff val="0"/>
                <a:satOff val="0"/>
                <a:lumOff val="0"/>
                <a:alphaOff val="0"/>
                <a:tint val="100000"/>
                <a:shade val="57000"/>
                <a:satMod val="120000"/>
              </a:schemeClr>
            </a:gs>
            <a:gs pos="80000">
              <a:schemeClr val="accent5">
                <a:hueOff val="0"/>
                <a:satOff val="0"/>
                <a:lumOff val="0"/>
                <a:alphaOff val="0"/>
                <a:tint val="100000"/>
                <a:shade val="56000"/>
                <a:satMod val="145000"/>
              </a:schemeClr>
            </a:gs>
            <a:gs pos="88000">
              <a:schemeClr val="accent5">
                <a:hueOff val="0"/>
                <a:satOff val="0"/>
                <a:lumOff val="0"/>
                <a:alphaOff val="0"/>
                <a:tint val="100000"/>
                <a:shade val="63000"/>
                <a:satMod val="160000"/>
              </a:schemeClr>
            </a:gs>
            <a:gs pos="100000">
              <a:schemeClr val="accent5">
                <a:hueOff val="0"/>
                <a:satOff val="0"/>
                <a:lumOff val="0"/>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5">
              <a:hueOff val="0"/>
              <a:satOff val="0"/>
              <a:lumOff val="0"/>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Calibration is automatically performed as part of the test cycle on each cartridge</a:t>
          </a:r>
        </a:p>
      </dsp:txBody>
      <dsp:txXfrm>
        <a:off x="74642" y="189371"/>
        <a:ext cx="4146974" cy="1379759"/>
      </dsp:txXfrm>
    </dsp:sp>
    <dsp:sp modelId="{92867228-048C-4E71-AF68-8C1B19B8145C}">
      <dsp:nvSpPr>
        <dsp:cNvPr id="0" name=""/>
        <dsp:cNvSpPr/>
      </dsp:nvSpPr>
      <dsp:spPr>
        <a:xfrm>
          <a:off x="0" y="1686973"/>
          <a:ext cx="4296258" cy="1529043"/>
        </a:xfrm>
        <a:prstGeom prst="roundRect">
          <a:avLst/>
        </a:prstGeom>
        <a:gradFill rotWithShape="0">
          <a:gsLst>
            <a:gs pos="0">
              <a:schemeClr val="accent5">
                <a:hueOff val="10398092"/>
                <a:satOff val="-284"/>
                <a:lumOff val="-1569"/>
                <a:alphaOff val="0"/>
                <a:tint val="73000"/>
                <a:shade val="100000"/>
                <a:satMod val="150000"/>
              </a:schemeClr>
            </a:gs>
            <a:gs pos="25000">
              <a:schemeClr val="accent5">
                <a:hueOff val="10398092"/>
                <a:satOff val="-284"/>
                <a:lumOff val="-1569"/>
                <a:alphaOff val="0"/>
                <a:tint val="96000"/>
                <a:shade val="80000"/>
                <a:satMod val="105000"/>
              </a:schemeClr>
            </a:gs>
            <a:gs pos="38000">
              <a:schemeClr val="accent5">
                <a:hueOff val="10398092"/>
                <a:satOff val="-284"/>
                <a:lumOff val="-1569"/>
                <a:alphaOff val="0"/>
                <a:tint val="96000"/>
                <a:shade val="59000"/>
                <a:satMod val="120000"/>
              </a:schemeClr>
            </a:gs>
            <a:gs pos="55000">
              <a:schemeClr val="accent5">
                <a:hueOff val="10398092"/>
                <a:satOff val="-284"/>
                <a:lumOff val="-1569"/>
                <a:alphaOff val="0"/>
                <a:tint val="100000"/>
                <a:shade val="57000"/>
                <a:satMod val="120000"/>
              </a:schemeClr>
            </a:gs>
            <a:gs pos="80000">
              <a:schemeClr val="accent5">
                <a:hueOff val="10398092"/>
                <a:satOff val="-284"/>
                <a:lumOff val="-1569"/>
                <a:alphaOff val="0"/>
                <a:tint val="100000"/>
                <a:shade val="56000"/>
                <a:satMod val="145000"/>
              </a:schemeClr>
            </a:gs>
            <a:gs pos="88000">
              <a:schemeClr val="accent5">
                <a:hueOff val="10398092"/>
                <a:satOff val="-284"/>
                <a:lumOff val="-1569"/>
                <a:alphaOff val="0"/>
                <a:tint val="100000"/>
                <a:shade val="63000"/>
                <a:satMod val="160000"/>
              </a:schemeClr>
            </a:gs>
            <a:gs pos="100000">
              <a:schemeClr val="accent5">
                <a:hueOff val="10398092"/>
                <a:satOff val="-284"/>
                <a:lumOff val="-1569"/>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5">
              <a:hueOff val="10398092"/>
              <a:satOff val="-284"/>
              <a:lumOff val="-1569"/>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a:t>Repeat any questionable result or if there is an instrument error.  You may see the following: “***”, failed internal QC Check. Ancillary Testing should be notified at x5885 or x3305 when failed internal QC or repeated “**” error codes observed.</a:t>
          </a:r>
        </a:p>
      </dsp:txBody>
      <dsp:txXfrm>
        <a:off x="74642" y="1761615"/>
        <a:ext cx="4146974" cy="1379759"/>
      </dsp:txXfrm>
    </dsp:sp>
    <dsp:sp modelId="{FC60E4F6-B14F-4CDE-AC9C-303DC33B90CA}">
      <dsp:nvSpPr>
        <dsp:cNvPr id="0" name=""/>
        <dsp:cNvSpPr/>
      </dsp:nvSpPr>
      <dsp:spPr>
        <a:xfrm>
          <a:off x="0" y="3259216"/>
          <a:ext cx="4296258" cy="1529043"/>
        </a:xfrm>
        <a:prstGeom prst="roundRect">
          <a:avLst/>
        </a:prstGeom>
        <a:gradFill rotWithShape="0">
          <a:gsLst>
            <a:gs pos="0">
              <a:schemeClr val="accent5">
                <a:hueOff val="20796183"/>
                <a:satOff val="-568"/>
                <a:lumOff val="-3138"/>
                <a:alphaOff val="0"/>
                <a:tint val="73000"/>
                <a:shade val="100000"/>
                <a:satMod val="150000"/>
              </a:schemeClr>
            </a:gs>
            <a:gs pos="25000">
              <a:schemeClr val="accent5">
                <a:hueOff val="20796183"/>
                <a:satOff val="-568"/>
                <a:lumOff val="-3138"/>
                <a:alphaOff val="0"/>
                <a:tint val="96000"/>
                <a:shade val="80000"/>
                <a:satMod val="105000"/>
              </a:schemeClr>
            </a:gs>
            <a:gs pos="38000">
              <a:schemeClr val="accent5">
                <a:hueOff val="20796183"/>
                <a:satOff val="-568"/>
                <a:lumOff val="-3138"/>
                <a:alphaOff val="0"/>
                <a:tint val="96000"/>
                <a:shade val="59000"/>
                <a:satMod val="120000"/>
              </a:schemeClr>
            </a:gs>
            <a:gs pos="55000">
              <a:schemeClr val="accent5">
                <a:hueOff val="20796183"/>
                <a:satOff val="-568"/>
                <a:lumOff val="-3138"/>
                <a:alphaOff val="0"/>
                <a:tint val="100000"/>
                <a:shade val="57000"/>
                <a:satMod val="120000"/>
              </a:schemeClr>
            </a:gs>
            <a:gs pos="80000">
              <a:schemeClr val="accent5">
                <a:hueOff val="20796183"/>
                <a:satOff val="-568"/>
                <a:lumOff val="-3138"/>
                <a:alphaOff val="0"/>
                <a:tint val="100000"/>
                <a:shade val="56000"/>
                <a:satMod val="145000"/>
              </a:schemeClr>
            </a:gs>
            <a:gs pos="88000">
              <a:schemeClr val="accent5">
                <a:hueOff val="20796183"/>
                <a:satOff val="-568"/>
                <a:lumOff val="-3138"/>
                <a:alphaOff val="0"/>
                <a:tint val="100000"/>
                <a:shade val="63000"/>
                <a:satMod val="160000"/>
              </a:schemeClr>
            </a:gs>
            <a:gs pos="100000">
              <a:schemeClr val="accent5">
                <a:hueOff val="20796183"/>
                <a:satOff val="-568"/>
                <a:lumOff val="-3138"/>
                <a:alphaOff val="0"/>
                <a:tint val="99000"/>
                <a:shade val="100000"/>
                <a:satMod val="155000"/>
              </a:schemeClr>
            </a:gs>
          </a:gsLst>
          <a:lin ang="5400000" scaled="0"/>
        </a:gradFill>
        <a:ln>
          <a:noFill/>
        </a:ln>
        <a:effectLst/>
        <a:scene3d>
          <a:camera prst="orthographicFront">
            <a:rot lat="0" lon="0" rev="0"/>
          </a:camera>
          <a:lightRig rig="glow" dir="tl">
            <a:rot lat="0" lon="0" rev="1800000"/>
          </a:lightRig>
        </a:scene3d>
        <a:sp3d contourW="10160" prstMaterial="dkEdge">
          <a:bevelT w="0" h="0" prst="angle"/>
          <a:contourClr>
            <a:schemeClr val="accent5">
              <a:hueOff val="20796183"/>
              <a:satOff val="-568"/>
              <a:lumOff val="-3138"/>
              <a:alphaOff val="0"/>
              <a:shade val="30000"/>
              <a:satMod val="150000"/>
            </a:schemeClr>
          </a:contourClr>
        </a:sp3d>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b="1" i="1" kern="1200"/>
            <a:t>Note: If testing a sample collected in a plain syringe, when repeating you must use a freshly collected sample.</a:t>
          </a:r>
          <a:endParaRPr lang="en-US" sz="1500" kern="1200"/>
        </a:p>
      </dsp:txBody>
      <dsp:txXfrm>
        <a:off x="74642" y="3333858"/>
        <a:ext cx="4146974" cy="13797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1A3D56-0F0A-411A-9C0D-BEF509BB1A7B}">
      <dsp:nvSpPr>
        <dsp:cNvPr id="0" name=""/>
        <dsp:cNvSpPr/>
      </dsp:nvSpPr>
      <dsp:spPr>
        <a:xfrm>
          <a:off x="2875" y="175759"/>
          <a:ext cx="1272796" cy="12727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C7B6644-24D5-4B03-A0DE-AAF96E26E509}">
      <dsp:nvSpPr>
        <dsp:cNvPr id="0" name=""/>
        <dsp:cNvSpPr/>
      </dsp:nvSpPr>
      <dsp:spPr>
        <a:xfrm>
          <a:off x="2875" y="1578125"/>
          <a:ext cx="3636562" cy="1178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a:t>Results are displayed with their units and depicted as bar graphs with reference ranges marked under graphs.</a:t>
          </a:r>
        </a:p>
      </dsp:txBody>
      <dsp:txXfrm>
        <a:off x="2875" y="1578125"/>
        <a:ext cx="3636562" cy="1178296"/>
      </dsp:txXfrm>
    </dsp:sp>
    <dsp:sp modelId="{05707B9D-1D10-401F-A49D-8A801FE3A00A}">
      <dsp:nvSpPr>
        <dsp:cNvPr id="0" name=""/>
        <dsp:cNvSpPr/>
      </dsp:nvSpPr>
      <dsp:spPr>
        <a:xfrm>
          <a:off x="2875" y="2816686"/>
          <a:ext cx="3636562" cy="37229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90000"/>
            </a:lnSpc>
            <a:spcBef>
              <a:spcPct val="0"/>
            </a:spcBef>
            <a:spcAft>
              <a:spcPct val="35000"/>
            </a:spcAft>
            <a:buNone/>
          </a:pPr>
          <a:r>
            <a:rPr lang="en-US" sz="1100" b="1" i="1" kern="1200"/>
            <a:t>EXPECTED VALUE</a:t>
          </a:r>
          <a:r>
            <a:rPr lang="en-US" sz="1100" i="1" kern="1200"/>
            <a:t>:        0.6 - 1.3 mg/dL</a:t>
          </a:r>
          <a:endParaRPr lang="en-US" sz="1100" kern="1200"/>
        </a:p>
        <a:p>
          <a:pPr marL="0" lvl="0" indent="0" algn="l" defTabSz="488950">
            <a:lnSpc>
              <a:spcPct val="90000"/>
            </a:lnSpc>
            <a:spcBef>
              <a:spcPct val="0"/>
            </a:spcBef>
            <a:spcAft>
              <a:spcPct val="35000"/>
            </a:spcAft>
            <a:buNone/>
          </a:pPr>
          <a:r>
            <a:rPr lang="en-US" sz="1100" b="1" i="1" kern="1200"/>
            <a:t>REPORTABLE RANGE</a:t>
          </a:r>
          <a:r>
            <a:rPr lang="en-US" sz="1100" i="1" kern="1200"/>
            <a:t>:  0.2 – 20.0 mg/dL</a:t>
          </a:r>
          <a:endParaRPr lang="en-US" sz="1100" kern="1200"/>
        </a:p>
      </dsp:txBody>
      <dsp:txXfrm>
        <a:off x="2875" y="2816686"/>
        <a:ext cx="3636562" cy="372294"/>
      </dsp:txXfrm>
    </dsp:sp>
    <dsp:sp modelId="{7B6B5398-C6B9-46F3-8DC5-76CF2876BDBD}">
      <dsp:nvSpPr>
        <dsp:cNvPr id="0" name=""/>
        <dsp:cNvSpPr/>
      </dsp:nvSpPr>
      <dsp:spPr>
        <a:xfrm>
          <a:off x="4275836" y="175759"/>
          <a:ext cx="1272796" cy="12727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8D7BB0E-3832-401E-A783-5AE56B8FA116}">
      <dsp:nvSpPr>
        <dsp:cNvPr id="0" name=""/>
        <dsp:cNvSpPr/>
      </dsp:nvSpPr>
      <dsp:spPr>
        <a:xfrm>
          <a:off x="4275836" y="1578125"/>
          <a:ext cx="3636562" cy="11782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90000"/>
            </a:lnSpc>
            <a:spcBef>
              <a:spcPct val="0"/>
            </a:spcBef>
            <a:spcAft>
              <a:spcPct val="35000"/>
            </a:spcAft>
            <a:buNone/>
            <a:defRPr b="1"/>
          </a:pPr>
          <a:r>
            <a:rPr lang="en-US" sz="1400" kern="1200"/>
            <a:t>For administration of Contrast Media based on eGFR values, see your department’s most recent “Contrast Media Guide”</a:t>
          </a:r>
          <a:r>
            <a:rPr lang="en-US" sz="1400" b="1" kern="1200"/>
            <a:t>. The laboratory implemented a new eGFR formula on March 1</a:t>
          </a:r>
          <a:r>
            <a:rPr lang="en-US" sz="1400" b="1" kern="1200" baseline="30000"/>
            <a:t>st</a:t>
          </a:r>
          <a:r>
            <a:rPr lang="en-US" sz="1400" b="1" kern="1200"/>
            <a:t>, 2022</a:t>
          </a:r>
          <a:r>
            <a:rPr lang="en-US" sz="1400" kern="1200"/>
            <a:t>.</a:t>
          </a:r>
        </a:p>
      </dsp:txBody>
      <dsp:txXfrm>
        <a:off x="4275836" y="1578125"/>
        <a:ext cx="3636562" cy="1178296"/>
      </dsp:txXfrm>
    </dsp:sp>
    <dsp:sp modelId="{EFE8195B-959F-4C64-BA85-75260672E049}">
      <dsp:nvSpPr>
        <dsp:cNvPr id="0" name=""/>
        <dsp:cNvSpPr/>
      </dsp:nvSpPr>
      <dsp:spPr>
        <a:xfrm>
          <a:off x="4275836" y="2816686"/>
          <a:ext cx="3636562" cy="372294"/>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607297-E9FD-4E07-8D9E-965B205D255B}">
      <dsp:nvSpPr>
        <dsp:cNvPr id="0" name=""/>
        <dsp:cNvSpPr/>
      </dsp:nvSpPr>
      <dsp:spPr>
        <a:xfrm>
          <a:off x="966" y="399635"/>
          <a:ext cx="3391432" cy="2153559"/>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86C4E5D5-95F5-4C9B-9735-8C29DA8C88A8}">
      <dsp:nvSpPr>
        <dsp:cNvPr id="0" name=""/>
        <dsp:cNvSpPr/>
      </dsp:nvSpPr>
      <dsp:spPr>
        <a:xfrm>
          <a:off x="377792" y="757620"/>
          <a:ext cx="3391432" cy="2153559"/>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t>Point of care devices are considered Reusable Medical Equipment. Make sure  the device is cleaned between every patient test. Use the Super Sani-Cloth wipes (purple top) provided by the hospital.</a:t>
          </a:r>
          <a:endParaRPr lang="en-US" sz="1600" kern="1200"/>
        </a:p>
      </dsp:txBody>
      <dsp:txXfrm>
        <a:off x="440868" y="820696"/>
        <a:ext cx="3265280" cy="2027407"/>
      </dsp:txXfrm>
    </dsp:sp>
    <dsp:sp modelId="{E501B830-F8AB-4CD4-BAE6-0084A799100C}">
      <dsp:nvSpPr>
        <dsp:cNvPr id="0" name=""/>
        <dsp:cNvSpPr/>
      </dsp:nvSpPr>
      <dsp:spPr>
        <a:xfrm>
          <a:off x="4146050" y="399635"/>
          <a:ext cx="3391432" cy="2153559"/>
        </a:xfrm>
        <a:prstGeom prst="roundRect">
          <a:avLst>
            <a:gd name="adj" fmla="val 10000"/>
          </a:avLst>
        </a:prstGeom>
        <a:solidFill>
          <a:schemeClr val="accent6">
            <a:hueOff val="0"/>
            <a:satOff val="0"/>
            <a:lumOff val="0"/>
            <a:alphaOff val="0"/>
          </a:schemeClr>
        </a:solidFill>
        <a:ln w="3810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0511B911-BA39-4EFD-9F45-20042F0C9D29}">
      <dsp:nvSpPr>
        <dsp:cNvPr id="0" name=""/>
        <dsp:cNvSpPr/>
      </dsp:nvSpPr>
      <dsp:spPr>
        <a:xfrm>
          <a:off x="4522876" y="757620"/>
          <a:ext cx="3391432" cy="2153559"/>
        </a:xfrm>
        <a:prstGeom prst="roundRect">
          <a:avLst>
            <a:gd name="adj" fmla="val 10000"/>
          </a:avLst>
        </a:prstGeom>
        <a:solidFill>
          <a:schemeClr val="lt1">
            <a:alpha val="90000"/>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en-US" sz="1600" b="1" kern="1200"/>
            <a:t>Always use Universal Precautions when performing any testing/procedure using any body fluids.</a:t>
          </a:r>
          <a:endParaRPr lang="en-US" sz="1600" kern="1200"/>
        </a:p>
      </dsp:txBody>
      <dsp:txXfrm>
        <a:off x="4585952" y="820696"/>
        <a:ext cx="3265280" cy="202740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23569B-ECFD-4FA8-9032-ABB7611FCD70}">
      <dsp:nvSpPr>
        <dsp:cNvPr id="0" name=""/>
        <dsp:cNvSpPr/>
      </dsp:nvSpPr>
      <dsp:spPr>
        <a:xfrm>
          <a:off x="0" y="150593"/>
          <a:ext cx="3886200" cy="1534159"/>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bg1"/>
              </a:solidFill>
            </a:rPr>
            <a:t>You have completed the presentation.</a:t>
          </a:r>
        </a:p>
      </dsp:txBody>
      <dsp:txXfrm>
        <a:off x="44934" y="195527"/>
        <a:ext cx="2300526" cy="1444291"/>
      </dsp:txXfrm>
    </dsp:sp>
    <dsp:sp modelId="{F28D2911-6334-4A69-8F22-FE5B0D67CA11}">
      <dsp:nvSpPr>
        <dsp:cNvPr id="0" name=""/>
        <dsp:cNvSpPr/>
      </dsp:nvSpPr>
      <dsp:spPr>
        <a:xfrm>
          <a:off x="685799" y="1866967"/>
          <a:ext cx="3886200" cy="1534159"/>
        </a:xfrm>
        <a:prstGeom prst="roundRect">
          <a:avLst>
            <a:gd name="adj" fmla="val 10000"/>
          </a:avLst>
        </a:prstGeom>
        <a:solidFill>
          <a:schemeClr val="accent2">
            <a:hueOff val="-3878375"/>
            <a:satOff val="-8771"/>
            <a:lumOff val="-5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a:lnSpc>
              <a:spcPct val="90000"/>
            </a:lnSpc>
            <a:spcBef>
              <a:spcPct val="0"/>
            </a:spcBef>
            <a:spcAft>
              <a:spcPct val="35000"/>
            </a:spcAft>
            <a:buNone/>
          </a:pPr>
          <a:r>
            <a:rPr lang="en-US" sz="1600" b="1" kern="1200" dirty="0">
              <a:solidFill>
                <a:schemeClr val="bg1"/>
              </a:solidFill>
            </a:rPr>
            <a:t>You must complete the on-line exam, score &gt;80% and test the external liquid controls.</a:t>
          </a:r>
        </a:p>
      </dsp:txBody>
      <dsp:txXfrm>
        <a:off x="730733" y="1911901"/>
        <a:ext cx="2113328" cy="1444291"/>
      </dsp:txXfrm>
    </dsp:sp>
    <dsp:sp modelId="{3375884E-06FF-447D-B861-D4EBB0E068F3}">
      <dsp:nvSpPr>
        <dsp:cNvPr id="0" name=""/>
        <dsp:cNvSpPr/>
      </dsp:nvSpPr>
      <dsp:spPr>
        <a:xfrm>
          <a:off x="2888996" y="1206019"/>
          <a:ext cx="997203" cy="997203"/>
        </a:xfrm>
        <a:prstGeom prst="downArrow">
          <a:avLst>
            <a:gd name="adj1" fmla="val 55000"/>
            <a:gd name="adj2" fmla="val 45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3113367" y="1206019"/>
        <a:ext cx="548461" cy="750395"/>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35A2E13-528E-49F4-8EC3-4FEB48D7EA5F}" type="datetimeFigureOut">
              <a:rPr lang="en-US" smtClean="0"/>
              <a:t>3/3/2023</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10DC79-D0A8-4A28-96E8-690D45961256}" type="slidenum">
              <a:rPr lang="en-US" smtClean="0"/>
              <a:t>‹#›</a:t>
            </a:fld>
            <a:endParaRPr lang="en-US"/>
          </a:p>
        </p:txBody>
      </p:sp>
    </p:spTree>
    <p:extLst>
      <p:ext uri="{BB962C8B-B14F-4D97-AF65-F5344CB8AC3E}">
        <p14:creationId xmlns:p14="http://schemas.microsoft.com/office/powerpoint/2010/main" val="1280411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B10DC79-D0A8-4A28-96E8-690D45961256}" type="slidenum">
              <a:rPr lang="en-US" smtClean="0"/>
              <a:t>3</a:t>
            </a:fld>
            <a:endParaRPr lang="en-US"/>
          </a:p>
        </p:txBody>
      </p:sp>
    </p:spTree>
    <p:extLst>
      <p:ext uri="{BB962C8B-B14F-4D97-AF65-F5344CB8AC3E}">
        <p14:creationId xmlns:p14="http://schemas.microsoft.com/office/powerpoint/2010/main" val="4017963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0" y="-3175"/>
            <a:ext cx="9144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08831" y="1449146"/>
            <a:ext cx="7526338" cy="2971051"/>
          </a:xfrm>
        </p:spPr>
        <p:txBody>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808831" y="5280847"/>
            <a:ext cx="7526338"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EE006AB6-C334-48E7-902B-86242BAC0E96}" type="datetimeFigureOut">
              <a:rPr lang="en-US" smtClean="0"/>
              <a:pPr>
                <a:defRPr/>
              </a:pPr>
              <a:t>3/3/2023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E13D9DC1-5EE7-4779-BAAD-AEC403432888}" type="slidenum">
              <a:rPr lang="en-US" altLang="en-US" smtClean="0"/>
              <a:pPr>
                <a:defRPr/>
              </a:pPr>
              <a:t>‹#›</a:t>
            </a:fld>
            <a:endParaRPr lang="en-US" altLang="en-US"/>
          </a:p>
        </p:txBody>
      </p:sp>
    </p:spTree>
    <p:extLst>
      <p:ext uri="{BB962C8B-B14F-4D97-AF65-F5344CB8AC3E}">
        <p14:creationId xmlns:p14="http://schemas.microsoft.com/office/powerpoint/2010/main" val="5281786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4863" y="4800600"/>
            <a:ext cx="7526337" cy="566738"/>
          </a:xfrm>
        </p:spPr>
        <p:txBody>
          <a:bodyPr anchor="b">
            <a:normAutofit/>
          </a:bodyPr>
          <a:lstStyle>
            <a:lvl1pPr algn="l">
              <a:defRPr sz="2400" b="0"/>
            </a:lvl1pPr>
          </a:lstStyle>
          <a:p>
            <a:r>
              <a:rPr lang="en-US"/>
              <a:t>Click to edit Master title style</a:t>
            </a:r>
            <a:endParaRPr lang="en-US" dirty="0"/>
          </a:p>
        </p:txBody>
      </p:sp>
      <p:sp>
        <p:nvSpPr>
          <p:cNvPr id="15" name="Picture Placeholder 14"/>
          <p:cNvSpPr>
            <a:spLocks noGrp="1" noChangeAspect="1"/>
          </p:cNvSpPr>
          <p:nvPr>
            <p:ph type="pic" sz="quarter" idx="13"/>
          </p:nvPr>
        </p:nvSpPr>
        <p:spPr bwMode="auto">
          <a:xfrm>
            <a:off x="0" y="0"/>
            <a:ext cx="9144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en-US"/>
              <a:t>Click icon to add picture</a:t>
            </a:r>
            <a:endParaRPr lang="en-US" dirty="0"/>
          </a:p>
        </p:txBody>
      </p:sp>
      <p:sp>
        <p:nvSpPr>
          <p:cNvPr id="4" name="Text Placeholder 3"/>
          <p:cNvSpPr>
            <a:spLocks noGrp="1"/>
          </p:cNvSpPr>
          <p:nvPr>
            <p:ph type="body" sz="half" idx="2"/>
          </p:nvPr>
        </p:nvSpPr>
        <p:spPr>
          <a:xfrm>
            <a:off x="804863" y="5367338"/>
            <a:ext cx="7526337"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CCF89E9A-74B0-46A0-96AF-F79A40BD5C5B}" type="datetimeFigureOut">
              <a:rPr lang="en-US" smtClean="0"/>
              <a:pPr>
                <a:defRPr/>
              </a:pPr>
              <a:t>3/3/2023</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1B386B7-611B-4DAC-98F9-2E96B9D877DE}" type="slidenum">
              <a:rPr lang="en-US" altLang="en-US" smtClean="0"/>
              <a:pPr>
                <a:defRPr/>
              </a:pPr>
              <a:t>‹#›</a:t>
            </a:fld>
            <a:endParaRPr lang="en-US" altLang="en-US"/>
          </a:p>
        </p:txBody>
      </p:sp>
    </p:spTree>
    <p:extLst>
      <p:ext uri="{BB962C8B-B14F-4D97-AF65-F5344CB8AC3E}">
        <p14:creationId xmlns:p14="http://schemas.microsoft.com/office/powerpoint/2010/main" val="815520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8" name="Freeform 6"/>
          <p:cNvSpPr>
            <a:spLocks noChangeAspect="1"/>
          </p:cNvSpPr>
          <p:nvPr/>
        </p:nvSpPr>
        <p:spPr bwMode="auto">
          <a:xfrm>
            <a:off x="485107" y="1338479"/>
            <a:ext cx="4749312"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649573" y="1495525"/>
            <a:ext cx="4420380" cy="2645912"/>
          </a:xfrm>
        </p:spPr>
        <p:txBody>
          <a:bodyPr anchor="b"/>
          <a:lstStyle>
            <a:lvl1pPr algn="l">
              <a:defRPr sz="4200" b="1" cap="none"/>
            </a:lvl1pPr>
          </a:lstStyle>
          <a:p>
            <a:r>
              <a:rPr lang="en-US"/>
              <a:t>Click to edit Master title style</a:t>
            </a:r>
            <a:endParaRPr lang="en-US" dirty="0"/>
          </a:p>
        </p:txBody>
      </p:sp>
      <p:sp>
        <p:nvSpPr>
          <p:cNvPr id="3" name="Text Placeholder 2"/>
          <p:cNvSpPr>
            <a:spLocks noGrp="1"/>
          </p:cNvSpPr>
          <p:nvPr>
            <p:ph type="body" idx="1"/>
          </p:nvPr>
        </p:nvSpPr>
        <p:spPr>
          <a:xfrm>
            <a:off x="651226" y="4700702"/>
            <a:ext cx="4418727"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9" name="Text Placeholder 5"/>
          <p:cNvSpPr>
            <a:spLocks noGrp="1"/>
          </p:cNvSpPr>
          <p:nvPr>
            <p:ph type="body" sz="quarter" idx="16"/>
          </p:nvPr>
        </p:nvSpPr>
        <p:spPr>
          <a:xfrm>
            <a:off x="5398884" y="1338479"/>
            <a:ext cx="3302316" cy="4075464"/>
          </a:xfrm>
        </p:spPr>
        <p:txBody>
          <a:bodyPr anchor="t"/>
          <a:lstStyle>
            <a:lvl1pPr marL="0" indent="0">
              <a:buFontTx/>
              <a:buNone/>
              <a:defRPr/>
            </a:lvl1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CCF89E9A-74B0-46A0-96AF-F79A40BD5C5B}" type="datetimeFigureOut">
              <a:rPr lang="en-US" smtClean="0"/>
              <a:pPr>
                <a:defRPr/>
              </a:pPr>
              <a:t>3/3/2023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1B386B7-611B-4DAC-98F9-2E96B9D877DE}" type="slidenum">
              <a:rPr lang="en-US" altLang="en-US" smtClean="0"/>
              <a:pPr>
                <a:defRPr/>
              </a:pPr>
              <a:t>‹#›</a:t>
            </a:fld>
            <a:endParaRPr lang="en-US" altLang="en-US"/>
          </a:p>
        </p:txBody>
      </p:sp>
    </p:spTree>
    <p:extLst>
      <p:ext uri="{BB962C8B-B14F-4D97-AF65-F5344CB8AC3E}">
        <p14:creationId xmlns:p14="http://schemas.microsoft.com/office/powerpoint/2010/main" val="20171781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9" name="Freeform 6"/>
          <p:cNvSpPr>
            <a:spLocks noChangeAspect="1"/>
          </p:cNvSpPr>
          <p:nvPr/>
        </p:nvSpPr>
        <p:spPr bwMode="auto">
          <a:xfrm>
            <a:off x="855663" y="2286585"/>
            <a:ext cx="3671336"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017816" y="2435956"/>
            <a:ext cx="3286891" cy="2007789"/>
          </a:xfrm>
        </p:spPr>
        <p:txBody>
          <a:bodyPr/>
          <a:lstStyle>
            <a:lvl1pPr>
              <a:defRPr sz="3200"/>
            </a:lvl1pPr>
          </a:lstStyle>
          <a:p>
            <a:r>
              <a:rPr lang="en-US"/>
              <a:t>Click to edit Master title style</a:t>
            </a:r>
            <a:endParaRPr lang="en-US" dirty="0"/>
          </a:p>
        </p:txBody>
      </p:sp>
      <p:sp>
        <p:nvSpPr>
          <p:cNvPr id="6" name="Text Placeholder 5"/>
          <p:cNvSpPr>
            <a:spLocks noGrp="1"/>
          </p:cNvSpPr>
          <p:nvPr>
            <p:ph type="body" sz="quarter" idx="16"/>
          </p:nvPr>
        </p:nvSpPr>
        <p:spPr>
          <a:xfrm>
            <a:off x="4616450" y="2286000"/>
            <a:ext cx="3671888" cy="2300288"/>
          </a:xfrm>
        </p:spPr>
        <p:txBody>
          <a:bodyPr anchor="t"/>
          <a:lstStyle>
            <a:lvl1pPr marL="0" indent="0">
              <a:buFontTx/>
              <a:buNone/>
              <a:defRPr/>
            </a:lvl1pPr>
          </a:lstStyle>
          <a:p>
            <a:pPr lvl="0"/>
            <a:r>
              <a:rPr lang="en-US"/>
              <a:t>Click to edit Master text styles</a:t>
            </a:r>
          </a:p>
        </p:txBody>
      </p:sp>
      <p:sp>
        <p:nvSpPr>
          <p:cNvPr id="2" name="Date Placeholder 1"/>
          <p:cNvSpPr>
            <a:spLocks noGrp="1"/>
          </p:cNvSpPr>
          <p:nvPr>
            <p:ph type="dt" sz="half" idx="10"/>
          </p:nvPr>
        </p:nvSpPr>
        <p:spPr/>
        <p:txBody>
          <a:bodyPr/>
          <a:lstStyle/>
          <a:p>
            <a:pPr>
              <a:defRPr/>
            </a:pPr>
            <a:fld id="{CCF89E9A-74B0-46A0-96AF-F79A40BD5C5B}" type="datetimeFigureOut">
              <a:rPr lang="en-US" smtClean="0"/>
              <a:pPr>
                <a:defRPr/>
              </a:pPr>
              <a:t>3/3/2023</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11B386B7-611B-4DAC-98F9-2E96B9D877DE}" type="slidenum">
              <a:rPr lang="en-US" altLang="en-US" smtClean="0"/>
              <a:pPr>
                <a:defRPr/>
              </a:pPr>
              <a:t>‹#›</a:t>
            </a:fld>
            <a:endParaRPr lang="en-US" altLang="en-US"/>
          </a:p>
        </p:txBody>
      </p:sp>
    </p:spTree>
    <p:extLst>
      <p:ext uri="{BB962C8B-B14F-4D97-AF65-F5344CB8AC3E}">
        <p14:creationId xmlns:p14="http://schemas.microsoft.com/office/powerpoint/2010/main" val="5611595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6ADBD7C4-DA72-4152-A05A-6CEC3711095C}" type="datetimeFigureOut">
              <a:rPr lang="en-US" smtClean="0"/>
              <a:pPr>
                <a:defRPr/>
              </a:pPr>
              <a:t>3/3/2023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A45849-F99D-4EC6-9FC9-2787251B2E23}" type="slidenum">
              <a:rPr lang="en-US" altLang="en-US" smtClean="0"/>
              <a:pPr>
                <a:defRPr/>
              </a:pPr>
              <a:t>‹#›</a:t>
            </a:fld>
            <a:endParaRPr lang="en-US" altLang="en-US"/>
          </a:p>
        </p:txBody>
      </p:sp>
    </p:spTree>
    <p:extLst>
      <p:ext uri="{BB962C8B-B14F-4D97-AF65-F5344CB8AC3E}">
        <p14:creationId xmlns:p14="http://schemas.microsoft.com/office/powerpoint/2010/main" val="4695028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2" name="Freeform 6"/>
          <p:cNvSpPr>
            <a:spLocks noChangeAspect="1"/>
          </p:cNvSpPr>
          <p:nvPr/>
        </p:nvSpPr>
        <p:spPr bwMode="auto">
          <a:xfrm>
            <a:off x="5752238" y="446089"/>
            <a:ext cx="3391762"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9" name="AutoShape 4"/>
          <p:cNvSpPr>
            <a:spLocks noChangeAspect="1" noChangeArrowheads="1" noTextEdit="1"/>
          </p:cNvSpPr>
          <p:nvPr/>
        </p:nvSpPr>
        <p:spPr bwMode="auto">
          <a:xfrm>
            <a:off x="5233988" y="0"/>
            <a:ext cx="3910012" cy="586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sp>
      <p:sp>
        <p:nvSpPr>
          <p:cNvPr id="2" name="Vertical Title 1"/>
          <p:cNvSpPr>
            <a:spLocks noGrp="1"/>
          </p:cNvSpPr>
          <p:nvPr>
            <p:ph type="title" orient="vert"/>
          </p:nvPr>
        </p:nvSpPr>
        <p:spPr>
          <a:xfrm>
            <a:off x="6137655" y="586171"/>
            <a:ext cx="1701800" cy="51347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04862" y="446089"/>
            <a:ext cx="4947376" cy="5414962"/>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58187D87-8B8E-41DA-A647-C3A47E2E135D}" type="datetimeFigureOut">
              <a:rPr lang="en-US" smtClean="0"/>
              <a:pPr>
                <a:defRPr/>
              </a:pPr>
              <a:t>3/3/2023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5C3E56E-850C-46D8-95DA-B2AB0DC51980}" type="slidenum">
              <a:rPr lang="en-US" altLang="en-US" smtClean="0"/>
              <a:pPr>
                <a:defRPr/>
              </a:pPr>
              <a:t>‹#›</a:t>
            </a:fld>
            <a:endParaRPr lang="en-US" altLang="en-US"/>
          </a:p>
        </p:txBody>
      </p:sp>
    </p:spTree>
    <p:extLst>
      <p:ext uri="{BB962C8B-B14F-4D97-AF65-F5344CB8AC3E}">
        <p14:creationId xmlns:p14="http://schemas.microsoft.com/office/powerpoint/2010/main" val="37142768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1"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809997" y="2222287"/>
            <a:ext cx="7524003" cy="363651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719FDF5-DDED-4A75-8F3B-121E7814C431}" type="datetimeFigureOut">
              <a:rPr lang="en-US" smtClean="0"/>
              <a:pPr>
                <a:defRPr/>
              </a:pPr>
              <a:t>3/3/2023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404731E7-F6F8-4D17-847F-C1C9682523E3}" type="slidenum">
              <a:rPr lang="en-US" altLang="en-US" smtClean="0"/>
              <a:pPr>
                <a:defRPr/>
              </a:pPr>
              <a:t>‹#›</a:t>
            </a:fld>
            <a:endParaRPr lang="en-US" altLang="en-US"/>
          </a:p>
        </p:txBody>
      </p:sp>
    </p:spTree>
    <p:extLst>
      <p:ext uri="{BB962C8B-B14F-4D97-AF65-F5344CB8AC3E}">
        <p14:creationId xmlns:p14="http://schemas.microsoft.com/office/powerpoint/2010/main" val="1948989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 name="Freeform 7"/>
          <p:cNvSpPr/>
          <p:nvPr/>
        </p:nvSpPr>
        <p:spPr bwMode="auto">
          <a:xfrm>
            <a:off x="0" y="0"/>
            <a:ext cx="9144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2951396"/>
            <a:ext cx="7526337" cy="1468800"/>
          </a:xfrm>
        </p:spPr>
        <p:txBody>
          <a:bodyPr anchor="b"/>
          <a:lstStyle>
            <a:lvl1pPr algn="r">
              <a:defRPr sz="4800" b="1" cap="none"/>
            </a:lvl1pPr>
          </a:lstStyle>
          <a:p>
            <a:r>
              <a:rPr lang="en-US"/>
              <a:t>Click to edit Master title style</a:t>
            </a:r>
            <a:endParaRPr lang="en-US" dirty="0"/>
          </a:p>
        </p:txBody>
      </p:sp>
      <p:sp>
        <p:nvSpPr>
          <p:cNvPr id="3" name="Text Placeholder 2"/>
          <p:cNvSpPr>
            <a:spLocks noGrp="1"/>
          </p:cNvSpPr>
          <p:nvPr>
            <p:ph type="body" idx="1"/>
          </p:nvPr>
        </p:nvSpPr>
        <p:spPr>
          <a:xfrm>
            <a:off x="804863" y="5281200"/>
            <a:ext cx="7526337"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C1BC9D2E-4645-430B-AA76-96671D1061DC}" type="datetimeFigureOut">
              <a:rPr lang="en-US" smtClean="0"/>
              <a:pPr>
                <a:defRPr/>
              </a:pPr>
              <a:t>3/3/2023</a:t>
            </a:fld>
            <a:endParaRPr lang="en-US" dirty="0"/>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15BCDDB1-FE6F-461A-9E36-0EFCA180E227}" type="slidenum">
              <a:rPr lang="en-US" altLang="en-US" smtClean="0"/>
              <a:pPr>
                <a:defRPr/>
              </a:pPr>
              <a:t>‹#›</a:t>
            </a:fld>
            <a:endParaRPr lang="en-US" altLang="en-US"/>
          </a:p>
        </p:txBody>
      </p:sp>
    </p:spTree>
    <p:extLst>
      <p:ext uri="{BB962C8B-B14F-4D97-AF65-F5344CB8AC3E}">
        <p14:creationId xmlns:p14="http://schemas.microsoft.com/office/powerpoint/2010/main" val="2066468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09996" y="2222287"/>
            <a:ext cx="3670723"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0" y="2222287"/>
            <a:ext cx="3670720" cy="36387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CCF89E9A-74B0-46A0-96AF-F79A40BD5C5B}" type="datetimeFigureOut">
              <a:rPr lang="en-US" smtClean="0"/>
              <a:pPr>
                <a:defRPr/>
              </a:pPr>
              <a:t>3/3/2023</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11B386B7-611B-4DAC-98F9-2E96B9D877DE}" type="slidenum">
              <a:rPr lang="en-US" altLang="en-US" smtClean="0"/>
              <a:pPr>
                <a:defRPr/>
              </a:pPr>
              <a:t>‹#›</a:t>
            </a:fld>
            <a:endParaRPr lang="en-US" altLang="en-US"/>
          </a:p>
        </p:txBody>
      </p:sp>
    </p:spTree>
    <p:extLst>
      <p:ext uri="{BB962C8B-B14F-4D97-AF65-F5344CB8AC3E}">
        <p14:creationId xmlns:p14="http://schemas.microsoft.com/office/powerpoint/2010/main" val="38885849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09996" y="2174875"/>
            <a:ext cx="367072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09996" y="2751137"/>
            <a:ext cx="3687391"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280" y="2174875"/>
            <a:ext cx="3670720"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0" y="2751137"/>
            <a:ext cx="3670720" cy="3109913"/>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CCF89E9A-74B0-46A0-96AF-F79A40BD5C5B}" type="datetimeFigureOut">
              <a:rPr lang="en-US" smtClean="0"/>
              <a:pPr>
                <a:defRPr/>
              </a:pPr>
              <a:t>3/3/2023</a:t>
            </a:fld>
            <a:endParaRPr lang="en-US" dirty="0"/>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11B386B7-611B-4DAC-98F9-2E96B9D877DE}" type="slidenum">
              <a:rPr lang="en-US" altLang="en-US" smtClean="0"/>
              <a:pPr>
                <a:defRPr/>
              </a:pPr>
              <a:t>‹#›</a:t>
            </a:fld>
            <a:endParaRPr lang="en-US" altLang="en-US"/>
          </a:p>
        </p:txBody>
      </p:sp>
    </p:spTree>
    <p:extLst>
      <p:ext uri="{BB962C8B-B14F-4D97-AF65-F5344CB8AC3E}">
        <p14:creationId xmlns:p14="http://schemas.microsoft.com/office/powerpoint/2010/main" val="1314856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Freeform 6"/>
          <p:cNvSpPr/>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fld id="{609B02A0-33CE-41D2-9CA2-9D9D0952EB1F}" type="datetimeFigureOut">
              <a:rPr lang="en-US" smtClean="0"/>
              <a:pPr>
                <a:defRPr/>
              </a:pPr>
              <a:t>3/3/2023</a:t>
            </a:fld>
            <a:endParaRPr lang="en-US" dirty="0"/>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7F389700-491E-4236-B2C6-02439B1EE21D}" type="slidenum">
              <a:rPr lang="en-US" altLang="en-US" smtClean="0"/>
              <a:pPr>
                <a:defRPr/>
              </a:pPr>
              <a:t>‹#›</a:t>
            </a:fld>
            <a:endParaRPr lang="en-US" altLang="en-US"/>
          </a:p>
        </p:txBody>
      </p:sp>
    </p:spTree>
    <p:extLst>
      <p:ext uri="{BB962C8B-B14F-4D97-AF65-F5344CB8AC3E}">
        <p14:creationId xmlns:p14="http://schemas.microsoft.com/office/powerpoint/2010/main" val="3195584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53C0B3A2-5D5E-49FD-9F79-68D8746BC80F}" type="datetimeFigureOut">
              <a:rPr lang="en-US" smtClean="0"/>
              <a:pPr>
                <a:defRPr/>
              </a:pPr>
              <a:t>3/3/2023</a:t>
            </a:fld>
            <a:endParaRPr lang="en-US" dirty="0"/>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9C45EC60-22D8-4020-B5B5-0E45CA1ACAFE}" type="slidenum">
              <a:rPr lang="en-US" altLang="en-US" smtClean="0"/>
              <a:pPr>
                <a:defRPr/>
              </a:pPr>
              <a:t>‹#›</a:t>
            </a:fld>
            <a:endParaRPr lang="en-US" altLang="en-US"/>
          </a:p>
        </p:txBody>
      </p:sp>
    </p:spTree>
    <p:extLst>
      <p:ext uri="{BB962C8B-B14F-4D97-AF65-F5344CB8AC3E}">
        <p14:creationId xmlns:p14="http://schemas.microsoft.com/office/powerpoint/2010/main" val="20143277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2" name="Freeform 6"/>
          <p:cNvSpPr>
            <a:spLocks noChangeAspect="1"/>
          </p:cNvSpPr>
          <p:nvPr/>
        </p:nvSpPr>
        <p:spPr bwMode="auto">
          <a:xfrm>
            <a:off x="804863" y="446086"/>
            <a:ext cx="2660650"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04863" y="446088"/>
            <a:ext cx="2660650" cy="1618396"/>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641724" y="446087"/>
            <a:ext cx="4689475" cy="541496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04863" y="2260737"/>
            <a:ext cx="2660650"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750F7F84-B338-4A88-9024-912765172B8C}" type="datetimeFigureOut">
              <a:rPr lang="en-US" smtClean="0"/>
              <a:pPr>
                <a:defRPr/>
              </a:pPr>
              <a:t>3/3/2023</a:t>
            </a:fld>
            <a:endParaRPr lang="en-US" dirty="0"/>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D49BC7CA-300A-4E87-8895-A2BF78A2A680}" type="slidenum">
              <a:rPr lang="en-US" altLang="en-US" smtClean="0"/>
              <a:pPr>
                <a:defRPr/>
              </a:pPr>
              <a:t>‹#›</a:t>
            </a:fld>
            <a:endParaRPr lang="en-US" altLang="en-US"/>
          </a:p>
        </p:txBody>
      </p:sp>
    </p:spTree>
    <p:extLst>
      <p:ext uri="{BB962C8B-B14F-4D97-AF65-F5344CB8AC3E}">
        <p14:creationId xmlns:p14="http://schemas.microsoft.com/office/powerpoint/2010/main" val="4268804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09996" y="727521"/>
            <a:ext cx="3501548" cy="1617163"/>
          </a:xfrm>
        </p:spPr>
        <p:txBody>
          <a:bodyPr anchor="b">
            <a:normAutofit/>
          </a:bodyPr>
          <a:lstStyle>
            <a:lvl1pPr algn="l">
              <a:defRPr sz="2400" b="0"/>
            </a:lvl1pPr>
          </a:lstStyle>
          <a:p>
            <a:r>
              <a:rPr lang="en-US"/>
              <a:t>Click to edit Master title style</a:t>
            </a:r>
            <a:endParaRPr lang="en-US" dirty="0"/>
          </a:p>
        </p:txBody>
      </p:sp>
      <p:sp>
        <p:nvSpPr>
          <p:cNvPr id="9" name="Picture Placeholder 11"/>
          <p:cNvSpPr>
            <a:spLocks noGrp="1" noChangeAspect="1"/>
          </p:cNvSpPr>
          <p:nvPr>
            <p:ph type="pic" sz="quarter" idx="13"/>
          </p:nvPr>
        </p:nvSpPr>
        <p:spPr bwMode="auto">
          <a:xfrm>
            <a:off x="4573588" y="0"/>
            <a:ext cx="4570412"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en-US"/>
              <a:t>Click icon to add picture</a:t>
            </a:r>
            <a:endParaRPr lang="en-US" dirty="0"/>
          </a:p>
        </p:txBody>
      </p:sp>
      <p:sp>
        <p:nvSpPr>
          <p:cNvPr id="4" name="Text Placeholder 3"/>
          <p:cNvSpPr>
            <a:spLocks noGrp="1"/>
          </p:cNvSpPr>
          <p:nvPr>
            <p:ph type="body" sz="half" idx="2"/>
          </p:nvPr>
        </p:nvSpPr>
        <p:spPr>
          <a:xfrm>
            <a:off x="809996" y="2344684"/>
            <a:ext cx="350154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2914357" y="6041361"/>
            <a:ext cx="732659" cy="365125"/>
          </a:xfrm>
        </p:spPr>
        <p:txBody>
          <a:bodyPr/>
          <a:lstStyle/>
          <a:p>
            <a:pPr>
              <a:defRPr/>
            </a:pPr>
            <a:fld id="{CCF89E9A-74B0-46A0-96AF-F79A40BD5C5B}" type="datetimeFigureOut">
              <a:rPr lang="en-US" smtClean="0"/>
              <a:pPr>
                <a:defRPr/>
              </a:pPr>
              <a:t>3/3/2023</a:t>
            </a:fld>
            <a:endParaRPr lang="en-US" dirty="0"/>
          </a:p>
        </p:txBody>
      </p:sp>
      <p:sp>
        <p:nvSpPr>
          <p:cNvPr id="6" name="Footer Placeholder 5"/>
          <p:cNvSpPr>
            <a:spLocks noGrp="1"/>
          </p:cNvSpPr>
          <p:nvPr>
            <p:ph type="ftr" sz="quarter" idx="11"/>
          </p:nvPr>
        </p:nvSpPr>
        <p:spPr>
          <a:xfrm>
            <a:off x="442797" y="6041361"/>
            <a:ext cx="2471560" cy="365125"/>
          </a:xfrm>
        </p:spPr>
        <p:txBody>
          <a:bodyPr/>
          <a:lstStyle/>
          <a:p>
            <a:pPr>
              <a:defRPr/>
            </a:pPr>
            <a:endParaRPr lang="en-US"/>
          </a:p>
        </p:txBody>
      </p:sp>
      <p:sp>
        <p:nvSpPr>
          <p:cNvPr id="7" name="Slide Number Placeholder 6"/>
          <p:cNvSpPr>
            <a:spLocks noGrp="1"/>
          </p:cNvSpPr>
          <p:nvPr>
            <p:ph type="sldNum" sz="quarter" idx="12"/>
          </p:nvPr>
        </p:nvSpPr>
        <p:spPr>
          <a:xfrm>
            <a:off x="3647017" y="5915887"/>
            <a:ext cx="796616" cy="490599"/>
          </a:xfrm>
        </p:spPr>
        <p:txBody>
          <a:bodyPr/>
          <a:lstStyle/>
          <a:p>
            <a:pPr>
              <a:defRPr/>
            </a:pPr>
            <a:fld id="{11B386B7-611B-4DAC-98F9-2E96B9D877DE}" type="slidenum">
              <a:rPr lang="en-US" altLang="en-US" smtClean="0"/>
              <a:pPr>
                <a:defRPr/>
              </a:pPr>
              <a:t>‹#›</a:t>
            </a:fld>
            <a:endParaRPr lang="en-US" altLang="en-US"/>
          </a:p>
        </p:txBody>
      </p:sp>
    </p:spTree>
    <p:extLst>
      <p:ext uri="{BB962C8B-B14F-4D97-AF65-F5344CB8AC3E}">
        <p14:creationId xmlns:p14="http://schemas.microsoft.com/office/powerpoint/2010/main" val="26504243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09997" y="447188"/>
            <a:ext cx="7524003"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809997" y="2184400"/>
            <a:ext cx="7524003"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p:cNvSpPr>
            <a:spLocks noGrp="1"/>
          </p:cNvSpPr>
          <p:nvPr>
            <p:ph type="ftr" sz="quarter" idx="3"/>
          </p:nvPr>
        </p:nvSpPr>
        <p:spPr>
          <a:xfrm>
            <a:off x="442797" y="6041361"/>
            <a:ext cx="6289532" cy="365125"/>
          </a:xfrm>
          <a:prstGeom prst="rect">
            <a:avLst/>
          </a:prstGeom>
        </p:spPr>
        <p:txBody>
          <a:bodyPr vert="horz" lIns="91440" tIns="45720" rIns="91440" bIns="45720" rtlCol="0" anchor="b"/>
          <a:lstStyle>
            <a:lvl1pPr algn="l">
              <a:defRPr sz="900">
                <a:solidFill>
                  <a:schemeClr val="tx1"/>
                </a:solidFill>
              </a:defRPr>
            </a:lvl1pPr>
          </a:lstStyle>
          <a:p>
            <a:pPr>
              <a:defRPr/>
            </a:pPr>
            <a:endParaRPr lang="en-US"/>
          </a:p>
        </p:txBody>
      </p:sp>
      <p:sp>
        <p:nvSpPr>
          <p:cNvPr id="4" name="Date Placeholder 3"/>
          <p:cNvSpPr>
            <a:spLocks noGrp="1"/>
          </p:cNvSpPr>
          <p:nvPr>
            <p:ph type="dt" sz="half" idx="2"/>
          </p:nvPr>
        </p:nvSpPr>
        <p:spPr>
          <a:xfrm>
            <a:off x="6911422" y="6041361"/>
            <a:ext cx="993161" cy="365125"/>
          </a:xfrm>
          <a:prstGeom prst="rect">
            <a:avLst/>
          </a:prstGeom>
        </p:spPr>
        <p:txBody>
          <a:bodyPr vert="horz" lIns="91440" tIns="45720" rIns="91440" bIns="45720" rtlCol="0" anchor="b"/>
          <a:lstStyle>
            <a:lvl1pPr algn="r">
              <a:defRPr sz="900">
                <a:solidFill>
                  <a:schemeClr val="tx1"/>
                </a:solidFill>
              </a:defRPr>
            </a:lvl1pPr>
          </a:lstStyle>
          <a:p>
            <a:pPr>
              <a:defRPr/>
            </a:pPr>
            <a:fld id="{CCF89E9A-74B0-46A0-96AF-F79A40BD5C5B}" type="datetimeFigureOut">
              <a:rPr lang="en-US" smtClean="0"/>
              <a:pPr>
                <a:defRPr/>
              </a:pPr>
              <a:t>3/3/2023</a:t>
            </a:fld>
            <a:endParaRPr lang="en-US" dirty="0"/>
          </a:p>
        </p:txBody>
      </p:sp>
      <p:sp>
        <p:nvSpPr>
          <p:cNvPr id="6" name="Slide Number Placeholder 5"/>
          <p:cNvSpPr>
            <a:spLocks noGrp="1"/>
          </p:cNvSpPr>
          <p:nvPr>
            <p:ph type="sldNum" sz="quarter" idx="4"/>
          </p:nvPr>
        </p:nvSpPr>
        <p:spPr>
          <a:xfrm>
            <a:off x="7904584" y="5915887"/>
            <a:ext cx="796616" cy="490599"/>
          </a:xfrm>
          <a:prstGeom prst="rect">
            <a:avLst/>
          </a:prstGeom>
        </p:spPr>
        <p:txBody>
          <a:bodyPr vert="horz" lIns="91440" tIns="45720" rIns="91440" bIns="10800" rtlCol="0" anchor="b"/>
          <a:lstStyle>
            <a:lvl1pPr algn="r">
              <a:defRPr sz="2000">
                <a:solidFill>
                  <a:schemeClr val="accent1"/>
                </a:solidFill>
              </a:defRPr>
            </a:lvl1pPr>
          </a:lstStyle>
          <a:p>
            <a:pPr>
              <a:defRPr/>
            </a:pPr>
            <a:fld id="{11B386B7-611B-4DAC-98F9-2E96B9D877DE}" type="slidenum">
              <a:rPr lang="en-US" altLang="en-US" smtClean="0"/>
              <a:pPr>
                <a:defRPr/>
              </a:pPr>
              <a:t>‹#›</a:t>
            </a:fld>
            <a:endParaRPr lang="en-US" altLang="en-US"/>
          </a:p>
        </p:txBody>
      </p:sp>
    </p:spTree>
    <p:extLst>
      <p:ext uri="{BB962C8B-B14F-4D97-AF65-F5344CB8AC3E}">
        <p14:creationId xmlns:p14="http://schemas.microsoft.com/office/powerpoint/2010/main" val="2557774591"/>
      </p:ext>
    </p:extLst>
  </p:cSld>
  <p:clrMap bg1="dk1" tx1="lt1" bg2="dk2" tx2="lt2" accent1="accent1" accent2="accent2" accent3="accent3" accent4="accent4" accent5="accent5" accent6="accent6" hlink="hlink" folHlink="folHlink"/>
  <p:sldLayoutIdLst>
    <p:sldLayoutId id="2147484677" r:id="rId1"/>
    <p:sldLayoutId id="2147484678" r:id="rId2"/>
    <p:sldLayoutId id="2147484679" r:id="rId3"/>
    <p:sldLayoutId id="2147484680" r:id="rId4"/>
    <p:sldLayoutId id="2147484681" r:id="rId5"/>
    <p:sldLayoutId id="2147484682" r:id="rId6"/>
    <p:sldLayoutId id="2147484683" r:id="rId7"/>
    <p:sldLayoutId id="2147484684" r:id="rId8"/>
    <p:sldLayoutId id="2147484685" r:id="rId9"/>
    <p:sldLayoutId id="2147484686" r:id="rId10"/>
    <p:sldLayoutId id="2147484687" r:id="rId11"/>
    <p:sldLayoutId id="2147484688" r:id="rId12"/>
    <p:sldLayoutId id="2147484689" r:id="rId13"/>
    <p:sldLayoutId id="2147484690" r:id="rId14"/>
  </p:sldLayoutIdLst>
  <p:txStyles>
    <p:titleStyle>
      <a:lvl1pPr algn="l" defTabSz="457200" rtl="0" eaLnBrk="1" latinLnBrk="0" hangingPunct="1">
        <a:spcBef>
          <a:spcPct val="0"/>
        </a:spcBef>
        <a:buNone/>
        <a:defRPr sz="4000" b="1" kern="1200">
          <a:solidFill>
            <a:srgbClr val="FEFEFE"/>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EF343DF9-A113-4CE8-8B5B-E43BB2E3414D}"/>
              </a:ext>
            </a:extLst>
          </p:cNvPr>
          <p:cNvSpPr>
            <a:spLocks noGrp="1" noChangeArrowheads="1"/>
          </p:cNvSpPr>
          <p:nvPr>
            <p:ph type="ctrTitle"/>
          </p:nvPr>
        </p:nvSpPr>
        <p:spPr>
          <a:xfrm>
            <a:off x="607500" y="639097"/>
            <a:ext cx="4834654" cy="2942303"/>
          </a:xfrm>
        </p:spPr>
        <p:txBody>
          <a:bodyPr vert="horz" lIns="91440" tIns="45720" rIns="91440" bIns="45720" rtlCol="0">
            <a:normAutofit fontScale="90000"/>
          </a:bodyPr>
          <a:lstStyle/>
          <a:p>
            <a:r>
              <a:rPr lang="en-US" altLang="en-US" dirty="0"/>
              <a:t>2023 i-Stat Creatinine Annual Competency</a:t>
            </a:r>
          </a:p>
        </p:txBody>
      </p:sp>
      <p:sp>
        <p:nvSpPr>
          <p:cNvPr id="16393" name="Freeform: Shape 16392">
            <a:extLst>
              <a:ext uri="{FF2B5EF4-FFF2-40B4-BE49-F238E27FC236}">
                <a16:creationId xmlns:a16="http://schemas.microsoft.com/office/drawing/2014/main" id="{B95EB505-AE12-4878-88D1-3A93384E04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4896681"/>
            <a:ext cx="9141714" cy="1961319"/>
          </a:xfrm>
          <a:custGeom>
            <a:avLst/>
            <a:gdLst>
              <a:gd name="connsiteX0" fmla="*/ 0 w 12188952"/>
              <a:gd name="connsiteY0" fmla="*/ 0 h 1961319"/>
              <a:gd name="connsiteX1" fmla="*/ 1996017 w 12188952"/>
              <a:gd name="connsiteY1" fmla="*/ 0 h 1961319"/>
              <a:gd name="connsiteX2" fmla="*/ 2377017 w 12188952"/>
              <a:gd name="connsiteY2" fmla="*/ 263783 h 1961319"/>
              <a:gd name="connsiteX3" fmla="*/ 2385484 w 12188952"/>
              <a:gd name="connsiteY3" fmla="*/ 266713 h 1961319"/>
              <a:gd name="connsiteX4" fmla="*/ 2398184 w 12188952"/>
              <a:gd name="connsiteY4" fmla="*/ 271110 h 1961319"/>
              <a:gd name="connsiteX5" fmla="*/ 2410883 w 12188952"/>
              <a:gd name="connsiteY5" fmla="*/ 275506 h 1961319"/>
              <a:gd name="connsiteX6" fmla="*/ 2421467 w 12188952"/>
              <a:gd name="connsiteY6" fmla="*/ 275506 h 1961319"/>
              <a:gd name="connsiteX7" fmla="*/ 2434167 w 12188952"/>
              <a:gd name="connsiteY7" fmla="*/ 275506 h 1961319"/>
              <a:gd name="connsiteX8" fmla="*/ 2444750 w 12188952"/>
              <a:gd name="connsiteY8" fmla="*/ 271110 h 1961319"/>
              <a:gd name="connsiteX9" fmla="*/ 2457450 w 12188952"/>
              <a:gd name="connsiteY9" fmla="*/ 266713 h 1961319"/>
              <a:gd name="connsiteX10" fmla="*/ 2465917 w 12188952"/>
              <a:gd name="connsiteY10" fmla="*/ 263783 h 1961319"/>
              <a:gd name="connsiteX11" fmla="*/ 2846917 w 12188952"/>
              <a:gd name="connsiteY11" fmla="*/ 0 h 1961319"/>
              <a:gd name="connsiteX12" fmla="*/ 12188952 w 12188952"/>
              <a:gd name="connsiteY12" fmla="*/ 0 h 1961319"/>
              <a:gd name="connsiteX13" fmla="*/ 12188952 w 12188952"/>
              <a:gd name="connsiteY13" fmla="*/ 1264506 h 1961319"/>
              <a:gd name="connsiteX14" fmla="*/ 12188952 w 12188952"/>
              <a:gd name="connsiteY14" fmla="*/ 1917775 h 1961319"/>
              <a:gd name="connsiteX15" fmla="*/ 12188952 w 12188952"/>
              <a:gd name="connsiteY15" fmla="*/ 1961319 h 1961319"/>
              <a:gd name="connsiteX16" fmla="*/ 0 w 12188952"/>
              <a:gd name="connsiteY16" fmla="*/ 1961319 h 1961319"/>
              <a:gd name="connsiteX17" fmla="*/ 0 w 12188952"/>
              <a:gd name="connsiteY17" fmla="*/ 1917775 h 1961319"/>
              <a:gd name="connsiteX18" fmla="*/ 0 w 12188952"/>
              <a:gd name="connsiteY18" fmla="*/ 1264506 h 19613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188952" h="1961319">
                <a:moveTo>
                  <a:pt x="0" y="0"/>
                </a:moveTo>
                <a:lnTo>
                  <a:pt x="1996017" y="0"/>
                </a:lnTo>
                <a:lnTo>
                  <a:pt x="2377017" y="263783"/>
                </a:lnTo>
                <a:lnTo>
                  <a:pt x="2385484" y="266713"/>
                </a:lnTo>
                <a:lnTo>
                  <a:pt x="2398184" y="271110"/>
                </a:lnTo>
                <a:lnTo>
                  <a:pt x="2410883" y="275506"/>
                </a:lnTo>
                <a:lnTo>
                  <a:pt x="2421467" y="275506"/>
                </a:lnTo>
                <a:lnTo>
                  <a:pt x="2434167" y="275506"/>
                </a:lnTo>
                <a:lnTo>
                  <a:pt x="2444750" y="271110"/>
                </a:lnTo>
                <a:lnTo>
                  <a:pt x="2457450" y="266713"/>
                </a:lnTo>
                <a:lnTo>
                  <a:pt x="2465917" y="263783"/>
                </a:lnTo>
                <a:lnTo>
                  <a:pt x="2846917" y="0"/>
                </a:lnTo>
                <a:lnTo>
                  <a:pt x="12188952" y="0"/>
                </a:lnTo>
                <a:lnTo>
                  <a:pt x="12188952" y="1264506"/>
                </a:lnTo>
                <a:lnTo>
                  <a:pt x="12188952" y="1917775"/>
                </a:lnTo>
                <a:lnTo>
                  <a:pt x="12188952" y="1961319"/>
                </a:lnTo>
                <a:lnTo>
                  <a:pt x="0" y="1961319"/>
                </a:lnTo>
                <a:lnTo>
                  <a:pt x="0" y="1917775"/>
                </a:lnTo>
                <a:lnTo>
                  <a:pt x="0" y="1264506"/>
                </a:lnTo>
                <a:close/>
              </a:path>
            </a:pathLst>
          </a:custGeom>
          <a:solidFill>
            <a:srgbClr val="21212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ubtitle 2">
            <a:extLst>
              <a:ext uri="{FF2B5EF4-FFF2-40B4-BE49-F238E27FC236}">
                <a16:creationId xmlns:a16="http://schemas.microsoft.com/office/drawing/2014/main" id="{0588DEA9-8AB1-4A0E-8DDA-6E2DE07F838A}"/>
              </a:ext>
            </a:extLst>
          </p:cNvPr>
          <p:cNvSpPr>
            <a:spLocks noGrp="1"/>
          </p:cNvSpPr>
          <p:nvPr>
            <p:ph type="subTitle" idx="1"/>
          </p:nvPr>
        </p:nvSpPr>
        <p:spPr>
          <a:xfrm>
            <a:off x="607500" y="5029200"/>
            <a:ext cx="4834654" cy="1523999"/>
          </a:xfrm>
        </p:spPr>
        <p:txBody>
          <a:bodyPr vert="horz" lIns="91440" tIns="45720" rIns="91440" bIns="45720" rtlCol="0">
            <a:normAutofit lnSpcReduction="10000"/>
          </a:bodyPr>
          <a:lstStyle/>
          <a:p>
            <a:pPr fontAlgn="auto">
              <a:lnSpc>
                <a:spcPct val="90000"/>
              </a:lnSpc>
              <a:buFont typeface="Arial"/>
              <a:buChar char="•"/>
              <a:defRPr/>
            </a:pPr>
            <a:r>
              <a:rPr lang="en-US" sz="1600" dirty="0">
                <a:solidFill>
                  <a:srgbClr val="FFFFFF"/>
                </a:solidFill>
              </a:rPr>
              <a:t>Competency includes:</a:t>
            </a:r>
          </a:p>
          <a:p>
            <a:pPr marL="514350" indent="-514350" fontAlgn="auto">
              <a:lnSpc>
                <a:spcPct val="90000"/>
              </a:lnSpc>
              <a:buFont typeface="Arial"/>
              <a:buChar char="•"/>
              <a:defRPr/>
            </a:pPr>
            <a:r>
              <a:rPr lang="en-US" sz="1600" dirty="0">
                <a:solidFill>
                  <a:srgbClr val="FFFFFF"/>
                </a:solidFill>
              </a:rPr>
              <a:t>Presentation</a:t>
            </a:r>
          </a:p>
          <a:p>
            <a:pPr marL="514350" indent="-514350" fontAlgn="auto">
              <a:lnSpc>
                <a:spcPct val="90000"/>
              </a:lnSpc>
              <a:buFont typeface="Arial"/>
              <a:buChar char="•"/>
              <a:defRPr/>
            </a:pPr>
            <a:r>
              <a:rPr lang="en-US" sz="1600" dirty="0">
                <a:solidFill>
                  <a:srgbClr val="FFFFFF"/>
                </a:solidFill>
              </a:rPr>
              <a:t>MTS test, minimum 80% for passing</a:t>
            </a:r>
          </a:p>
          <a:p>
            <a:pPr marL="514350" indent="-514350" fontAlgn="auto">
              <a:lnSpc>
                <a:spcPct val="90000"/>
              </a:lnSpc>
              <a:buFont typeface="Arial"/>
              <a:buChar char="•"/>
              <a:defRPr/>
            </a:pPr>
            <a:r>
              <a:rPr lang="en-US" sz="1600" dirty="0">
                <a:solidFill>
                  <a:srgbClr val="FFFFFF"/>
                </a:solidFill>
              </a:rPr>
              <a:t>Practical Portion- Test the external liquid controls</a:t>
            </a:r>
          </a:p>
        </p:txBody>
      </p:sp>
      <p:sp>
        <p:nvSpPr>
          <p:cNvPr id="16395" name="Rectangle 16394">
            <a:extLst>
              <a:ext uri="{FF2B5EF4-FFF2-40B4-BE49-F238E27FC236}">
                <a16:creationId xmlns:a16="http://schemas.microsoft.com/office/drawing/2014/main" id="{A12BC7B8-5515-40FA-A38E-1054E2061B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56006" y="0"/>
            <a:ext cx="3487994"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97" name="Rounded Rectangle 14">
            <a:extLst>
              <a:ext uri="{FF2B5EF4-FFF2-40B4-BE49-F238E27FC236}">
                <a16:creationId xmlns:a16="http://schemas.microsoft.com/office/drawing/2014/main" id="{DD55F7DD-ACF1-44A0-B9B5-FC5A875443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38604" y="958640"/>
            <a:ext cx="2522798" cy="4945244"/>
          </a:xfrm>
          <a:prstGeom prst="roundRect">
            <a:avLst>
              <a:gd name="adj" fmla="val 3513"/>
            </a:avLst>
          </a:prstGeom>
          <a:solidFill>
            <a:schemeClr val="bg1"/>
          </a:solidFill>
          <a:ln>
            <a:solidFill>
              <a:schemeClr val="accent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388" name="Graphic 69" descr="Skeleton">
            <a:extLst>
              <a:ext uri="{FF2B5EF4-FFF2-40B4-BE49-F238E27FC236}">
                <a16:creationId xmlns:a16="http://schemas.microsoft.com/office/drawing/2014/main" id="{87A07A47-FDA5-4156-8E87-3B4544E9911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56554" y="2376463"/>
            <a:ext cx="2075365" cy="2075365"/>
          </a:xfrm>
          <a:prstGeom prst="rect">
            <a:avLst/>
          </a:prstGeom>
        </p:spPr>
      </p:pic>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611" name="Rectangle 25606">
            <a:extLst>
              <a:ext uri="{FF2B5EF4-FFF2-40B4-BE49-F238E27FC236}">
                <a16:creationId xmlns:a16="http://schemas.microsoft.com/office/drawing/2014/main" id="{056824CE-083D-4ED5-94A5-655345BBE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612" name="Freeform 6">
            <a:extLst>
              <a:ext uri="{FF2B5EF4-FFF2-40B4-BE49-F238E27FC236}">
                <a16:creationId xmlns:a16="http://schemas.microsoft.com/office/drawing/2014/main" id="{0785D83B-2124-40CD-9E29-811BC2B7C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chemeClr val="tx1"/>
          </a:solid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5602" name="Title 2">
            <a:extLst>
              <a:ext uri="{FF2B5EF4-FFF2-40B4-BE49-F238E27FC236}">
                <a16:creationId xmlns:a16="http://schemas.microsoft.com/office/drawing/2014/main" id="{C5FE84E3-C6EF-475B-80AF-B18C23936059}"/>
              </a:ext>
            </a:extLst>
          </p:cNvPr>
          <p:cNvSpPr>
            <a:spLocks noGrp="1" noChangeArrowheads="1"/>
          </p:cNvSpPr>
          <p:nvPr>
            <p:ph type="title"/>
          </p:nvPr>
        </p:nvSpPr>
        <p:spPr>
          <a:xfrm>
            <a:off x="607500" y="447188"/>
            <a:ext cx="7928998" cy="970450"/>
          </a:xfrm>
        </p:spPr>
        <p:txBody>
          <a:bodyPr>
            <a:normAutofit/>
          </a:bodyPr>
          <a:lstStyle/>
          <a:p>
            <a:r>
              <a:rPr lang="en-US" altLang="en-US" b="1"/>
              <a:t>Limitations/Interfering Factors</a:t>
            </a:r>
            <a:endParaRPr lang="en-US" altLang="en-US"/>
          </a:p>
        </p:txBody>
      </p:sp>
      <p:graphicFrame>
        <p:nvGraphicFramePr>
          <p:cNvPr id="4" name="Content Placeholder 3">
            <a:extLst>
              <a:ext uri="{FF2B5EF4-FFF2-40B4-BE49-F238E27FC236}">
                <a16:creationId xmlns:a16="http://schemas.microsoft.com/office/drawing/2014/main" id="{05A5FE10-7288-425B-BDB6-E2C2A016E5FC}"/>
              </a:ext>
            </a:extLst>
          </p:cNvPr>
          <p:cNvGraphicFramePr>
            <a:graphicFrameLocks noGrp="1"/>
          </p:cNvGraphicFramePr>
          <p:nvPr>
            <p:ph idx="1"/>
            <p:extLst>
              <p:ext uri="{D42A27DB-BD31-4B8C-83A1-F6EECF244321}">
                <p14:modId xmlns:p14="http://schemas.microsoft.com/office/powerpoint/2010/main" val="2006397936"/>
              </p:ext>
            </p:extLst>
          </p:nvPr>
        </p:nvGraphicFramePr>
        <p:xfrm>
          <a:off x="700058" y="2494722"/>
          <a:ext cx="7743883" cy="3364747"/>
        </p:xfrm>
        <a:graphic>
          <a:graphicData uri="http://schemas.openxmlformats.org/drawingml/2006/table">
            <a:tbl>
              <a:tblPr firstRow="1" bandRow="1"/>
              <a:tblGrid>
                <a:gridCol w="969423">
                  <a:extLst>
                    <a:ext uri="{9D8B030D-6E8A-4147-A177-3AD203B41FA5}">
                      <a16:colId xmlns:a16="http://schemas.microsoft.com/office/drawing/2014/main" val="20000"/>
                    </a:ext>
                  </a:extLst>
                </a:gridCol>
                <a:gridCol w="1459569">
                  <a:extLst>
                    <a:ext uri="{9D8B030D-6E8A-4147-A177-3AD203B41FA5}">
                      <a16:colId xmlns:a16="http://schemas.microsoft.com/office/drawing/2014/main" val="20001"/>
                    </a:ext>
                  </a:extLst>
                </a:gridCol>
                <a:gridCol w="1493473">
                  <a:extLst>
                    <a:ext uri="{9D8B030D-6E8A-4147-A177-3AD203B41FA5}">
                      <a16:colId xmlns:a16="http://schemas.microsoft.com/office/drawing/2014/main" val="20002"/>
                    </a:ext>
                  </a:extLst>
                </a:gridCol>
                <a:gridCol w="3821418">
                  <a:extLst>
                    <a:ext uri="{9D8B030D-6E8A-4147-A177-3AD203B41FA5}">
                      <a16:colId xmlns:a16="http://schemas.microsoft.com/office/drawing/2014/main" val="20003"/>
                    </a:ext>
                  </a:extLst>
                </a:gridCol>
              </a:tblGrid>
              <a:tr h="227343">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highlight>
                            <a:srgbClr val="008080"/>
                          </a:highlight>
                          <a:latin typeface="Arial" charset="0"/>
                          <a:cs typeface="Times New Roman" pitchFamily="18" charset="0"/>
                        </a:rPr>
                        <a:t>Creatinine</a:t>
                      </a:r>
                      <a:endParaRPr kumimoji="0" lang="en-US" altLang="en-US" sz="1200" b="0" i="0" u="none" strike="noStrike" cap="none" normalizeH="0" baseline="0">
                        <a:ln>
                          <a:noFill/>
                        </a:ln>
                        <a:solidFill>
                          <a:schemeClr val="tx1"/>
                        </a:solidFill>
                        <a:effectLst/>
                        <a:highlight>
                          <a:srgbClr val="008080"/>
                        </a:highligh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pattFill prst="pct70">
                      <a:fgClr>
                        <a:srgbClr val="92D050"/>
                      </a:fgClr>
                      <a:bgClr>
                        <a:srgbClr val="FFFFCA"/>
                      </a:bgClr>
                    </a:patt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highlight>
                            <a:srgbClr val="008080"/>
                          </a:highlight>
                          <a:latin typeface="Arial" charset="0"/>
                          <a:cs typeface="Times New Roman" pitchFamily="18" charset="0"/>
                        </a:rPr>
                        <a:t>Interferent</a:t>
                      </a:r>
                      <a:endParaRPr kumimoji="0" lang="en-US" altLang="en-US" sz="1200" b="0" i="0" u="none" strike="noStrike" cap="none" normalizeH="0" baseline="0">
                        <a:ln>
                          <a:noFill/>
                        </a:ln>
                        <a:solidFill>
                          <a:schemeClr val="tx1"/>
                        </a:solidFill>
                        <a:effectLst/>
                        <a:highlight>
                          <a:srgbClr val="008080"/>
                        </a:highligh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pattFill prst="pct70">
                      <a:fgClr>
                        <a:srgbClr val="92D050"/>
                      </a:fgClr>
                      <a:bgClr>
                        <a:srgbClr val="FFFFCA"/>
                      </a:bgClr>
                    </a:patt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highlight>
                            <a:srgbClr val="008080"/>
                          </a:highlight>
                          <a:latin typeface="Arial" charset="0"/>
                          <a:cs typeface="Times New Roman" pitchFamily="18" charset="0"/>
                        </a:rPr>
                        <a:t>Interferent Conc.</a:t>
                      </a:r>
                      <a:endParaRPr kumimoji="0" lang="en-US" altLang="en-US" sz="1200" b="0" i="0" u="none" strike="noStrike" cap="none" normalizeH="0" baseline="0">
                        <a:ln>
                          <a:noFill/>
                        </a:ln>
                        <a:solidFill>
                          <a:schemeClr val="tx1"/>
                        </a:solidFill>
                        <a:effectLst/>
                        <a:highlight>
                          <a:srgbClr val="008080"/>
                        </a:highligh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pattFill prst="pct60">
                      <a:fgClr>
                        <a:srgbClr val="92D050"/>
                      </a:fgClr>
                      <a:bgClr>
                        <a:srgbClr val="FFFFCA"/>
                      </a:bgClr>
                    </a:patt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1" i="1" u="none" strike="noStrike" cap="none" normalizeH="0" baseline="0">
                          <a:ln>
                            <a:noFill/>
                          </a:ln>
                          <a:solidFill>
                            <a:schemeClr val="tx1"/>
                          </a:solidFill>
                          <a:effectLst/>
                          <a:highlight>
                            <a:srgbClr val="008080"/>
                          </a:highlight>
                          <a:latin typeface="Arial" charset="0"/>
                          <a:cs typeface="Times New Roman" pitchFamily="18" charset="0"/>
                        </a:rPr>
                        <a:t>Effect on Creatinine</a:t>
                      </a:r>
                      <a:endParaRPr kumimoji="0" lang="en-US" altLang="en-US" sz="1200" b="0" i="0" u="none" strike="noStrike" cap="none" normalizeH="0" baseline="0">
                        <a:ln>
                          <a:noFill/>
                        </a:ln>
                        <a:solidFill>
                          <a:schemeClr val="tx1"/>
                        </a:solidFill>
                        <a:effectLst/>
                        <a:highlight>
                          <a:srgbClr val="008080"/>
                        </a:highligh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pattFill prst="pct60">
                      <a:fgClr>
                        <a:srgbClr val="92D050"/>
                      </a:fgClr>
                      <a:bgClr>
                        <a:srgbClr val="FFFFCA"/>
                      </a:bgClr>
                    </a:pattFill>
                  </a:tcPr>
                </a:tc>
                <a:extLst>
                  <a:ext uri="{0D108BD9-81ED-4DB2-BD59-A6C34878D82A}">
                    <a16:rowId xmlns:a16="http://schemas.microsoft.com/office/drawing/2014/main" val="10000"/>
                  </a:ext>
                </a:extLst>
              </a:tr>
              <a:tr h="201878">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Arial" charset="0"/>
                          <a:cs typeface="Times New Roman" pitchFamily="18" charset="0"/>
                        </a:rPr>
                        <a:t> </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Acetaminophen</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1.32 mmol/L</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Toxic level; increase (↑) creatinine</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01878">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Arial" charset="0"/>
                          <a:cs typeface="Times New Roman" pitchFamily="18" charset="0"/>
                        </a:rPr>
                        <a:t> </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Acetylcysteine</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10.2 mmol/L</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Used to reverse acetaminophen toxicity;  increase (↑) creatinine</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01878">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Arial" charset="0"/>
                          <a:cs typeface="Times New Roman" pitchFamily="18" charset="0"/>
                        </a:rPr>
                        <a:t> </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Ascorbate</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0.34 mmol/L</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Increase (↑) creatinine by 0.3 mg/dL</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01878">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Arial" charset="0"/>
                          <a:cs typeface="Times New Roman" pitchFamily="18" charset="0"/>
                        </a:rPr>
                        <a:t> </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Bromide (therapeutic)</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2.5 mmol/L </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Associated with halothane anesthesia; Increase (↑) creatinine </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54669">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Arial" charset="0"/>
                          <a:cs typeface="Times New Roman" pitchFamily="18" charset="0"/>
                        </a:rPr>
                        <a:t>&lt; 2 mg/dl</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1" u="none" strike="noStrike" cap="none" normalizeH="0" baseline="0">
                          <a:ln>
                            <a:noFill/>
                          </a:ln>
                          <a:solidFill>
                            <a:schemeClr val="tx1"/>
                          </a:solidFill>
                          <a:effectLst/>
                          <a:latin typeface="Arial" charset="0"/>
                          <a:cs typeface="Times New Roman" pitchFamily="18" charset="0"/>
                        </a:rPr>
                        <a:t>p</a:t>
                      </a:r>
                      <a:r>
                        <a:rPr kumimoji="0" lang="en-US" altLang="en-US" sz="1000" b="0" i="0" u="none" strike="noStrike" cap="none" normalizeH="0" baseline="0">
                          <a:ln>
                            <a:noFill/>
                          </a:ln>
                          <a:solidFill>
                            <a:schemeClr val="tx1"/>
                          </a:solidFill>
                          <a:effectLst/>
                          <a:latin typeface="Arial" charset="0"/>
                          <a:cs typeface="Times New Roman" pitchFamily="18" charset="0"/>
                        </a:rPr>
                        <a:t>CO2</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Above 40 mmHg</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Increase (↑) creatinine by 6.9% per 10</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mmHg </a:t>
                      </a:r>
                      <a:r>
                        <a:rPr kumimoji="0" lang="en-US" altLang="en-US" sz="1000" b="1" i="1" u="none" strike="noStrike" cap="none" normalizeH="0" baseline="0">
                          <a:ln>
                            <a:noFill/>
                          </a:ln>
                          <a:solidFill>
                            <a:schemeClr val="tx1"/>
                          </a:solidFill>
                          <a:effectLst/>
                          <a:latin typeface="Arial" charset="0"/>
                          <a:cs typeface="Times New Roman" pitchFamily="18" charset="0"/>
                        </a:rPr>
                        <a:t>P</a:t>
                      </a:r>
                      <a:r>
                        <a:rPr kumimoji="0" lang="en-US" altLang="en-US" sz="1000" b="0" i="0" u="none" strike="noStrike" cap="none" normalizeH="0" baseline="0">
                          <a:ln>
                            <a:noFill/>
                          </a:ln>
                          <a:solidFill>
                            <a:schemeClr val="tx1"/>
                          </a:solidFill>
                          <a:effectLst/>
                          <a:latin typeface="Arial" charset="0"/>
                          <a:cs typeface="Times New Roman" pitchFamily="18" charset="0"/>
                        </a:rPr>
                        <a:t>CO2</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54669">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Arial" charset="0"/>
                          <a:cs typeface="Times New Roman" pitchFamily="18" charset="0"/>
                        </a:rPr>
                        <a:t> </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Arial" charset="0"/>
                          <a:cs typeface="Times New Roman" pitchFamily="18" charset="0"/>
                        </a:rPr>
                        <a:t> </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Below 40 mmHg</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Decrease (↓) creatinine by 6.9% per 10</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mmHg </a:t>
                      </a:r>
                      <a:r>
                        <a:rPr kumimoji="0" lang="en-US" altLang="en-US" sz="1000" b="1" i="1" u="none" strike="noStrike" cap="none" normalizeH="0" baseline="0">
                          <a:ln>
                            <a:noFill/>
                          </a:ln>
                          <a:solidFill>
                            <a:schemeClr val="tx1"/>
                          </a:solidFill>
                          <a:effectLst/>
                          <a:latin typeface="Arial" charset="0"/>
                          <a:cs typeface="Times New Roman" pitchFamily="18" charset="0"/>
                        </a:rPr>
                        <a:t>P</a:t>
                      </a:r>
                      <a:r>
                        <a:rPr kumimoji="0" lang="en-US" altLang="en-US" sz="1000" b="0" i="0" u="none" strike="noStrike" cap="none" normalizeH="0" baseline="0">
                          <a:ln>
                            <a:noFill/>
                          </a:ln>
                          <a:solidFill>
                            <a:schemeClr val="tx1"/>
                          </a:solidFill>
                          <a:effectLst/>
                          <a:latin typeface="Arial" charset="0"/>
                          <a:cs typeface="Times New Roman" pitchFamily="18" charset="0"/>
                        </a:rPr>
                        <a:t>CO2</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01878">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Arial" charset="0"/>
                          <a:cs typeface="Times New Roman" pitchFamily="18" charset="0"/>
                        </a:rPr>
                        <a:t>&gt;2 mg/dl</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1" u="none" strike="noStrike" cap="none" normalizeH="0" baseline="0">
                          <a:ln>
                            <a:noFill/>
                          </a:ln>
                          <a:solidFill>
                            <a:schemeClr val="tx1"/>
                          </a:solidFill>
                          <a:effectLst/>
                          <a:latin typeface="Arial" charset="0"/>
                          <a:cs typeface="Times New Roman" pitchFamily="18" charset="0"/>
                        </a:rPr>
                        <a:t>p</a:t>
                      </a:r>
                      <a:r>
                        <a:rPr kumimoji="0" lang="en-US" altLang="en-US" sz="1000" b="0" i="0" u="none" strike="noStrike" cap="none" normalizeH="0" baseline="0">
                          <a:ln>
                            <a:noFill/>
                          </a:ln>
                          <a:solidFill>
                            <a:schemeClr val="tx1"/>
                          </a:solidFill>
                          <a:effectLst/>
                          <a:latin typeface="Arial" charset="0"/>
                          <a:cs typeface="Times New Roman" pitchFamily="18" charset="0"/>
                        </a:rPr>
                        <a:t>CO2</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Above 40 mmHg</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Decrease (↓) creatinine by 3.7% per 10 mmHg </a:t>
                      </a:r>
                      <a:r>
                        <a:rPr kumimoji="0" lang="en-US" altLang="en-US" sz="1000" b="1" i="1" u="none" strike="noStrike" cap="none" normalizeH="0" baseline="0">
                          <a:ln>
                            <a:noFill/>
                          </a:ln>
                          <a:solidFill>
                            <a:schemeClr val="tx1"/>
                          </a:solidFill>
                          <a:effectLst/>
                          <a:latin typeface="Arial" charset="0"/>
                          <a:cs typeface="Times New Roman" pitchFamily="18" charset="0"/>
                        </a:rPr>
                        <a:t>P</a:t>
                      </a:r>
                      <a:r>
                        <a:rPr kumimoji="0" lang="en-US" altLang="en-US" sz="1000" b="0" i="0" u="none" strike="noStrike" cap="none" normalizeH="0" baseline="0">
                          <a:ln>
                            <a:noFill/>
                          </a:ln>
                          <a:solidFill>
                            <a:schemeClr val="tx1"/>
                          </a:solidFill>
                          <a:effectLst/>
                          <a:latin typeface="Arial" charset="0"/>
                          <a:cs typeface="Times New Roman" pitchFamily="18" charset="0"/>
                        </a:rPr>
                        <a:t>CO2</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r h="354669">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Arial" charset="0"/>
                          <a:cs typeface="Times New Roman" pitchFamily="18" charset="0"/>
                        </a:rPr>
                        <a:t> </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Arial" charset="0"/>
                          <a:cs typeface="Times New Roman" pitchFamily="18" charset="0"/>
                        </a:rPr>
                        <a:t> </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Below 40 mmHg</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Increase (↑) creatinine by 3.7% per</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10 mmHg </a:t>
                      </a:r>
                      <a:r>
                        <a:rPr kumimoji="0" lang="en-US" altLang="en-US" sz="1000" b="1" i="1" u="none" strike="noStrike" cap="none" normalizeH="0" baseline="0">
                          <a:ln>
                            <a:noFill/>
                          </a:ln>
                          <a:solidFill>
                            <a:schemeClr val="tx1"/>
                          </a:solidFill>
                          <a:effectLst/>
                          <a:latin typeface="Arial" charset="0"/>
                          <a:cs typeface="Times New Roman" pitchFamily="18" charset="0"/>
                        </a:rPr>
                        <a:t>P</a:t>
                      </a:r>
                      <a:r>
                        <a:rPr kumimoji="0" lang="en-US" altLang="en-US" sz="1000" b="0" i="0" u="none" strike="noStrike" cap="none" normalizeH="0" baseline="0">
                          <a:ln>
                            <a:noFill/>
                          </a:ln>
                          <a:solidFill>
                            <a:schemeClr val="tx1"/>
                          </a:solidFill>
                          <a:effectLst/>
                          <a:latin typeface="Arial" charset="0"/>
                          <a:cs typeface="Times New Roman" pitchFamily="18" charset="0"/>
                        </a:rPr>
                        <a:t>CO2</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r h="201878">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Arial" charset="0"/>
                          <a:cs typeface="Times New Roman" pitchFamily="18" charset="0"/>
                        </a:rPr>
                        <a:t> </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Glycolic Acid</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10.0 mmol/L</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Decreased (↓) creatinine; </a:t>
                      </a:r>
                      <a:r>
                        <a:rPr kumimoji="0" lang="en-US" altLang="en-US" sz="1000" b="1" i="0" u="none" strike="noStrike" cap="none" normalizeH="0" baseline="0">
                          <a:ln>
                            <a:noFill/>
                          </a:ln>
                          <a:solidFill>
                            <a:schemeClr val="tx1"/>
                          </a:solidFill>
                          <a:effectLst/>
                          <a:latin typeface="Arial" charset="0"/>
                          <a:cs typeface="Times New Roman" pitchFamily="18" charset="0"/>
                        </a:rPr>
                        <a:t>use another method</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9"/>
                  </a:ext>
                </a:extLst>
              </a:tr>
              <a:tr h="507460">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Arial" charset="0"/>
                          <a:cs typeface="Times New Roman" pitchFamily="18" charset="0"/>
                        </a:rPr>
                        <a:t> </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Hydroxyurea</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0.92 mmol/L</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Used in treatment of cancer, sickle cell and HIV infection, polycythemia, thrombocythemia and psoriasis; increase (↑).  Use another method</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0"/>
                  </a:ext>
                </a:extLst>
              </a:tr>
              <a:tr h="354669">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a:ln>
                            <a:noFill/>
                          </a:ln>
                          <a:solidFill>
                            <a:schemeClr val="tx1"/>
                          </a:solidFill>
                          <a:effectLst/>
                          <a:latin typeface="Arial" charset="0"/>
                          <a:cs typeface="Times New Roman" pitchFamily="18" charset="0"/>
                        </a:rPr>
                        <a:t> </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Creatine</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0.382 mmol/L creatine</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eaLnBrk="0" hangingPunct="0">
                        <a:spcBef>
                          <a:spcPct val="20000"/>
                        </a:spcBef>
                        <a:buClr>
                          <a:schemeClr val="accent1"/>
                        </a:buClr>
                        <a:buFont typeface="Wingdings 2" pitchFamily="18" charset="2"/>
                        <a:defRPr>
                          <a:solidFill>
                            <a:schemeClr val="tx2"/>
                          </a:solidFill>
                          <a:latin typeface="Franklin Gothic Medium" pitchFamily="34" charset="0"/>
                        </a:defRPr>
                      </a:lvl1pPr>
                      <a:lvl2pPr marL="742950" indent="-285750" eaLnBrk="0" hangingPunct="0">
                        <a:spcBef>
                          <a:spcPct val="20000"/>
                        </a:spcBef>
                        <a:buClr>
                          <a:schemeClr val="accent2"/>
                        </a:buClr>
                        <a:buFont typeface="Wingdings" pitchFamily="2" charset="2"/>
                        <a:defRPr sz="1600">
                          <a:solidFill>
                            <a:schemeClr val="tx2"/>
                          </a:solidFill>
                          <a:latin typeface="Franklin Gothic Medium" pitchFamily="34" charset="0"/>
                        </a:defRPr>
                      </a:lvl2pPr>
                      <a:lvl3pPr marL="1143000" indent="-228600" eaLnBrk="0" hangingPunct="0">
                        <a:spcBef>
                          <a:spcPct val="20000"/>
                        </a:spcBef>
                        <a:buClr>
                          <a:srgbClr val="99987F"/>
                        </a:buClr>
                        <a:buFont typeface="Wingdings" pitchFamily="2" charset="2"/>
                        <a:defRPr sz="1400">
                          <a:solidFill>
                            <a:schemeClr val="tx2"/>
                          </a:solidFill>
                          <a:latin typeface="Franklin Gothic Medium" pitchFamily="34" charset="0"/>
                        </a:defRPr>
                      </a:lvl3pPr>
                      <a:lvl4pPr marL="1600200" indent="-228600" eaLnBrk="0" hangingPunct="0">
                        <a:spcBef>
                          <a:spcPct val="20000"/>
                        </a:spcBef>
                        <a:buClr>
                          <a:srgbClr val="90AC97"/>
                        </a:buClr>
                        <a:buFont typeface="Wingdings" pitchFamily="2" charset="2"/>
                        <a:defRPr sz="1200">
                          <a:solidFill>
                            <a:schemeClr val="tx2"/>
                          </a:solidFill>
                          <a:latin typeface="Franklin Gothic Medium" pitchFamily="34" charset="0"/>
                        </a:defRPr>
                      </a:lvl4pPr>
                      <a:lvl5pPr marL="2057400" indent="-228600" eaLnBrk="0" hangingPunct="0">
                        <a:spcBef>
                          <a:spcPct val="20000"/>
                        </a:spcBef>
                        <a:buClr>
                          <a:srgbClr val="B9AB6F"/>
                        </a:buClr>
                        <a:buFont typeface="Wingdings" pitchFamily="2" charset="2"/>
                        <a:defRPr sz="1100">
                          <a:solidFill>
                            <a:schemeClr val="tx2"/>
                          </a:solidFill>
                          <a:latin typeface="Franklin Gothic Medium" pitchFamily="34" charset="0"/>
                        </a:defRPr>
                      </a:lvl5pPr>
                      <a:lvl6pPr marL="25146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6pPr>
                      <a:lvl7pPr marL="29718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7pPr>
                      <a:lvl8pPr marL="34290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8pPr>
                      <a:lvl9pPr marL="3886200" indent="-228600" eaLnBrk="0" fontAlgn="base" hangingPunct="0">
                        <a:spcBef>
                          <a:spcPct val="20000"/>
                        </a:spcBef>
                        <a:spcAft>
                          <a:spcPct val="0"/>
                        </a:spcAft>
                        <a:buClr>
                          <a:srgbClr val="B9AB6F"/>
                        </a:buClr>
                        <a:buFont typeface="Wingdings" pitchFamily="2" charset="2"/>
                        <a:defRPr sz="1100">
                          <a:solidFill>
                            <a:schemeClr val="tx2"/>
                          </a:solidFill>
                          <a:latin typeface="Franklin Gothic Medium"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0" i="0" u="none" strike="noStrike" cap="none" normalizeH="0" baseline="0">
                          <a:ln>
                            <a:noFill/>
                          </a:ln>
                          <a:solidFill>
                            <a:schemeClr val="tx1"/>
                          </a:solidFill>
                          <a:effectLst/>
                          <a:latin typeface="Arial" charset="0"/>
                          <a:cs typeface="Times New Roman" pitchFamily="18" charset="0"/>
                        </a:rPr>
                        <a:t>Found in supplements, muscle trauma or myopathies, statins, hyperthyroidism; increase (↑) creatinine by 0.20 mg/d; </a:t>
                      </a:r>
                      <a:endParaRPr kumimoji="0" lang="en-US" altLang="en-US" sz="1000" b="0" i="0" u="none" strike="noStrike" cap="none" normalizeH="0" baseline="0">
                        <a:ln>
                          <a:noFill/>
                        </a:ln>
                        <a:solidFill>
                          <a:schemeClr val="tx1"/>
                        </a:solidFill>
                        <a:effectLst/>
                        <a:latin typeface="Courier" pitchFamily="49" charset="0"/>
                        <a:cs typeface="Times New Roman" pitchFamily="18" charset="0"/>
                      </a:endParaRPr>
                    </a:p>
                  </a:txBody>
                  <a:tcPr marL="49548" marR="49548" marT="18528" marB="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11"/>
                  </a:ext>
                </a:extLst>
              </a:tr>
            </a:tbl>
          </a:graphicData>
        </a:graphic>
      </p:graphicFrame>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3B33937C-2D3D-4DBE-B265-915358FC2FB4}"/>
              </a:ext>
            </a:extLst>
          </p:cNvPr>
          <p:cNvSpPr>
            <a:spLocks noGrp="1" noChangeArrowheads="1"/>
          </p:cNvSpPr>
          <p:nvPr>
            <p:ph type="title"/>
          </p:nvPr>
        </p:nvSpPr>
        <p:spPr>
          <a:xfrm>
            <a:off x="607500" y="447188"/>
            <a:ext cx="7928998" cy="970450"/>
          </a:xfrm>
        </p:spPr>
        <p:txBody>
          <a:bodyPr>
            <a:normAutofit/>
          </a:bodyPr>
          <a:lstStyle/>
          <a:p>
            <a:r>
              <a:rPr lang="en-US" altLang="en-US" dirty="0"/>
              <a:t>Maintenance/Safety</a:t>
            </a:r>
          </a:p>
        </p:txBody>
      </p:sp>
      <p:graphicFrame>
        <p:nvGraphicFramePr>
          <p:cNvPr id="26633" name="Content Placeholder 2">
            <a:extLst>
              <a:ext uri="{FF2B5EF4-FFF2-40B4-BE49-F238E27FC236}">
                <a16:creationId xmlns:a16="http://schemas.microsoft.com/office/drawing/2014/main" id="{5836E334-8FF9-48A7-9457-46144821B338}"/>
              </a:ext>
            </a:extLst>
          </p:cNvPr>
          <p:cNvGraphicFramePr>
            <a:graphicFrameLocks noGrp="1"/>
          </p:cNvGraphicFramePr>
          <p:nvPr>
            <p:ph idx="1"/>
            <p:extLst>
              <p:ext uri="{D42A27DB-BD31-4B8C-83A1-F6EECF244321}">
                <p14:modId xmlns:p14="http://schemas.microsoft.com/office/powerpoint/2010/main" val="1064337659"/>
              </p:ext>
            </p:extLst>
          </p:nvPr>
        </p:nvGraphicFramePr>
        <p:xfrm>
          <a:off x="614362" y="2548647"/>
          <a:ext cx="7915275" cy="33108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graphicFrame>
        <p:nvGraphicFramePr>
          <p:cNvPr id="22" name="Content Placeholder 2">
            <a:extLst>
              <a:ext uri="{FF2B5EF4-FFF2-40B4-BE49-F238E27FC236}">
                <a16:creationId xmlns:a16="http://schemas.microsoft.com/office/drawing/2014/main" id="{36765312-06AD-4723-B4E5-85AB99EEB85F}"/>
              </a:ext>
            </a:extLst>
          </p:cNvPr>
          <p:cNvGraphicFramePr>
            <a:graphicFrameLocks noGrp="1"/>
          </p:cNvGraphicFramePr>
          <p:nvPr>
            <p:ph idx="1"/>
            <p:extLst>
              <p:ext uri="{D42A27DB-BD31-4B8C-83A1-F6EECF244321}">
                <p14:modId xmlns:p14="http://schemas.microsoft.com/office/powerpoint/2010/main" val="1617413680"/>
              </p:ext>
            </p:extLst>
          </p:nvPr>
        </p:nvGraphicFramePr>
        <p:xfrm>
          <a:off x="914400" y="3200400"/>
          <a:ext cx="4572000" cy="34092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Rectangle 1">
            <a:extLst>
              <a:ext uri="{FF2B5EF4-FFF2-40B4-BE49-F238E27FC236}">
                <a16:creationId xmlns:a16="http://schemas.microsoft.com/office/drawing/2014/main" id="{DC0E7EA8-BA4D-4FE2-BE12-B57619680CF6}"/>
              </a:ext>
            </a:extLst>
          </p:cNvPr>
          <p:cNvSpPr/>
          <p:nvPr/>
        </p:nvSpPr>
        <p:spPr>
          <a:xfrm>
            <a:off x="152400" y="228600"/>
            <a:ext cx="8839200" cy="281939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lvl="0">
              <a:lnSpc>
                <a:spcPct val="100000"/>
              </a:lnSpc>
            </a:pPr>
            <a:r>
              <a:rPr lang="en-US" sz="1400" u="none" dirty="0">
                <a:sym typeface="Wingdings" panose="05000000000000000000" pitchFamily="2" charset="2"/>
              </a:rPr>
              <a:t>Point of Care</a:t>
            </a:r>
            <a:r>
              <a:rPr lang="en-US" sz="1400" dirty="0">
                <a:sym typeface="Wingdings" panose="05000000000000000000" pitchFamily="2" charset="2"/>
              </a:rPr>
              <a:t> SOPs are</a:t>
            </a:r>
            <a:r>
              <a:rPr lang="en-US" sz="1400" u="none" dirty="0">
                <a:sym typeface="Wingdings" panose="05000000000000000000" pitchFamily="2" charset="2"/>
              </a:rPr>
              <a:t> located in </a:t>
            </a:r>
            <a:r>
              <a:rPr lang="en-US" sz="1400" u="none" dirty="0" err="1">
                <a:sym typeface="Wingdings" panose="05000000000000000000" pitchFamily="2" charset="2"/>
              </a:rPr>
              <a:t>Medialab</a:t>
            </a:r>
            <a:r>
              <a:rPr lang="en-US" sz="1400" u="none" dirty="0">
                <a:sym typeface="Wingdings" panose="05000000000000000000" pitchFamily="2" charset="2"/>
              </a:rPr>
              <a:t> federal. You can access the SOP using these steps:</a:t>
            </a:r>
          </a:p>
          <a:p>
            <a:pPr marL="342900" lvl="0" indent="-342900">
              <a:lnSpc>
                <a:spcPct val="100000"/>
              </a:lnSpc>
              <a:buAutoNum type="arabicPeriod"/>
            </a:pPr>
            <a:r>
              <a:rPr lang="en-US" sz="1400" dirty="0">
                <a:hlinkClick r:id="" action="ppaction://hlinkfile"/>
              </a:rPr>
              <a:t>On the intranet click CVHCS SharePoint Home</a:t>
            </a:r>
          </a:p>
          <a:p>
            <a:pPr marL="342900" lvl="0" indent="-342900">
              <a:lnSpc>
                <a:spcPct val="100000"/>
              </a:lnSpc>
              <a:buAutoNum type="arabicPeriod"/>
            </a:pPr>
            <a:r>
              <a:rPr lang="en-US" sz="1400" dirty="0">
                <a:hlinkClick r:id="" action="ppaction://hlinkfile"/>
              </a:rPr>
              <a:t>Click on Standard Operating Procedures under </a:t>
            </a:r>
            <a:r>
              <a:rPr lang="en-US" sz="1400" dirty="0" err="1">
                <a:hlinkClick r:id="" action="ppaction://hlinkfile"/>
              </a:rPr>
              <a:t>Exec.Office</a:t>
            </a:r>
            <a:r>
              <a:rPr lang="en-US" sz="1400" dirty="0">
                <a:hlinkClick r:id="" action="ppaction://hlinkfile"/>
              </a:rPr>
              <a:t> (first column)</a:t>
            </a:r>
          </a:p>
          <a:p>
            <a:pPr marL="342900" lvl="0" indent="-342900">
              <a:lnSpc>
                <a:spcPct val="100000"/>
              </a:lnSpc>
              <a:buAutoNum type="arabicPeriod"/>
            </a:pPr>
            <a:r>
              <a:rPr lang="en-US" sz="1400" dirty="0">
                <a:hlinkClick r:id="" action="ppaction://hlinkfile"/>
              </a:rPr>
              <a:t>Click on Pathology &amp; Laboratory SOP Site (right side towards bottom)</a:t>
            </a:r>
          </a:p>
          <a:p>
            <a:pPr marL="342900" lvl="0" indent="-342900">
              <a:lnSpc>
                <a:spcPct val="100000"/>
              </a:lnSpc>
              <a:buAutoNum type="arabicPeriod"/>
            </a:pPr>
            <a:r>
              <a:rPr lang="en-US" sz="1400" dirty="0">
                <a:hlinkClick r:id="" action="ppaction://hlinkfile"/>
              </a:rPr>
              <a:t>Click on  the link displayed under “For all Point of Care SOPs follow this link to the POC page”, (right side towards bottom)</a:t>
            </a:r>
          </a:p>
          <a:p>
            <a:pPr marL="342900" lvl="0" indent="-342900">
              <a:lnSpc>
                <a:spcPct val="100000"/>
              </a:lnSpc>
              <a:buAutoNum type="arabicPeriod"/>
            </a:pPr>
            <a:endParaRPr lang="en-US" sz="1400" dirty="0">
              <a:hlinkClick r:id="" action="ppaction://hlinkfile"/>
            </a:endParaRPr>
          </a:p>
          <a:p>
            <a:pPr lvl="0">
              <a:lnSpc>
                <a:spcPct val="100000"/>
              </a:lnSpc>
            </a:pPr>
            <a:r>
              <a:rPr lang="en-US" sz="1400" u="none" dirty="0">
                <a:sym typeface="Wingdings" panose="05000000000000000000" pitchFamily="2" charset="2"/>
              </a:rPr>
              <a:t>C</a:t>
            </a:r>
            <a:r>
              <a:rPr lang="en-US" sz="1400" u="none" dirty="0"/>
              <a:t>ontact Ancillary department or your supervisor if you can’t access </a:t>
            </a:r>
            <a:r>
              <a:rPr lang="en-US" sz="1400" dirty="0"/>
              <a:t>the POC SOPs</a:t>
            </a:r>
            <a:r>
              <a:rPr lang="en-US" sz="1400" u="none" dirty="0"/>
              <a:t>.</a:t>
            </a:r>
            <a:endParaRPr lang="en-US" sz="1400" dirty="0"/>
          </a:p>
          <a:p>
            <a:pPr algn="ctr"/>
            <a:endParaRPr lang="en-US" dirty="0"/>
          </a:p>
        </p:txBody>
      </p:sp>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7420" name="Rectangle 17415">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421" name="Freeform: Shape 17417">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4="http://schemas.microsoft.com/office/drawing/2010/main" xmlns:p14="http://schemas.microsoft.com/office/powerpoint/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7410" name="Title 1">
            <a:extLst>
              <a:ext uri="{FF2B5EF4-FFF2-40B4-BE49-F238E27FC236}">
                <a16:creationId xmlns:a16="http://schemas.microsoft.com/office/drawing/2014/main" id="{3F65AB8C-DBA5-48FD-B556-6884FC8CA0FF}"/>
              </a:ext>
            </a:extLst>
          </p:cNvPr>
          <p:cNvSpPr>
            <a:spLocks noGrp="1" noChangeArrowheads="1"/>
          </p:cNvSpPr>
          <p:nvPr>
            <p:ph type="title"/>
          </p:nvPr>
        </p:nvSpPr>
        <p:spPr>
          <a:xfrm>
            <a:off x="338636" y="1734857"/>
            <a:ext cx="2824112" cy="3388287"/>
          </a:xfrm>
        </p:spPr>
        <p:txBody>
          <a:bodyPr anchor="ctr">
            <a:normAutofit/>
          </a:bodyPr>
          <a:lstStyle/>
          <a:p>
            <a:r>
              <a:rPr lang="en-US" altLang="en-US"/>
              <a:t>Purpose</a:t>
            </a:r>
          </a:p>
        </p:txBody>
      </p:sp>
      <p:sp>
        <p:nvSpPr>
          <p:cNvPr id="17411" name="Content Placeholder 2">
            <a:extLst>
              <a:ext uri="{FF2B5EF4-FFF2-40B4-BE49-F238E27FC236}">
                <a16:creationId xmlns:a16="http://schemas.microsoft.com/office/drawing/2014/main" id="{2CD98E78-8FE6-46D3-8979-27BAAE1E0E0B}"/>
              </a:ext>
            </a:extLst>
          </p:cNvPr>
          <p:cNvSpPr>
            <a:spLocks noGrp="1" noChangeArrowheads="1"/>
          </p:cNvSpPr>
          <p:nvPr>
            <p:ph idx="1"/>
          </p:nvPr>
        </p:nvSpPr>
        <p:spPr>
          <a:xfrm>
            <a:off x="4506051" y="978993"/>
            <a:ext cx="4023913" cy="4900014"/>
          </a:xfrm>
          <a:effectLst/>
        </p:spPr>
        <p:txBody>
          <a:bodyPr>
            <a:noAutofit/>
          </a:bodyPr>
          <a:lstStyle/>
          <a:p>
            <a:pPr marL="44450" indent="0">
              <a:buFont typeface="Wingdings 2" panose="05020102010507070707" pitchFamily="18" charset="2"/>
              <a:buNone/>
            </a:pPr>
            <a:r>
              <a:rPr lang="en-US" altLang="en-US" sz="2400" dirty="0"/>
              <a:t>Elevated levels of Creatinine are associated with abnormal renal function and will occur when there is a significant reduction of the glomerular filtration rate or when urine elimination is obstructed. Creatinine is a better indicator of renal function than urea because it is less dependent on diet, exercise and hormones.</a:t>
            </a:r>
          </a:p>
        </p:txBody>
      </p:sp>
    </p:spTree>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1506" name="Title 2">
            <a:extLst>
              <a:ext uri="{FF2B5EF4-FFF2-40B4-BE49-F238E27FC236}">
                <a16:creationId xmlns:a16="http://schemas.microsoft.com/office/drawing/2014/main" id="{235386B0-AD59-4AE3-BE41-7420F7284B7C}"/>
              </a:ext>
            </a:extLst>
          </p:cNvPr>
          <p:cNvSpPr>
            <a:spLocks noGrp="1" noChangeArrowheads="1"/>
          </p:cNvSpPr>
          <p:nvPr>
            <p:ph type="title"/>
          </p:nvPr>
        </p:nvSpPr>
        <p:spPr>
          <a:xfrm>
            <a:off x="607500" y="447188"/>
            <a:ext cx="7928998" cy="970450"/>
          </a:xfrm>
        </p:spPr>
        <p:txBody>
          <a:bodyPr rtlCol="0">
            <a:normAutofit/>
          </a:bodyPr>
          <a:lstStyle/>
          <a:p>
            <a:pPr fontAlgn="auto">
              <a:spcAft>
                <a:spcPts val="0"/>
              </a:spcAft>
              <a:defRPr/>
            </a:pPr>
            <a:r>
              <a:rPr lang="en-US" altLang="en-US"/>
              <a:t>QUALITY CONTROL	 (QC)</a:t>
            </a:r>
          </a:p>
        </p:txBody>
      </p:sp>
      <p:graphicFrame>
        <p:nvGraphicFramePr>
          <p:cNvPr id="21508" name="Content Placeholder 1">
            <a:extLst>
              <a:ext uri="{FF2B5EF4-FFF2-40B4-BE49-F238E27FC236}">
                <a16:creationId xmlns:a16="http://schemas.microsoft.com/office/drawing/2014/main" id="{3BAFDFF8-6881-4121-A096-3C06B850C000}"/>
              </a:ext>
            </a:extLst>
          </p:cNvPr>
          <p:cNvGraphicFramePr>
            <a:graphicFrameLocks noGrp="1"/>
          </p:cNvGraphicFramePr>
          <p:nvPr>
            <p:ph idx="1"/>
            <p:extLst>
              <p:ext uri="{D42A27DB-BD31-4B8C-83A1-F6EECF244321}">
                <p14:modId xmlns:p14="http://schemas.microsoft.com/office/powerpoint/2010/main" val="3924874954"/>
              </p:ext>
            </p:extLst>
          </p:nvPr>
        </p:nvGraphicFramePr>
        <p:xfrm>
          <a:off x="614362" y="2548647"/>
          <a:ext cx="7915275" cy="331081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9464" name="Rectangle 19463">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466" name="Freeform: Shape 19465">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4="http://schemas.microsoft.com/office/drawing/2010/main" xmlns:p14="http://schemas.microsoft.com/office/powerpoint/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19458" name="Title 1">
            <a:extLst>
              <a:ext uri="{FF2B5EF4-FFF2-40B4-BE49-F238E27FC236}">
                <a16:creationId xmlns:a16="http://schemas.microsoft.com/office/drawing/2014/main" id="{83076BC3-F5AF-47EA-A1C4-961057E504F0}"/>
              </a:ext>
            </a:extLst>
          </p:cNvPr>
          <p:cNvSpPr>
            <a:spLocks noGrp="1" noChangeArrowheads="1"/>
          </p:cNvSpPr>
          <p:nvPr>
            <p:ph type="title"/>
          </p:nvPr>
        </p:nvSpPr>
        <p:spPr>
          <a:xfrm>
            <a:off x="338636" y="1734857"/>
            <a:ext cx="2824112" cy="3388287"/>
          </a:xfrm>
        </p:spPr>
        <p:txBody>
          <a:bodyPr anchor="ctr">
            <a:normAutofit/>
          </a:bodyPr>
          <a:lstStyle/>
          <a:p>
            <a:r>
              <a:rPr lang="en-US" altLang="en-US"/>
              <a:t>Specimen</a:t>
            </a:r>
          </a:p>
        </p:txBody>
      </p:sp>
      <p:sp>
        <p:nvSpPr>
          <p:cNvPr id="19459" name="Content Placeholder 2">
            <a:extLst>
              <a:ext uri="{FF2B5EF4-FFF2-40B4-BE49-F238E27FC236}">
                <a16:creationId xmlns:a16="http://schemas.microsoft.com/office/drawing/2014/main" id="{4466FD3E-445A-4E77-B96C-869E254B0834}"/>
              </a:ext>
            </a:extLst>
          </p:cNvPr>
          <p:cNvSpPr>
            <a:spLocks noGrp="1" noChangeArrowheads="1"/>
          </p:cNvSpPr>
          <p:nvPr>
            <p:ph idx="1"/>
          </p:nvPr>
        </p:nvSpPr>
        <p:spPr>
          <a:xfrm>
            <a:off x="4506051" y="978993"/>
            <a:ext cx="4023913" cy="4900014"/>
          </a:xfrm>
          <a:effectLst/>
        </p:spPr>
        <p:txBody>
          <a:bodyPr>
            <a:normAutofit/>
          </a:bodyPr>
          <a:lstStyle/>
          <a:p>
            <a:pPr marL="273050"/>
            <a:r>
              <a:rPr lang="en-US" altLang="en-US" dirty="0"/>
              <a:t>A specimen can be collected in one of two different ways:</a:t>
            </a:r>
          </a:p>
          <a:p>
            <a:pPr marL="708025" lvl="1" indent="-342900">
              <a:buFont typeface="Wingdings" panose="05000000000000000000" pitchFamily="2" charset="2"/>
              <a:buChar char="ü"/>
            </a:pPr>
            <a:r>
              <a:rPr lang="en-US" altLang="en-US" sz="2000" dirty="0"/>
              <a:t>Venipuncture</a:t>
            </a:r>
            <a:r>
              <a:rPr lang="en-US" altLang="en-US" dirty="0"/>
              <a:t>: lithium or sodium heparin collection tubes. </a:t>
            </a:r>
          </a:p>
          <a:p>
            <a:pPr marL="708025" lvl="1" indent="-342900">
              <a:buFont typeface="Wingdings" panose="05000000000000000000" pitchFamily="2" charset="2"/>
              <a:buChar char="ü"/>
            </a:pPr>
            <a:r>
              <a:rPr lang="en-US" altLang="en-US" dirty="0"/>
              <a:t>Plain syringes are acceptable, but sample must be </a:t>
            </a:r>
            <a:r>
              <a:rPr lang="en-US" altLang="en-US" b="1" i="1" u="sng" dirty="0"/>
              <a:t>TESTED IMMEDIATELY.</a:t>
            </a:r>
          </a:p>
          <a:p>
            <a:pPr marL="708025" lvl="1" indent="-342900">
              <a:buFont typeface="Wingdings" panose="05000000000000000000" pitchFamily="2" charset="2"/>
              <a:buChar char="ü"/>
            </a:pPr>
            <a:r>
              <a:rPr lang="en-US" altLang="en-US" dirty="0"/>
              <a:t>Arterial puncture: blood gas syringe with heparin</a:t>
            </a:r>
          </a:p>
          <a:p>
            <a:pPr marL="982662" lvl="2" indent="-342900">
              <a:buFont typeface="Wingdings" panose="05000000000000000000" pitchFamily="2" charset="2"/>
              <a:buChar char="v"/>
            </a:pPr>
            <a:r>
              <a:rPr lang="en-US" altLang="en-US" dirty="0"/>
              <a:t>Syringes or tubes are obtained from SPD and stored at room temperature.</a:t>
            </a:r>
          </a:p>
        </p:txBody>
      </p:sp>
    </p:spTree>
  </p:cSld>
  <p:clrMapOvr>
    <a:masterClrMapping/>
  </p:clrMapOvr>
  <p:transition spd="slow">
    <p:randomBar dir="vert"/>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0487" name="Rectangle 20486">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89" name="Freeform: Shape 20488">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4="http://schemas.microsoft.com/office/drawing/2010/main" xmlns:p14="http://schemas.microsoft.com/office/powerpoint/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0482" name="Title 2">
            <a:extLst>
              <a:ext uri="{FF2B5EF4-FFF2-40B4-BE49-F238E27FC236}">
                <a16:creationId xmlns:a16="http://schemas.microsoft.com/office/drawing/2014/main" id="{C9AED8DD-FA84-474D-8230-DFA04E2EAE96}"/>
              </a:ext>
            </a:extLst>
          </p:cNvPr>
          <p:cNvSpPr>
            <a:spLocks noGrp="1" noChangeArrowheads="1"/>
          </p:cNvSpPr>
          <p:nvPr>
            <p:ph type="title"/>
          </p:nvPr>
        </p:nvSpPr>
        <p:spPr>
          <a:xfrm>
            <a:off x="338636" y="1734857"/>
            <a:ext cx="2824112" cy="3388287"/>
          </a:xfrm>
        </p:spPr>
        <p:txBody>
          <a:bodyPr anchor="ctr">
            <a:normAutofit/>
          </a:bodyPr>
          <a:lstStyle/>
          <a:p>
            <a:r>
              <a:rPr lang="en-US" altLang="en-US"/>
              <a:t>REAGENT</a:t>
            </a:r>
          </a:p>
        </p:txBody>
      </p:sp>
      <p:sp>
        <p:nvSpPr>
          <p:cNvPr id="2" name="Content Placeholder 1">
            <a:extLst>
              <a:ext uri="{FF2B5EF4-FFF2-40B4-BE49-F238E27FC236}">
                <a16:creationId xmlns:a16="http://schemas.microsoft.com/office/drawing/2014/main" id="{B29ECF73-51A3-42FE-8397-1DAD785C937C}"/>
              </a:ext>
            </a:extLst>
          </p:cNvPr>
          <p:cNvSpPr>
            <a:spLocks noGrp="1"/>
          </p:cNvSpPr>
          <p:nvPr>
            <p:ph idx="1"/>
          </p:nvPr>
        </p:nvSpPr>
        <p:spPr>
          <a:xfrm>
            <a:off x="4506051" y="978993"/>
            <a:ext cx="4023913" cy="4900014"/>
          </a:xfrm>
          <a:effectLst/>
        </p:spPr>
        <p:txBody>
          <a:bodyPr rtlCol="0">
            <a:normAutofit/>
          </a:bodyPr>
          <a:lstStyle/>
          <a:p>
            <a:pPr marL="274320" fontAlgn="auto">
              <a:spcAft>
                <a:spcPts val="0"/>
              </a:spcAft>
              <a:buFont typeface="Wingdings 3" charset="2"/>
              <a:buChar char=""/>
              <a:defRPr/>
            </a:pPr>
            <a:r>
              <a:rPr lang="en-US" dirty="0"/>
              <a:t>i-STAT Creatinine Cartridges</a:t>
            </a:r>
          </a:p>
          <a:p>
            <a:pPr marL="822960" lvl="2" indent="-182880" fontAlgn="auto">
              <a:spcAft>
                <a:spcPts val="0"/>
              </a:spcAft>
              <a:buClr>
                <a:schemeClr val="accent3"/>
              </a:buClr>
              <a:buFont typeface="Wingdings" panose="05000000000000000000" pitchFamily="2" charset="2"/>
              <a:buChar char="Ø"/>
              <a:defRPr/>
            </a:pPr>
            <a:endParaRPr lang="en-US" dirty="0"/>
          </a:p>
          <a:p>
            <a:pPr marL="822960" lvl="2" indent="-182880" fontAlgn="auto">
              <a:spcAft>
                <a:spcPts val="0"/>
              </a:spcAft>
              <a:buClr>
                <a:schemeClr val="accent3"/>
              </a:buClr>
              <a:buFont typeface="Wingdings" panose="05000000000000000000" pitchFamily="2" charset="2"/>
              <a:buChar char="Ø"/>
              <a:defRPr/>
            </a:pPr>
            <a:r>
              <a:rPr lang="en-US" dirty="0"/>
              <a:t>Refrigerated cartridges at a range of 2-8°C are stable until the expiration date indicated on the box</a:t>
            </a:r>
          </a:p>
          <a:p>
            <a:pPr marL="822960" lvl="2" indent="-182880" fontAlgn="auto">
              <a:spcAft>
                <a:spcPts val="0"/>
              </a:spcAft>
              <a:buClr>
                <a:schemeClr val="accent3"/>
              </a:buClr>
              <a:buFont typeface="Wingdings" panose="05000000000000000000" pitchFamily="2" charset="2"/>
              <a:buChar char="Ø"/>
              <a:defRPr/>
            </a:pPr>
            <a:r>
              <a:rPr lang="en-US" dirty="0"/>
              <a:t>Room Temperature cartridges can be stored at 18 - 30°C and are stable for 14 days. Individual cartridges must be re-dated to indicate the 14-day expiration.</a:t>
            </a:r>
          </a:p>
          <a:p>
            <a:pPr marL="822960" lvl="2" indent="-182880" fontAlgn="auto">
              <a:spcAft>
                <a:spcPts val="0"/>
              </a:spcAft>
              <a:buClr>
                <a:schemeClr val="accent3"/>
              </a:buClr>
              <a:buFont typeface="Wingdings" panose="05000000000000000000" pitchFamily="2" charset="2"/>
              <a:buChar char="Ø"/>
              <a:defRPr/>
            </a:pPr>
            <a:r>
              <a:rPr lang="en-US" dirty="0"/>
              <a:t>Cartridges should warm to room temp before performing testing</a:t>
            </a:r>
          </a:p>
          <a:p>
            <a:pPr marL="822960" lvl="2" indent="-182880" fontAlgn="auto">
              <a:spcAft>
                <a:spcPts val="0"/>
              </a:spcAft>
              <a:buClr>
                <a:schemeClr val="accent3"/>
              </a:buClr>
              <a:buFont typeface="Wingdings" panose="05000000000000000000" pitchFamily="2" charset="2"/>
              <a:buChar char="Ø"/>
              <a:defRPr/>
            </a:pPr>
            <a:endParaRPr lang="en-US" dirty="0"/>
          </a:p>
          <a:p>
            <a:pPr marL="640080" lvl="2" indent="0" algn="ctr" fontAlgn="auto">
              <a:spcAft>
                <a:spcPts val="0"/>
              </a:spcAft>
              <a:buClr>
                <a:schemeClr val="accent3"/>
              </a:buClr>
              <a:buFont typeface="Wingdings" panose="05000000000000000000" pitchFamily="2" charset="2"/>
              <a:buNone/>
              <a:defRPr/>
            </a:pPr>
            <a:r>
              <a:rPr lang="en-US" sz="1600" b="1" dirty="0">
                <a:highlight>
                  <a:srgbClr val="00FFFF"/>
                </a:highlight>
              </a:rPr>
              <a:t>**</a:t>
            </a:r>
            <a:r>
              <a:rPr lang="en-US" sz="1600" b="1" dirty="0">
                <a:solidFill>
                  <a:schemeClr val="bg1"/>
                </a:solidFill>
                <a:highlight>
                  <a:srgbClr val="00FFFF"/>
                </a:highlight>
              </a:rPr>
              <a:t>ONCE AT ROOM TEMPERATURE, THE CARTRIDGES CAN NOT BE RETURNED TO THE REFRIGERATOR; THEY MUST BE RE-DATED WITH A 14-DAY EXPIRATION.</a:t>
            </a:r>
          </a:p>
          <a:p>
            <a:pPr marL="640080" lvl="2" indent="0" fontAlgn="auto">
              <a:spcAft>
                <a:spcPts val="0"/>
              </a:spcAft>
              <a:buClr>
                <a:schemeClr val="accent3"/>
              </a:buClr>
              <a:buFont typeface="Wingdings" panose="05000000000000000000" pitchFamily="2" charset="2"/>
              <a:buNone/>
              <a:defRPr/>
            </a:pPr>
            <a:endParaRPr lang="en-US" dirty="0"/>
          </a:p>
          <a:p>
            <a:pPr fontAlgn="auto">
              <a:spcAft>
                <a:spcPts val="0"/>
              </a:spcAft>
              <a:buFont typeface="Wingdings 3" charset="2"/>
              <a:buChar char=""/>
              <a:defRPr/>
            </a:pPr>
            <a:endParaRPr lang="en-US" dirty="0"/>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1517" name="Rectangle 21516">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28" name="Freeform: Shape 21518">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4="http://schemas.microsoft.com/office/drawing/2010/main" xmlns:p14="http://schemas.microsoft.com/office/powerpoint/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1506" name="Title 1">
            <a:extLst>
              <a:ext uri="{FF2B5EF4-FFF2-40B4-BE49-F238E27FC236}">
                <a16:creationId xmlns:a16="http://schemas.microsoft.com/office/drawing/2014/main" id="{D4729E76-7544-423B-A2B6-F071C368D32B}"/>
              </a:ext>
            </a:extLst>
          </p:cNvPr>
          <p:cNvSpPr>
            <a:spLocks noGrp="1" noChangeArrowheads="1"/>
          </p:cNvSpPr>
          <p:nvPr>
            <p:ph type="title"/>
          </p:nvPr>
        </p:nvSpPr>
        <p:spPr>
          <a:xfrm>
            <a:off x="338636" y="1734857"/>
            <a:ext cx="2824112" cy="3388287"/>
          </a:xfrm>
        </p:spPr>
        <p:txBody>
          <a:bodyPr anchor="ctr">
            <a:normAutofit/>
          </a:bodyPr>
          <a:lstStyle/>
          <a:p>
            <a:r>
              <a:rPr lang="en-US" altLang="en-US"/>
              <a:t>Procedure</a:t>
            </a:r>
          </a:p>
        </p:txBody>
      </p:sp>
      <p:sp>
        <p:nvSpPr>
          <p:cNvPr id="21529" name="Content Placeholder 2">
            <a:extLst>
              <a:ext uri="{FF2B5EF4-FFF2-40B4-BE49-F238E27FC236}">
                <a16:creationId xmlns:a16="http://schemas.microsoft.com/office/drawing/2014/main" id="{97754D35-BF3B-49DB-BABC-3E4805A02F14}"/>
              </a:ext>
            </a:extLst>
          </p:cNvPr>
          <p:cNvSpPr>
            <a:spLocks noGrp="1"/>
          </p:cNvSpPr>
          <p:nvPr>
            <p:ph idx="1"/>
          </p:nvPr>
        </p:nvSpPr>
        <p:spPr>
          <a:xfrm>
            <a:off x="4506051" y="978993"/>
            <a:ext cx="4023913" cy="4900014"/>
          </a:xfrm>
          <a:effectLst/>
        </p:spPr>
        <p:txBody>
          <a:bodyPr rtlCol="0">
            <a:normAutofit/>
          </a:bodyPr>
          <a:lstStyle/>
          <a:p>
            <a:pPr marL="457200" lvl="1" indent="0" fontAlgn="auto">
              <a:lnSpc>
                <a:spcPct val="90000"/>
              </a:lnSpc>
              <a:spcAft>
                <a:spcPts val="0"/>
              </a:spcAft>
              <a:buFont typeface="Wingdings" panose="05000000000000000000" pitchFamily="2" charset="2"/>
              <a:buNone/>
              <a:defRPr/>
            </a:pPr>
            <a:r>
              <a:rPr lang="en-US" sz="1500"/>
              <a:t> </a:t>
            </a:r>
          </a:p>
          <a:p>
            <a:pPr marL="548640" lvl="1" indent="-182880" fontAlgn="auto">
              <a:lnSpc>
                <a:spcPct val="90000"/>
              </a:lnSpc>
              <a:spcAft>
                <a:spcPts val="0"/>
              </a:spcAft>
              <a:buFont typeface="Wingdings" panose="05000000000000000000" pitchFamily="2" charset="2"/>
              <a:buChar char="Ø"/>
              <a:defRPr/>
            </a:pPr>
            <a:r>
              <a:rPr lang="en-US" sz="1500"/>
              <a:t>Turn the i-STAT on</a:t>
            </a:r>
          </a:p>
          <a:p>
            <a:pPr marL="548640" lvl="1" indent="-182880" fontAlgn="auto">
              <a:lnSpc>
                <a:spcPct val="90000"/>
              </a:lnSpc>
              <a:spcAft>
                <a:spcPts val="0"/>
              </a:spcAft>
              <a:buFont typeface="Wingdings" panose="05000000000000000000" pitchFamily="2" charset="2"/>
              <a:buChar char="Ø"/>
              <a:defRPr/>
            </a:pPr>
            <a:r>
              <a:rPr lang="en-US" sz="1500"/>
              <a:t>Select option #2: i-STAT cartridge</a:t>
            </a:r>
          </a:p>
          <a:p>
            <a:pPr marL="548640" lvl="1" indent="-182880" fontAlgn="auto">
              <a:lnSpc>
                <a:spcPct val="90000"/>
              </a:lnSpc>
              <a:spcAft>
                <a:spcPts val="0"/>
              </a:spcAft>
              <a:buFont typeface="Wingdings" panose="05000000000000000000" pitchFamily="2" charset="2"/>
              <a:buChar char="Ø"/>
              <a:defRPr/>
            </a:pPr>
            <a:r>
              <a:rPr lang="en-US" sz="1500"/>
              <a:t>Enter your operator ID</a:t>
            </a:r>
          </a:p>
          <a:p>
            <a:pPr marL="548640" lvl="1" indent="-182880" fontAlgn="auto">
              <a:lnSpc>
                <a:spcPct val="90000"/>
              </a:lnSpc>
              <a:spcAft>
                <a:spcPts val="0"/>
              </a:spcAft>
              <a:buFont typeface="Wingdings" panose="05000000000000000000" pitchFamily="2" charset="2"/>
              <a:buChar char="Ø"/>
              <a:defRPr/>
            </a:pPr>
            <a:r>
              <a:rPr lang="en-US" sz="1500"/>
              <a:t>Identify patient ID (use minimum two patient identifiers)</a:t>
            </a:r>
          </a:p>
          <a:p>
            <a:pPr marL="548640" lvl="1" indent="-182880" fontAlgn="auto">
              <a:lnSpc>
                <a:spcPct val="90000"/>
              </a:lnSpc>
              <a:spcAft>
                <a:spcPts val="0"/>
              </a:spcAft>
              <a:buFont typeface="Wingdings" panose="05000000000000000000" pitchFamily="2" charset="2"/>
              <a:buChar char="Ø"/>
              <a:defRPr/>
            </a:pPr>
            <a:r>
              <a:rPr lang="en-US" sz="1500"/>
              <a:t>Scan lot number of cartridge</a:t>
            </a:r>
          </a:p>
          <a:p>
            <a:pPr marL="548640" lvl="1" indent="-182880" fontAlgn="auto">
              <a:lnSpc>
                <a:spcPct val="90000"/>
              </a:lnSpc>
              <a:spcAft>
                <a:spcPts val="0"/>
              </a:spcAft>
              <a:buFont typeface="Wingdings" panose="05000000000000000000" pitchFamily="2" charset="2"/>
              <a:buChar char="Ø"/>
              <a:defRPr/>
            </a:pPr>
            <a:r>
              <a:rPr lang="en-US" sz="1500"/>
              <a:t>You have 15 minutes to collect the sample</a:t>
            </a:r>
          </a:p>
          <a:p>
            <a:pPr marL="548640" lvl="1" indent="-182880" fontAlgn="auto">
              <a:lnSpc>
                <a:spcPct val="90000"/>
              </a:lnSpc>
              <a:spcAft>
                <a:spcPts val="0"/>
              </a:spcAft>
              <a:buFont typeface="Wingdings" panose="05000000000000000000" pitchFamily="2" charset="2"/>
              <a:buChar char="Ø"/>
              <a:defRPr/>
            </a:pPr>
            <a:r>
              <a:rPr lang="en-US" sz="1500"/>
              <a:t>Take the cartridge out of the pouch</a:t>
            </a:r>
          </a:p>
          <a:p>
            <a:pPr marL="548640" lvl="1" indent="-182880" fontAlgn="auto">
              <a:lnSpc>
                <a:spcPct val="90000"/>
              </a:lnSpc>
              <a:spcAft>
                <a:spcPts val="0"/>
              </a:spcAft>
              <a:buFont typeface="Wingdings" panose="05000000000000000000" pitchFamily="2" charset="2"/>
              <a:buChar char="Ø"/>
              <a:defRPr/>
            </a:pPr>
            <a:r>
              <a:rPr lang="en-US" sz="1500"/>
              <a:t>Dispense a drop of blood into the cartridge making sure it fills up to the fill mark</a:t>
            </a:r>
          </a:p>
          <a:p>
            <a:pPr marL="548640" lvl="1" indent="-182880" fontAlgn="auto">
              <a:lnSpc>
                <a:spcPct val="90000"/>
              </a:lnSpc>
              <a:spcAft>
                <a:spcPts val="0"/>
              </a:spcAft>
              <a:buFont typeface="Wingdings" panose="05000000000000000000" pitchFamily="2" charset="2"/>
              <a:buChar char="Ø"/>
              <a:defRPr/>
            </a:pPr>
            <a:r>
              <a:rPr lang="en-US" sz="1500"/>
              <a:t>Close the cover over the sample well</a:t>
            </a:r>
          </a:p>
          <a:p>
            <a:pPr marL="548640" lvl="1" indent="-182880" fontAlgn="auto">
              <a:lnSpc>
                <a:spcPct val="90000"/>
              </a:lnSpc>
              <a:spcAft>
                <a:spcPts val="0"/>
              </a:spcAft>
              <a:buFont typeface="Wingdings" panose="05000000000000000000" pitchFamily="2" charset="2"/>
              <a:buChar char="Ø"/>
              <a:defRPr/>
            </a:pPr>
            <a:r>
              <a:rPr lang="en-US" sz="1500"/>
              <a:t>Insert the cartridge into the port on the analyzer; </a:t>
            </a:r>
            <a:r>
              <a:rPr lang="en-US" sz="1500" b="1" u="sng"/>
              <a:t>note</a:t>
            </a:r>
            <a:r>
              <a:rPr lang="en-US" sz="1500"/>
              <a:t>: </a:t>
            </a:r>
            <a:r>
              <a:rPr lang="en-US" sz="1500" b="1" i="1"/>
              <a:t>never attempt to remove a cartridge while the “Cartridge Locked” is displayed</a:t>
            </a:r>
          </a:p>
          <a:p>
            <a:pPr marL="548640" lvl="1" indent="-182880" fontAlgn="auto">
              <a:lnSpc>
                <a:spcPct val="90000"/>
              </a:lnSpc>
              <a:spcAft>
                <a:spcPts val="0"/>
              </a:spcAft>
              <a:buFont typeface="Wingdings" panose="05000000000000000000" pitchFamily="2" charset="2"/>
              <a:buChar char="Ø"/>
              <a:defRPr/>
            </a:pPr>
            <a:endParaRPr lang="en-US" sz="1500"/>
          </a:p>
        </p:txBody>
      </p:sp>
    </p:spTree>
  </p:cSld>
  <p:clrMapOvr>
    <a:masterClrMapping/>
  </p:clrMapOvr>
  <p:transition spd="med">
    <p:pull/>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2537" name="Rectangle 22536">
            <a:extLst>
              <a:ext uri="{FF2B5EF4-FFF2-40B4-BE49-F238E27FC236}">
                <a16:creationId xmlns:a16="http://schemas.microsoft.com/office/drawing/2014/main" id="{B2B82547-2424-4E7A-A98B-75206EE730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539" name="Freeform 23">
            <a:extLst>
              <a:ext uri="{FF2B5EF4-FFF2-40B4-BE49-F238E27FC236}">
                <a16:creationId xmlns:a16="http://schemas.microsoft.com/office/drawing/2014/main" id="{5109BC2F-9616-4D7D-9E98-57898009A8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3477753" cy="6858000"/>
          </a:xfrm>
          <a:custGeom>
            <a:avLst/>
            <a:gdLst>
              <a:gd name="connsiteX0" fmla="*/ 0 w 4637005"/>
              <a:gd name="connsiteY0" fmla="*/ 0 h 6858000"/>
              <a:gd name="connsiteX1" fmla="*/ 4637005 w 4637005"/>
              <a:gd name="connsiteY1" fmla="*/ 0 h 6858000"/>
              <a:gd name="connsiteX2" fmla="*/ 4637005 w 4637005"/>
              <a:gd name="connsiteY2" fmla="*/ 1900238 h 6858000"/>
              <a:gd name="connsiteX3" fmla="*/ 4266589 w 4637005"/>
              <a:gd name="connsiteY3" fmla="*/ 2178050 h 6858000"/>
              <a:gd name="connsiteX4" fmla="*/ 4262355 w 4637005"/>
              <a:gd name="connsiteY4" fmla="*/ 2184400 h 6858000"/>
              <a:gd name="connsiteX5" fmla="*/ 4256005 w 4637005"/>
              <a:gd name="connsiteY5" fmla="*/ 2193925 h 6858000"/>
              <a:gd name="connsiteX6" fmla="*/ 4249655 w 4637005"/>
              <a:gd name="connsiteY6" fmla="*/ 2201863 h 6858000"/>
              <a:gd name="connsiteX7" fmla="*/ 4249655 w 4637005"/>
              <a:gd name="connsiteY7" fmla="*/ 2211388 h 6858000"/>
              <a:gd name="connsiteX8" fmla="*/ 4249655 w 4637005"/>
              <a:gd name="connsiteY8" fmla="*/ 2220913 h 6858000"/>
              <a:gd name="connsiteX9" fmla="*/ 4256005 w 4637005"/>
              <a:gd name="connsiteY9" fmla="*/ 2228850 h 6858000"/>
              <a:gd name="connsiteX10" fmla="*/ 4262355 w 4637005"/>
              <a:gd name="connsiteY10" fmla="*/ 2238375 h 6858000"/>
              <a:gd name="connsiteX11" fmla="*/ 4266589 w 4637005"/>
              <a:gd name="connsiteY11" fmla="*/ 2244725 h 6858000"/>
              <a:gd name="connsiteX12" fmla="*/ 4637005 w 4637005"/>
              <a:gd name="connsiteY12" fmla="*/ 2522538 h 6858000"/>
              <a:gd name="connsiteX13" fmla="*/ 4637005 w 4637005"/>
              <a:gd name="connsiteY13" fmla="*/ 6858000 h 6858000"/>
              <a:gd name="connsiteX14" fmla="*/ 0 w 4637005"/>
              <a:gd name="connsiteY14"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4637005" h="6858000">
                <a:moveTo>
                  <a:pt x="0" y="0"/>
                </a:moveTo>
                <a:lnTo>
                  <a:pt x="4637005" y="0"/>
                </a:lnTo>
                <a:lnTo>
                  <a:pt x="4637005" y="1900238"/>
                </a:lnTo>
                <a:lnTo>
                  <a:pt x="4266589" y="2178050"/>
                </a:lnTo>
                <a:lnTo>
                  <a:pt x="4262355" y="2184400"/>
                </a:lnTo>
                <a:lnTo>
                  <a:pt x="4256005" y="2193925"/>
                </a:lnTo>
                <a:lnTo>
                  <a:pt x="4249655" y="2201863"/>
                </a:lnTo>
                <a:lnTo>
                  <a:pt x="4249655" y="2211388"/>
                </a:lnTo>
                <a:lnTo>
                  <a:pt x="4249655" y="2220913"/>
                </a:lnTo>
                <a:lnTo>
                  <a:pt x="4256005" y="2228850"/>
                </a:lnTo>
                <a:lnTo>
                  <a:pt x="4262355" y="2238375"/>
                </a:lnTo>
                <a:lnTo>
                  <a:pt x="4266589" y="2244725"/>
                </a:lnTo>
                <a:lnTo>
                  <a:pt x="4637005" y="2522538"/>
                </a:lnTo>
                <a:lnTo>
                  <a:pt x="4637005" y="6858000"/>
                </a:lnTo>
                <a:lnTo>
                  <a:pt x="0" y="6858000"/>
                </a:lnTo>
                <a:close/>
              </a:path>
            </a:pathLst>
          </a:custGeom>
          <a:blipFill>
            <a:blip r:embed="rId2">
              <a:duotone>
                <a:schemeClr val="accent1">
                  <a:tint val="98000"/>
                  <a:lumMod val="102000"/>
                </a:schemeClr>
                <a:schemeClr val="accent1">
                  <a:shade val="98000"/>
                  <a:lumMod val="98000"/>
                </a:schemeClr>
              </a:duotone>
            </a:blip>
            <a:tile tx="0" ty="0" sx="100000" sy="100000" flip="none" algn="tl"/>
          </a:blipFill>
          <a:ln>
            <a:headEnd/>
            <a:tailEnd/>
          </a:ln>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sp>
        <p:nvSpPr>
          <p:cNvPr id="22530" name="Title 1">
            <a:extLst>
              <a:ext uri="{FF2B5EF4-FFF2-40B4-BE49-F238E27FC236}">
                <a16:creationId xmlns:a16="http://schemas.microsoft.com/office/drawing/2014/main" id="{30578EA0-94B4-46F3-A280-EABA24EA7F83}"/>
              </a:ext>
            </a:extLst>
          </p:cNvPr>
          <p:cNvSpPr>
            <a:spLocks noGrp="1" noChangeArrowheads="1"/>
          </p:cNvSpPr>
          <p:nvPr>
            <p:ph type="title"/>
          </p:nvPr>
        </p:nvSpPr>
        <p:spPr>
          <a:xfrm>
            <a:off x="481315" y="1687286"/>
            <a:ext cx="2452097" cy="3978017"/>
          </a:xfrm>
        </p:spPr>
        <p:txBody>
          <a:bodyPr anchor="t">
            <a:normAutofit/>
          </a:bodyPr>
          <a:lstStyle/>
          <a:p>
            <a:r>
              <a:rPr lang="en-US" altLang="en-US" sz="2100"/>
              <a:t>Troubleshooting</a:t>
            </a:r>
          </a:p>
        </p:txBody>
      </p:sp>
      <p:graphicFrame>
        <p:nvGraphicFramePr>
          <p:cNvPr id="22533" name="Content Placeholder 2">
            <a:extLst>
              <a:ext uri="{FF2B5EF4-FFF2-40B4-BE49-F238E27FC236}">
                <a16:creationId xmlns:a16="http://schemas.microsoft.com/office/drawing/2014/main" id="{ED0940E5-DEE2-AE2C-C638-17401EF3745E}"/>
              </a:ext>
            </a:extLst>
          </p:cNvPr>
          <p:cNvGraphicFramePr>
            <a:graphicFrameLocks noGrp="1"/>
          </p:cNvGraphicFramePr>
          <p:nvPr>
            <p:ph idx="1"/>
            <p:extLst>
              <p:ext uri="{D42A27DB-BD31-4B8C-83A1-F6EECF244321}">
                <p14:modId xmlns:p14="http://schemas.microsoft.com/office/powerpoint/2010/main" val="3195321416"/>
              </p:ext>
            </p:extLst>
          </p:nvPr>
        </p:nvGraphicFramePr>
        <p:xfrm>
          <a:off x="4131615" y="965200"/>
          <a:ext cx="4296258" cy="49029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3564" name="Rectangle 23559">
            <a:extLst>
              <a:ext uri="{FF2B5EF4-FFF2-40B4-BE49-F238E27FC236}">
                <a16:creationId xmlns:a16="http://schemas.microsoft.com/office/drawing/2014/main" id="{056824CE-083D-4ED5-94A5-655345BBE7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565" name="Freeform 6">
            <a:extLst>
              <a:ext uri="{FF2B5EF4-FFF2-40B4-BE49-F238E27FC236}">
                <a16:creationId xmlns:a16="http://schemas.microsoft.com/office/drawing/2014/main" id="{0785D83B-2124-40CD-9E29-811BC2B7CE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0" y="0"/>
            <a:ext cx="9144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solidFill>
            <a:schemeClr val="tx1"/>
          </a:solidFill>
          <a:ln>
            <a:noFill/>
          </a:ln>
          <a:extLst>
            <a:ext uri="{91240B29-F687-4f45-9708-019B960494DF}">
              <a14:hiddenLine xmlns="" xmlns:a16="http://schemas.microsoft.com/office/drawing/2014/main" xmlns:p14="http://schemas.microsoft.com/office/powerpoint/2010/main" xmlns:dgm="http://schemas.openxmlformats.org/drawingml/2006/diagram"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3554" name="Title 1">
            <a:extLst>
              <a:ext uri="{FF2B5EF4-FFF2-40B4-BE49-F238E27FC236}">
                <a16:creationId xmlns:a16="http://schemas.microsoft.com/office/drawing/2014/main" id="{8FFE7240-55A8-44EA-B12B-5A6B7A2F3B93}"/>
              </a:ext>
            </a:extLst>
          </p:cNvPr>
          <p:cNvSpPr>
            <a:spLocks noGrp="1" noChangeArrowheads="1"/>
          </p:cNvSpPr>
          <p:nvPr>
            <p:ph type="title"/>
          </p:nvPr>
        </p:nvSpPr>
        <p:spPr>
          <a:xfrm>
            <a:off x="607500" y="447188"/>
            <a:ext cx="7928998" cy="970450"/>
          </a:xfrm>
        </p:spPr>
        <p:txBody>
          <a:bodyPr>
            <a:normAutofit/>
          </a:bodyPr>
          <a:lstStyle/>
          <a:p>
            <a:r>
              <a:rPr lang="en-US" altLang="en-US" b="1"/>
              <a:t>Interpretation</a:t>
            </a:r>
          </a:p>
        </p:txBody>
      </p:sp>
      <p:graphicFrame>
        <p:nvGraphicFramePr>
          <p:cNvPr id="23566" name="Content Placeholder 2">
            <a:extLst>
              <a:ext uri="{FF2B5EF4-FFF2-40B4-BE49-F238E27FC236}">
                <a16:creationId xmlns:a16="http://schemas.microsoft.com/office/drawing/2014/main" id="{50F764FC-383A-2694-D4F1-30F80BD33AC5}"/>
              </a:ext>
            </a:extLst>
          </p:cNvPr>
          <p:cNvGraphicFramePr>
            <a:graphicFrameLocks noGrp="1"/>
          </p:cNvGraphicFramePr>
          <p:nvPr>
            <p:ph idx="1"/>
            <p:extLst>
              <p:ext uri="{D42A27DB-BD31-4B8C-83A1-F6EECF244321}">
                <p14:modId xmlns:p14="http://schemas.microsoft.com/office/powerpoint/2010/main" val="3525187153"/>
              </p:ext>
            </p:extLst>
          </p:nvPr>
        </p:nvGraphicFramePr>
        <p:xfrm>
          <a:off x="614362" y="2494722"/>
          <a:ext cx="7915275" cy="33647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24584" name="Rectangle 24583">
            <a:extLst>
              <a:ext uri="{FF2B5EF4-FFF2-40B4-BE49-F238E27FC236}">
                <a16:creationId xmlns:a16="http://schemas.microsoft.com/office/drawing/2014/main" id="{089A69AF-D57B-49B4-886C-D4A5DC1944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86" name="Freeform: Shape 24585">
            <a:extLst>
              <a:ext uri="{FF2B5EF4-FFF2-40B4-BE49-F238E27FC236}">
                <a16:creationId xmlns:a16="http://schemas.microsoft.com/office/drawing/2014/main" id="{CABDC08D-6093-4397-92D4-54D00E2B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rot="16200000">
            <a:off x="-1345293" y="1345293"/>
            <a:ext cx="6858000" cy="4167414"/>
          </a:xfrm>
          <a:custGeom>
            <a:avLst/>
            <a:gdLst>
              <a:gd name="connsiteX0" fmla="*/ 6858000 w 6858000"/>
              <a:gd name="connsiteY0" fmla="*/ 3445704 h 5556552"/>
              <a:gd name="connsiteX1" fmla="*/ 3829242 w 6858000"/>
              <a:gd name="connsiteY1" fmla="*/ 5433322 h 5556552"/>
              <a:gd name="connsiteX2" fmla="*/ 3827369 w 6858000"/>
              <a:gd name="connsiteY2" fmla="*/ 5434867 h 5556552"/>
              <a:gd name="connsiteX3" fmla="*/ 3824583 w 6858000"/>
              <a:gd name="connsiteY3" fmla="*/ 5436378 h 5556552"/>
              <a:gd name="connsiteX4" fmla="*/ 3798693 w 6858000"/>
              <a:gd name="connsiteY4" fmla="*/ 5453370 h 5556552"/>
              <a:gd name="connsiteX5" fmla="*/ 3785011 w 6858000"/>
              <a:gd name="connsiteY5" fmla="*/ 5457858 h 5556552"/>
              <a:gd name="connsiteX6" fmla="*/ 3706339 w 6858000"/>
              <a:gd name="connsiteY6" fmla="*/ 5500559 h 5556552"/>
              <a:gd name="connsiteX7" fmla="*/ 3428998 w 6858000"/>
              <a:gd name="connsiteY7" fmla="*/ 5556552 h 5556552"/>
              <a:gd name="connsiteX8" fmla="*/ 3151658 w 6858000"/>
              <a:gd name="connsiteY8" fmla="*/ 5500559 h 5556552"/>
              <a:gd name="connsiteX9" fmla="*/ 3072996 w 6858000"/>
              <a:gd name="connsiteY9" fmla="*/ 5457863 h 5556552"/>
              <a:gd name="connsiteX10" fmla="*/ 3059298 w 6858000"/>
              <a:gd name="connsiteY10" fmla="*/ 5453370 h 5556552"/>
              <a:gd name="connsiteX11" fmla="*/ 3033383 w 6858000"/>
              <a:gd name="connsiteY11" fmla="*/ 5436362 h 5556552"/>
              <a:gd name="connsiteX12" fmla="*/ 3030627 w 6858000"/>
              <a:gd name="connsiteY12" fmla="*/ 5434867 h 5556552"/>
              <a:gd name="connsiteX13" fmla="*/ 3028775 w 6858000"/>
              <a:gd name="connsiteY13" fmla="*/ 5433338 h 5556552"/>
              <a:gd name="connsiteX14" fmla="*/ 0 w 6858000"/>
              <a:gd name="connsiteY14" fmla="*/ 3445704 h 5556552"/>
              <a:gd name="connsiteX15" fmla="*/ 6858000 w 6858000"/>
              <a:gd name="connsiteY15" fmla="*/ 0 h 5556552"/>
              <a:gd name="connsiteX16" fmla="*/ 6858000 w 6858000"/>
              <a:gd name="connsiteY16" fmla="*/ 349336 h 5556552"/>
              <a:gd name="connsiteX17" fmla="*/ 6858000 w 6858000"/>
              <a:gd name="connsiteY17" fmla="*/ 3445703 h 5556552"/>
              <a:gd name="connsiteX18" fmla="*/ 0 w 6858000"/>
              <a:gd name="connsiteY18" fmla="*/ 3445703 h 5556552"/>
              <a:gd name="connsiteX19" fmla="*/ 0 w 6858000"/>
              <a:gd name="connsiteY19" fmla="*/ 0 h 55565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6858000" h="5556552">
                <a:moveTo>
                  <a:pt x="6858000" y="3445704"/>
                </a:moveTo>
                <a:lnTo>
                  <a:pt x="3829242" y="5433322"/>
                </a:lnTo>
                <a:lnTo>
                  <a:pt x="3827369" y="5434867"/>
                </a:lnTo>
                <a:lnTo>
                  <a:pt x="3824583" y="5436378"/>
                </a:lnTo>
                <a:lnTo>
                  <a:pt x="3798693" y="5453370"/>
                </a:lnTo>
                <a:lnTo>
                  <a:pt x="3785011" y="5457858"/>
                </a:lnTo>
                <a:lnTo>
                  <a:pt x="3706339" y="5500559"/>
                </a:lnTo>
                <a:cubicBezTo>
                  <a:pt x="3621096" y="5536614"/>
                  <a:pt x="3527375" y="5556552"/>
                  <a:pt x="3428998" y="5556552"/>
                </a:cubicBezTo>
                <a:cubicBezTo>
                  <a:pt x="3330621" y="5556552"/>
                  <a:pt x="3236901" y="5536614"/>
                  <a:pt x="3151658" y="5500559"/>
                </a:cubicBezTo>
                <a:lnTo>
                  <a:pt x="3072996" y="5457863"/>
                </a:lnTo>
                <a:lnTo>
                  <a:pt x="3059298" y="5453370"/>
                </a:lnTo>
                <a:lnTo>
                  <a:pt x="3033383" y="5436362"/>
                </a:lnTo>
                <a:lnTo>
                  <a:pt x="3030627" y="5434867"/>
                </a:lnTo>
                <a:lnTo>
                  <a:pt x="3028775" y="5433338"/>
                </a:lnTo>
                <a:lnTo>
                  <a:pt x="0" y="3445704"/>
                </a:lnTo>
                <a:close/>
                <a:moveTo>
                  <a:pt x="6858000" y="0"/>
                </a:moveTo>
                <a:lnTo>
                  <a:pt x="6858000" y="349336"/>
                </a:lnTo>
                <a:lnTo>
                  <a:pt x="6858000" y="3445703"/>
                </a:lnTo>
                <a:lnTo>
                  <a:pt x="0" y="3445703"/>
                </a:lnTo>
                <a:lnTo>
                  <a:pt x="0" y="0"/>
                </a:lnTo>
                <a:close/>
              </a:path>
            </a:pathLst>
          </a:custGeom>
          <a:ln>
            <a:noFill/>
          </a:ln>
          <a:effectLst/>
          <a:extLst>
            <a:ext uri="{91240B29-F687-4f45-9708-019B960494DF}">
              <a14:hiddenLine xmlns="" xmlns:a14="http://schemas.microsoft.com/office/drawing/2010/main" xmlns:p14="http://schemas.microsoft.com/office/powerpoint/2010/main" xmlns:a16="http://schemas.microsoft.com/office/drawing/2014/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4578" name="Title 2">
            <a:extLst>
              <a:ext uri="{FF2B5EF4-FFF2-40B4-BE49-F238E27FC236}">
                <a16:creationId xmlns:a16="http://schemas.microsoft.com/office/drawing/2014/main" id="{F62668FC-8DFA-4483-A4B6-D81DB7E6B497}"/>
              </a:ext>
            </a:extLst>
          </p:cNvPr>
          <p:cNvSpPr>
            <a:spLocks noGrp="1" noChangeArrowheads="1"/>
          </p:cNvSpPr>
          <p:nvPr>
            <p:ph type="title"/>
          </p:nvPr>
        </p:nvSpPr>
        <p:spPr>
          <a:xfrm>
            <a:off x="338636" y="1734857"/>
            <a:ext cx="2824112" cy="3388287"/>
          </a:xfrm>
        </p:spPr>
        <p:txBody>
          <a:bodyPr anchor="ctr">
            <a:normAutofit/>
          </a:bodyPr>
          <a:lstStyle/>
          <a:p>
            <a:r>
              <a:rPr lang="en-US" altLang="en-US" sz="1900" b="1"/>
              <a:t>Limitations/Interfering Factors</a:t>
            </a:r>
            <a:endParaRPr lang="en-US" altLang="en-US" sz="1900"/>
          </a:p>
        </p:txBody>
      </p:sp>
      <p:sp>
        <p:nvSpPr>
          <p:cNvPr id="24579" name="Content Placeholder 1">
            <a:extLst>
              <a:ext uri="{FF2B5EF4-FFF2-40B4-BE49-F238E27FC236}">
                <a16:creationId xmlns:a16="http://schemas.microsoft.com/office/drawing/2014/main" id="{BABA441B-1B86-4ED6-910F-D4C1EAA9B79A}"/>
              </a:ext>
            </a:extLst>
          </p:cNvPr>
          <p:cNvSpPr>
            <a:spLocks noGrp="1" noChangeArrowheads="1"/>
          </p:cNvSpPr>
          <p:nvPr>
            <p:ph idx="1"/>
          </p:nvPr>
        </p:nvSpPr>
        <p:spPr>
          <a:xfrm>
            <a:off x="4506051" y="978993"/>
            <a:ext cx="4023913" cy="4900014"/>
          </a:xfrm>
          <a:effectLst/>
        </p:spPr>
        <p:txBody>
          <a:bodyPr>
            <a:normAutofit/>
          </a:bodyPr>
          <a:lstStyle/>
          <a:p>
            <a:pPr>
              <a:buFont typeface="Wingdings 3" panose="05040102010807070707" pitchFamily="18" charset="2"/>
              <a:buChar char=""/>
            </a:pPr>
            <a:r>
              <a:rPr lang="en-US" altLang="en-US"/>
              <a:t>An interferent is a substance which, if present at significant levels in the blood specimen being analyzed, will produce an error in the result of the analyte being measured.  The following table identifies known interfering substances based on the manufacturer data on i-STAT creatinine cartridge.</a:t>
            </a:r>
          </a:p>
        </p:txBody>
      </p:sp>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theme/theme1.xml><?xml version="1.0" encoding="utf-8"?>
<a:theme xmlns:a="http://schemas.openxmlformats.org/drawingml/2006/main" name="Quotable">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osted Glass">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name="Quotable" id="{39EC5628-30ED-4578-ACD8-9820EDB8E15A}" vid="{6F3559E9-1A4C-49D8-94D4-F41003531C4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TM03457503[[fn=Quotable]]</Template>
  <TotalTime>143</TotalTime>
  <Words>985</Words>
  <Application>Microsoft Office PowerPoint</Application>
  <PresentationFormat>On-screen Show (4:3)</PresentationFormat>
  <Paragraphs>115</Paragraphs>
  <Slides>12</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Arial</vt:lpstr>
      <vt:lpstr>Calibri</vt:lpstr>
      <vt:lpstr>Century Gothic</vt:lpstr>
      <vt:lpstr>Courier</vt:lpstr>
      <vt:lpstr>Wingdings</vt:lpstr>
      <vt:lpstr>Wingdings 2</vt:lpstr>
      <vt:lpstr>Wingdings 3</vt:lpstr>
      <vt:lpstr>Quotable</vt:lpstr>
      <vt:lpstr>2023 i-Stat Creatinine Annual Competency</vt:lpstr>
      <vt:lpstr>Purpose</vt:lpstr>
      <vt:lpstr>QUALITY CONTROL  (QC)</vt:lpstr>
      <vt:lpstr>Specimen</vt:lpstr>
      <vt:lpstr>REAGENT</vt:lpstr>
      <vt:lpstr>Procedure</vt:lpstr>
      <vt:lpstr>Troubleshooting</vt:lpstr>
      <vt:lpstr>Interpretation</vt:lpstr>
      <vt:lpstr>Limitations/Interfering Factors</vt:lpstr>
      <vt:lpstr>Limitations/Interfering Factors</vt:lpstr>
      <vt:lpstr>Maintenance/Safety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 i-Stat Creatinine Annual Competency</dc:title>
  <dc:creator>Tegegne, Mulu  RICVAMC</dc:creator>
  <cp:lastModifiedBy>Dujka, Isabel R   RICVAMC</cp:lastModifiedBy>
  <cp:revision>37</cp:revision>
  <dcterms:created xsi:type="dcterms:W3CDTF">2021-02-11T18:20:02Z</dcterms:created>
  <dcterms:modified xsi:type="dcterms:W3CDTF">2023-03-03T20:47:43Z</dcterms:modified>
</cp:coreProperties>
</file>