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903" r:id="rId1"/>
  </p:sldMasterIdLst>
  <p:notesMasterIdLst>
    <p:notesMasterId r:id="rId19"/>
  </p:notesMasterIdLst>
  <p:sldIdLst>
    <p:sldId id="256" r:id="rId2"/>
    <p:sldId id="273" r:id="rId3"/>
    <p:sldId id="275" r:id="rId4"/>
    <p:sldId id="259" r:id="rId5"/>
    <p:sldId id="260" r:id="rId6"/>
    <p:sldId id="258" r:id="rId7"/>
    <p:sldId id="276" r:id="rId8"/>
    <p:sldId id="263" r:id="rId9"/>
    <p:sldId id="264" r:id="rId10"/>
    <p:sldId id="272" r:id="rId11"/>
    <p:sldId id="270" r:id="rId12"/>
    <p:sldId id="265" r:id="rId13"/>
    <p:sldId id="267" r:id="rId14"/>
    <p:sldId id="277" r:id="rId15"/>
    <p:sldId id="266" r:id="rId16"/>
    <p:sldId id="268" r:id="rId17"/>
    <p:sldId id="271" r:id="rId1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egegne, Mulu  RICVAMC" initials="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81" autoAdjust="0"/>
    <p:restoredTop sz="90760" autoAdjust="0"/>
  </p:normalViewPr>
  <p:slideViewPr>
    <p:cSldViewPr>
      <p:cViewPr varScale="1">
        <p:scale>
          <a:sx n="81" d="100"/>
          <a:sy n="81" d="100"/>
        </p:scale>
        <p:origin x="1278" y="12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62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3" d="100"/>
          <a:sy n="53" d="100"/>
        </p:scale>
        <p:origin x="-1794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1940C77E-4821-4BBF-A50D-D7EF396075B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89CE9E1-A1AB-485A-AAD6-298C6ABB6930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7861EE94-A3C2-4614-BB27-C3F48F2045D2}" type="datetimeFigureOut">
              <a:rPr lang="en-US"/>
              <a:pPr>
                <a:defRPr/>
              </a:pPr>
              <a:t>12/4/2023</a:t>
            </a:fld>
            <a:endParaRPr 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12F8C09E-7F1A-42E2-8CA2-B181194FDE00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79BC2072-2161-41B7-9700-115C0A98F89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B22736F-5BD8-475E-8CC5-D180C868187B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46C3089-B11E-4B87-87BB-DDFAD84BE47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7CA74A3B-37E3-46F1-875E-F4A06BED102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>
            <a:extLst>
              <a:ext uri="{FF2B5EF4-FFF2-40B4-BE49-F238E27FC236}">
                <a16:creationId xmlns:a16="http://schemas.microsoft.com/office/drawing/2014/main" id="{8D40DE28-F3C2-48AE-A61D-0C04570E9A88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555" name="Notes Placeholder 2">
            <a:extLst>
              <a:ext uri="{FF2B5EF4-FFF2-40B4-BE49-F238E27FC236}">
                <a16:creationId xmlns:a16="http://schemas.microsoft.com/office/drawing/2014/main" id="{EE6FB6A5-671D-47CE-86A2-9AD61C215EE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23556" name="Slide Number Placeholder 3">
            <a:extLst>
              <a:ext uri="{FF2B5EF4-FFF2-40B4-BE49-F238E27FC236}">
                <a16:creationId xmlns:a16="http://schemas.microsoft.com/office/drawing/2014/main" id="{3E955832-7B82-4931-8DBB-430D1017297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BAD7AC2-FCD7-4F05-91CA-A1B263D31CC9}" type="slidenum">
              <a:rPr lang="en-US" altLang="en-US" smtClean="0"/>
              <a:pPr>
                <a:spcBef>
                  <a:spcPct val="0"/>
                </a:spcBef>
              </a:pPr>
              <a:t>5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>
            <a:extLst>
              <a:ext uri="{FF2B5EF4-FFF2-40B4-BE49-F238E27FC236}">
                <a16:creationId xmlns:a16="http://schemas.microsoft.com/office/drawing/2014/main" id="{EF82FFFF-3FE2-418F-8BCC-FF8F23C9CCB8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3" name="Notes Placeholder 2">
            <a:extLst>
              <a:ext uri="{FF2B5EF4-FFF2-40B4-BE49-F238E27FC236}">
                <a16:creationId xmlns:a16="http://schemas.microsoft.com/office/drawing/2014/main" id="{48DF3E06-ABDD-4A8C-8785-91D6B8401F3E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30724" name="Slide Number Placeholder 3">
            <a:extLst>
              <a:ext uri="{FF2B5EF4-FFF2-40B4-BE49-F238E27FC236}">
                <a16:creationId xmlns:a16="http://schemas.microsoft.com/office/drawing/2014/main" id="{30E2230D-1BB9-42DE-80BC-F3CEFE8D8D5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2347C0C-7EB1-49C8-8DA5-772EA5C51B31}" type="slidenum">
              <a:rPr lang="en-US" altLang="en-US" smtClean="0"/>
              <a:pPr>
                <a:spcBef>
                  <a:spcPct val="0"/>
                </a:spcBef>
              </a:pPr>
              <a:t>9</a:t>
            </a:fld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6726063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3787" y="4243845"/>
            <a:ext cx="2307831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6726064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6833787" y="2590078"/>
            <a:ext cx="2307832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0242" y="2733709"/>
            <a:ext cx="6069268" cy="1373070"/>
          </a:xfrm>
        </p:spPr>
        <p:txBody>
          <a:bodyPr anchor="b">
            <a:noAutofit/>
          </a:bodyPr>
          <a:lstStyle>
            <a:lvl1pPr algn="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10241" y="4394040"/>
            <a:ext cx="6108101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55655" y="5936188"/>
            <a:ext cx="2057400" cy="365125"/>
          </a:xfrm>
        </p:spPr>
        <p:txBody>
          <a:bodyPr/>
          <a:lstStyle/>
          <a:p>
            <a:pPr>
              <a:defRPr/>
            </a:pPr>
            <a:fld id="{01E88540-37EB-422F-9332-96ECFA685D38}" type="datetimeFigureOut">
              <a:rPr lang="en-US" smtClean="0"/>
              <a:pPr>
                <a:defRPr/>
              </a:pPr>
              <a:t>12/4/2023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401" y="5936189"/>
            <a:ext cx="4021666" cy="365125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10399" y="2750337"/>
            <a:ext cx="1370293" cy="1356442"/>
          </a:xfrm>
        </p:spPr>
        <p:txBody>
          <a:bodyPr/>
          <a:lstStyle/>
          <a:p>
            <a:pPr>
              <a:defRPr/>
            </a:pPr>
            <a:fld id="{EDCABF63-00CF-42F9-94A2-D74AB2F277CF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35855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/>
          <p:nvPr/>
        </p:nvGrpSpPr>
        <p:grpSpPr>
          <a:xfrm>
            <a:off x="0" y="4572000"/>
            <a:ext cx="9161969" cy="1677035"/>
            <a:chOff x="0" y="2895600"/>
            <a:chExt cx="9161969" cy="1677035"/>
          </a:xfrm>
        </p:grpSpPr>
        <p:pic>
          <p:nvPicPr>
            <p:cNvPr id="24" name="Picture 23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5" name="Picture 24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6" name="Rectangle 25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3" y="4711617"/>
            <a:ext cx="6894770" cy="544482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31639" y="609598"/>
            <a:ext cx="6896534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401" y="5256098"/>
            <a:ext cx="6894772" cy="547819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F6B8652-0F72-4E6B-91EE-44C91A5DD385}" type="datetimeFigureOut">
              <a:rPr lang="en-US" smtClean="0"/>
              <a:pPr>
                <a:defRPr/>
              </a:pPr>
              <a:t>12/4/2023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56438" y="4711310"/>
            <a:ext cx="1149836" cy="1090789"/>
          </a:xfrm>
        </p:spPr>
        <p:txBody>
          <a:bodyPr/>
          <a:lstStyle/>
          <a:p>
            <a:pPr>
              <a:defRPr/>
            </a:pPr>
            <a:fld id="{46692FC2-1128-48EA-89C4-FDC66DA63E85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560101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Group 20"/>
          <p:cNvGrpSpPr/>
          <p:nvPr/>
        </p:nvGrpSpPr>
        <p:grpSpPr>
          <a:xfrm>
            <a:off x="0" y="4572000"/>
            <a:ext cx="9161969" cy="1677035"/>
            <a:chOff x="0" y="2895600"/>
            <a:chExt cx="9161969" cy="1677035"/>
          </a:xfrm>
        </p:grpSpPr>
        <p:pic>
          <p:nvPicPr>
            <p:cNvPr id="22" name="Picture 21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3" name="Picture 22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4" name="Rectangle 23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4255" y="609597"/>
            <a:ext cx="6896534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1638" y="4710340"/>
            <a:ext cx="6889151" cy="1101764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F6B8652-0F72-4E6B-91EE-44C91A5DD385}" type="datetimeFigureOut">
              <a:rPr lang="en-US" smtClean="0"/>
              <a:pPr>
                <a:defRPr/>
              </a:pPr>
              <a:t>12/4/2023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56438" y="4711616"/>
            <a:ext cx="1149836" cy="1090789"/>
          </a:xfrm>
        </p:spPr>
        <p:txBody>
          <a:bodyPr/>
          <a:lstStyle/>
          <a:p>
            <a:pPr>
              <a:defRPr/>
            </a:pPr>
            <a:fld id="{46692FC2-1128-48EA-89C4-FDC66DA63E85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510275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4572000"/>
            <a:ext cx="9161969" cy="1677035"/>
            <a:chOff x="0" y="2895600"/>
            <a:chExt cx="9161969" cy="1677035"/>
          </a:xfrm>
        </p:grpSpPr>
        <p:pic>
          <p:nvPicPr>
            <p:cNvPr id="30" name="Picture 29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31" name="Picture 30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32" name="Rectangle 31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7921" y="616983"/>
            <a:ext cx="642514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989438" y="3660763"/>
            <a:ext cx="5987731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1638" y="4710340"/>
            <a:ext cx="6903919" cy="1101764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F6B8652-0F72-4E6B-91EE-44C91A5DD385}" type="datetimeFigureOut">
              <a:rPr lang="en-US" smtClean="0"/>
              <a:pPr>
                <a:defRPr/>
              </a:pPr>
              <a:t>12/4/2023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56438" y="4709926"/>
            <a:ext cx="1149836" cy="1090789"/>
          </a:xfrm>
        </p:spPr>
        <p:txBody>
          <a:bodyPr/>
          <a:lstStyle/>
          <a:p>
            <a:pPr>
              <a:defRPr/>
            </a:pPr>
            <a:fld id="{46692FC2-1128-48EA-89C4-FDC66DA63E85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27" name="TextBox 26"/>
          <p:cNvSpPr txBox="1"/>
          <p:nvPr/>
        </p:nvSpPr>
        <p:spPr>
          <a:xfrm>
            <a:off x="270932" y="748116"/>
            <a:ext cx="5334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6967191" y="2998573"/>
            <a:ext cx="457200" cy="58477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958793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Group 21"/>
          <p:cNvGrpSpPr/>
          <p:nvPr/>
        </p:nvGrpSpPr>
        <p:grpSpPr>
          <a:xfrm>
            <a:off x="0" y="4572000"/>
            <a:ext cx="9161969" cy="1677035"/>
            <a:chOff x="0" y="2895600"/>
            <a:chExt cx="9161969" cy="1677035"/>
          </a:xfrm>
        </p:grpSpPr>
        <p:pic>
          <p:nvPicPr>
            <p:cNvPr id="23" name="Picture 22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4" name="Picture 23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5" name="Rectangle 24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8" y="4710340"/>
            <a:ext cx="6896534" cy="589812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1639" y="5300150"/>
            <a:ext cx="6896534" cy="511954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CCB9F22-BEF2-47AF-B90C-9CA1D61004CD}" type="datetimeFigureOut">
              <a:rPr lang="en-US" smtClean="0"/>
              <a:pPr>
                <a:defRPr/>
              </a:pPr>
              <a:t>12/4/2023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56438" y="4709926"/>
            <a:ext cx="1149836" cy="1090789"/>
          </a:xfrm>
        </p:spPr>
        <p:txBody>
          <a:bodyPr/>
          <a:lstStyle/>
          <a:p>
            <a:pPr>
              <a:defRPr/>
            </a:pPr>
            <a:fld id="{6DF58B4A-B505-48F7-AAE4-3E879789165B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0262390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24" name="Picture 23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5" name="Picture 24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6" name="Rectangle 25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531639" y="753228"/>
            <a:ext cx="6896534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532629" y="2329489"/>
            <a:ext cx="219456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539777" y="3015290"/>
            <a:ext cx="219456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878413" y="2336873"/>
            <a:ext cx="219456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2879710" y="3007906"/>
            <a:ext cx="219456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226136" y="2336873"/>
            <a:ext cx="219456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233520" y="3007905"/>
            <a:ext cx="219456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F6B8652-0F72-4E6B-91EE-44C91A5DD385}" type="datetimeFigureOut">
              <a:rPr lang="en-US" smtClean="0"/>
              <a:pPr>
                <a:defRPr/>
              </a:pPr>
              <a:t>12/4/2023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6692FC2-1128-48EA-89C4-FDC66DA63E85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850639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4" name="Group 33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35" name="Picture 34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36" name="Picture 35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37" name="Rectangle 36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8" name="Rectangle 37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531639" y="753228"/>
            <a:ext cx="6896534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532391" y="4297503"/>
            <a:ext cx="21922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532391" y="2336873"/>
            <a:ext cx="2192257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532391" y="4873765"/>
            <a:ext cx="219225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870497" y="4297503"/>
            <a:ext cx="221507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2870497" y="2336873"/>
            <a:ext cx="221507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2869483" y="4873764"/>
            <a:ext cx="2218004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231028" y="4297503"/>
            <a:ext cx="219433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231027" y="2336873"/>
            <a:ext cx="2194333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230934" y="4873762"/>
            <a:ext cx="2197239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F6B8652-0F72-4E6B-91EE-44C91A5DD385}" type="datetimeFigureOut">
              <a:rPr lang="en-US" smtClean="0"/>
              <a:pPr>
                <a:defRPr/>
              </a:pPr>
              <a:t>12/4/2023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6692FC2-1128-48EA-89C4-FDC66DA63E85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901432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17" name="Picture 16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8" name="Picture 17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19" name="Rectangle 18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Rectangle 19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753228"/>
            <a:ext cx="6896534" cy="1080938"/>
          </a:xfrm>
        </p:spPr>
        <p:txBody>
          <a:bodyPr/>
          <a:lstStyle>
            <a:lvl1pPr algn="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AF5F49C-C81C-48D1-8D45-6DDA3772B349}" type="datetimeFigureOut">
              <a:rPr lang="en-US" smtClean="0"/>
              <a:pPr>
                <a:defRPr/>
              </a:pPr>
              <a:t>12/4/2023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0D78D3B-C34E-4578-B461-F6F691CFB6DE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7064228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 rot="5400000">
            <a:off x="4575305" y="2747178"/>
            <a:ext cx="6862555" cy="1368199"/>
            <a:chOff x="2281445" y="609600"/>
            <a:chExt cx="6862555" cy="1368199"/>
          </a:xfrm>
        </p:grpSpPr>
        <p:sp>
          <p:nvSpPr>
            <p:cNvPr id="12" name="Rectangle 11"/>
            <p:cNvSpPr/>
            <p:nvPr/>
          </p:nvSpPr>
          <p:spPr bwMode="ltGray">
            <a:xfrm>
              <a:off x="2281445" y="609601"/>
              <a:ext cx="5285695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12"/>
            <p:cNvSpPr/>
            <p:nvPr/>
          </p:nvSpPr>
          <p:spPr>
            <a:xfrm>
              <a:off x="7710769" y="609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464798" y="609597"/>
            <a:ext cx="1069602" cy="4461936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241" y="609598"/>
            <a:ext cx="6576359" cy="53265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029144" y="5936188"/>
            <a:ext cx="2057400" cy="365125"/>
          </a:xfrm>
        </p:spPr>
        <p:txBody>
          <a:bodyPr/>
          <a:lstStyle/>
          <a:p>
            <a:pPr>
              <a:defRPr/>
            </a:pPr>
            <a:fld id="{A1E7DDBD-A53A-45B5-BC65-1748E2BADFD0}" type="datetimeFigureOut">
              <a:rPr lang="en-US" smtClean="0"/>
              <a:pPr>
                <a:defRPr/>
              </a:pPr>
              <a:t>12/4/2023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10241" y="5936189"/>
            <a:ext cx="4518959" cy="365125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431152" y="5432500"/>
            <a:ext cx="1149636" cy="1273100"/>
          </a:xfrm>
        </p:spPr>
        <p:txBody>
          <a:bodyPr anchor="t"/>
          <a:lstStyle>
            <a:lvl1pPr algn="ctr">
              <a:defRPr/>
            </a:lvl1pPr>
          </a:lstStyle>
          <a:p>
            <a:pPr>
              <a:defRPr/>
            </a:pPr>
            <a:fld id="{D5701E93-3C87-499C-9B28-09B1FE2D0C6D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650737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Group 26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28" name="Picture 27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9" name="Picture 28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30" name="Rectangle 29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Rectangle 30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036C5C0-27BF-4A26-AC97-70247D3A4F3D}" type="datetimeFigureOut">
              <a:rPr lang="en-US" smtClean="0"/>
              <a:pPr>
                <a:defRPr/>
              </a:pPr>
              <a:t>12/4/2023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3E5B4B4-DA89-4EB1-8C9D-C059A8F6D2BA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714582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0" y="2728432"/>
            <a:ext cx="9161969" cy="1677035"/>
            <a:chOff x="0" y="2895600"/>
            <a:chExt cx="9161969" cy="1677035"/>
          </a:xfrm>
        </p:grpSpPr>
        <p:pic>
          <p:nvPicPr>
            <p:cNvPr id="19" name="Picture 18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0" name="Picture 19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1" name="Rectangle 20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1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2869895"/>
            <a:ext cx="688915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1639" y="4232172"/>
            <a:ext cx="688915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65810" y="5936188"/>
            <a:ext cx="2057400" cy="365125"/>
          </a:xfrm>
        </p:spPr>
        <p:txBody>
          <a:bodyPr/>
          <a:lstStyle/>
          <a:p>
            <a:pPr>
              <a:defRPr/>
            </a:pPr>
            <a:fld id="{B8EA3EAF-D965-4890-8D05-5505997724BF}" type="datetimeFigureOut">
              <a:rPr lang="en-US" smtClean="0"/>
              <a:pPr>
                <a:defRPr/>
              </a:pPr>
              <a:t>12/4/2023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400" y="5936189"/>
            <a:ext cx="4834673" cy="365125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56438" y="2869896"/>
            <a:ext cx="1149836" cy="1090789"/>
          </a:xfrm>
        </p:spPr>
        <p:txBody>
          <a:bodyPr/>
          <a:lstStyle/>
          <a:p>
            <a:pPr>
              <a:defRPr/>
            </a:pPr>
            <a:fld id="{2FDC235E-F2E4-43C1-976E-3C3B48DC1E31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1659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18" name="Picture 17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9" name="Picture 18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0" name="Rectangle 19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Rectangle 20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753228"/>
            <a:ext cx="688739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2336873"/>
            <a:ext cx="3357899" cy="35993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61128" y="2336873"/>
            <a:ext cx="3359661" cy="35993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B778E3E-59A7-4723-966C-5715944E7FCD}" type="datetimeFigureOut">
              <a:rPr lang="en-US" smtClean="0"/>
              <a:pPr>
                <a:defRPr/>
              </a:pPr>
              <a:t>12/4/2023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05E2C0-3760-4CCD-A7CA-39EAD4A9A471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929668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" name="Group 27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29" name="Picture 28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30" name="Picture 29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31" name="Rectangle 30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Rectangle 31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753230"/>
            <a:ext cx="6896534" cy="108093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0988" y="2336874"/>
            <a:ext cx="3145080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1638" y="3030009"/>
            <a:ext cx="3367045" cy="29061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82646" y="2336873"/>
            <a:ext cx="3145527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061129" y="3030009"/>
            <a:ext cx="3367044" cy="29061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EC8800C-667E-4C0C-AA26-05AECF85283C}" type="datetimeFigureOut">
              <a:rPr lang="en-US" smtClean="0"/>
              <a:pPr>
                <a:defRPr/>
              </a:pPr>
              <a:t>12/4/2023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E3C3A48-C16A-4807-AC55-EB7B5DB4BC42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139539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16" name="Picture 15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7" name="Picture 16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18" name="Rectangle 17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3600078-7227-4C89-861C-EC02C74B9558}" type="datetimeFigureOut">
              <a:rPr lang="en-US" smtClean="0"/>
              <a:pPr>
                <a:defRPr/>
              </a:pPr>
              <a:t>12/4/2023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70EB68-61F2-429F-B766-8D139A9C4BC8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737395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HD-ShadowShort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871"/>
          <a:stretch/>
        </p:blipFill>
        <p:spPr>
          <a:xfrm>
            <a:off x="7717217" y="1973262"/>
            <a:ext cx="1444752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7710769" y="609600"/>
            <a:ext cx="1433231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E878D15-EB92-415E-889B-17055610A32B}" type="datetimeFigureOut">
              <a:rPr lang="en-US" smtClean="0"/>
              <a:pPr>
                <a:defRPr/>
              </a:pPr>
              <a:t>12/4/2023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815A479-9194-479D-9DA0-135DD236B456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387898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18" name="Picture 17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9" name="Picture 18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0" name="Rectangle 19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Rectangle 20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753227"/>
            <a:ext cx="6896534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14385" y="2336874"/>
            <a:ext cx="3913788" cy="35993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401" y="2336873"/>
            <a:ext cx="2796240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3E13D20-86F5-4455-9C0E-3CCD70408F7A}" type="datetimeFigureOut">
              <a:rPr lang="en-US" smtClean="0"/>
              <a:pPr>
                <a:defRPr/>
              </a:pPr>
              <a:t>12/4/2023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02F160C-35D7-4974-A159-AB54CFBE8DD0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901575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18" name="Picture 17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9" name="Picture 18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0" name="Rectangle 19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Rectangle 20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753228"/>
            <a:ext cx="6896534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10956" y="2336874"/>
            <a:ext cx="3917217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1638" y="2336874"/>
            <a:ext cx="2798487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A233A1B-CBC8-4064-93EA-199425D8DB39}" type="datetimeFigureOut">
              <a:rPr lang="en-US" smtClean="0"/>
              <a:pPr>
                <a:defRPr/>
              </a:pPr>
              <a:t>12/4/2023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577B3E4-70A6-485F-B588-1E43D6F8AB5E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05861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James\Desktop\msft\Berlin\build Assets\hashOverlaySD-FullResolve.png"/>
          <p:cNvPicPr>
            <a:picLocks noChangeAspect="1" noChangeArrowheads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9144000" cy="68580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1639" y="753228"/>
            <a:ext cx="6896534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2336873"/>
            <a:ext cx="6887389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67881" y="5936188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5F6B8652-0F72-4E6B-91EE-44C91A5DD385}" type="datetimeFigureOut">
              <a:rPr lang="en-US" smtClean="0"/>
              <a:pPr>
                <a:defRPr/>
              </a:pPr>
              <a:t>12/4/2023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3400" y="5936189"/>
            <a:ext cx="48346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48600" y="753228"/>
            <a:ext cx="1157674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46692FC2-1128-48EA-89C4-FDC66DA63E85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607333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4904" r:id="rId1"/>
    <p:sldLayoutId id="2147484905" r:id="rId2"/>
    <p:sldLayoutId id="2147484906" r:id="rId3"/>
    <p:sldLayoutId id="2147484907" r:id="rId4"/>
    <p:sldLayoutId id="2147484908" r:id="rId5"/>
    <p:sldLayoutId id="2147484909" r:id="rId6"/>
    <p:sldLayoutId id="2147484910" r:id="rId7"/>
    <p:sldLayoutId id="2147484911" r:id="rId8"/>
    <p:sldLayoutId id="2147484912" r:id="rId9"/>
    <p:sldLayoutId id="2147484913" r:id="rId10"/>
    <p:sldLayoutId id="2147484914" r:id="rId11"/>
    <p:sldLayoutId id="2147484915" r:id="rId12"/>
    <p:sldLayoutId id="2147484916" r:id="rId13"/>
    <p:sldLayoutId id="2147484917" r:id="rId14"/>
    <p:sldLayoutId id="2147484918" r:id="rId15"/>
    <p:sldLayoutId id="2147484919" r:id="rId16"/>
    <p:sldLayoutId id="2147484920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file:///\\v06.med.va.gov\ric\service\LaboratoryAdministrativeManual" TargetMode="Externa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3577BE-0695-4C4C-9896-1F39A510A7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5209" y="967417"/>
            <a:ext cx="3960345" cy="3943250"/>
          </a:xfrm>
        </p:spPr>
        <p:txBody>
          <a:bodyPr vert="horz" lIns="91440" tIns="45720" rIns="91440" bIns="45720" rtlCol="0" anchor="b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500" b="1">
                <a:solidFill>
                  <a:srgbClr val="FEFFFF"/>
                </a:solidFill>
              </a:rPr>
              <a:t>2023 Annual GEM 5000 Blood Gas Competency</a:t>
            </a:r>
          </a:p>
        </p:txBody>
      </p:sp>
      <p:pic>
        <p:nvPicPr>
          <p:cNvPr id="19459" name="Picture 3">
            <a:extLst>
              <a:ext uri="{FF2B5EF4-FFF2-40B4-BE49-F238E27FC236}">
                <a16:creationId xmlns:a16="http://schemas.microsoft.com/office/drawing/2014/main" id="{5D53AC14-0A27-4A41-A479-5E8D88092FF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8602" b="2"/>
          <a:stretch/>
        </p:blipFill>
        <p:spPr bwMode="auto">
          <a:xfrm>
            <a:off x="5306058" y="1082380"/>
            <a:ext cx="3115313" cy="46872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649B398B-6F4E-4714-9567-1893D8381D2E}"/>
              </a:ext>
            </a:extLst>
          </p:cNvPr>
          <p:cNvSpPr/>
          <p:nvPr/>
        </p:nvSpPr>
        <p:spPr>
          <a:xfrm>
            <a:off x="762000" y="566737"/>
            <a:ext cx="7162800" cy="5724525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lv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u="sng" dirty="0">
                <a:latin typeface="+mj-lt"/>
                <a:cs typeface="Arial" panose="020B0604020202020204" pitchFamily="34" charset="0"/>
              </a:rPr>
              <a:t>  Effects of Poor Sample Handling</a:t>
            </a:r>
          </a:p>
          <a:p>
            <a:pPr marL="0" lv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000" b="1" i="1" u="sng" dirty="0">
              <a:latin typeface="+mj-lt"/>
              <a:cs typeface="Arial" panose="020B0604020202020204" pitchFamily="34" charset="0"/>
            </a:endParaRPr>
          </a:p>
          <a:p>
            <a:pPr marL="0" lvl="1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US" sz="800" dirty="0">
              <a:latin typeface="+mj-lt"/>
              <a:cs typeface="Arial" panose="020B0604020202020204" pitchFamily="34" charset="0"/>
            </a:endParaRPr>
          </a:p>
          <a:p>
            <a:pPr marL="233363" lvl="1" indent="-233363" eaLnBrk="1" fontAlgn="auto" hangingPunct="1"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•"/>
              <a:defRPr/>
            </a:pPr>
            <a:r>
              <a:rPr lang="en-US" dirty="0">
                <a:latin typeface="+mn-lt"/>
                <a:cs typeface="Arial" panose="020B0604020202020204" pitchFamily="34" charset="0"/>
              </a:rPr>
              <a:t>Micro-clots form when sample is not mixed immediately after collection and again at the analyzer</a:t>
            </a:r>
          </a:p>
          <a:p>
            <a:pPr marL="233363" lvl="1" indent="-233363" eaLnBrk="1" fontAlgn="auto" hangingPunct="1"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•"/>
              <a:defRPr/>
            </a:pPr>
            <a:r>
              <a:rPr lang="en-US" dirty="0">
                <a:latin typeface="+mj-lt"/>
                <a:cs typeface="Arial" panose="020B0604020202020204" pitchFamily="34" charset="0"/>
              </a:rPr>
              <a:t>pO2 </a:t>
            </a:r>
            <a:r>
              <a:rPr lang="en-US" dirty="0">
                <a:solidFill>
                  <a:srgbClr val="FFFF00"/>
                </a:solidFill>
                <a:latin typeface="+mj-lt"/>
                <a:cs typeface="Arial" panose="020B0604020202020204" pitchFamily="34" charset="0"/>
              </a:rPr>
              <a:t>↑</a:t>
            </a:r>
            <a:r>
              <a:rPr lang="en-US" dirty="0">
                <a:latin typeface="+mj-lt"/>
                <a:cs typeface="Arial" panose="020B0604020202020204" pitchFamily="34" charset="0"/>
              </a:rPr>
              <a:t> when air is not expelled prior to mixing</a:t>
            </a:r>
          </a:p>
          <a:p>
            <a:pPr marL="233363" lvl="1" indent="-233363" eaLnBrk="1" fontAlgn="auto" hangingPunct="1"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•"/>
              <a:defRPr/>
            </a:pPr>
            <a:r>
              <a:rPr lang="en-US" dirty="0">
                <a:latin typeface="+mj-lt"/>
                <a:cs typeface="Arial" panose="020B0604020202020204" pitchFamily="34" charset="0"/>
              </a:rPr>
              <a:t>Lactate </a:t>
            </a:r>
            <a:r>
              <a:rPr lang="en-US" dirty="0">
                <a:solidFill>
                  <a:srgbClr val="FFFF00"/>
                </a:solidFill>
                <a:latin typeface="+mj-lt"/>
                <a:cs typeface="Arial" panose="020B0604020202020204" pitchFamily="34" charset="0"/>
              </a:rPr>
              <a:t>↑</a:t>
            </a:r>
            <a:r>
              <a:rPr lang="en-US" dirty="0">
                <a:latin typeface="+mj-lt"/>
                <a:cs typeface="Arial" panose="020B0604020202020204" pitchFamily="34" charset="0"/>
              </a:rPr>
              <a:t> when sample analysis is delayed more than 5 minutes after collection </a:t>
            </a:r>
          </a:p>
          <a:p>
            <a:pPr marL="233363" lvl="1" indent="-233363" eaLnBrk="1" fontAlgn="auto" hangingPunct="1"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•"/>
              <a:defRPr/>
            </a:pPr>
            <a:r>
              <a:rPr lang="en-US" dirty="0">
                <a:latin typeface="+mj-lt"/>
                <a:cs typeface="Arial" panose="020B0604020202020204" pitchFamily="34" charset="0"/>
              </a:rPr>
              <a:t>HCT </a:t>
            </a:r>
            <a:r>
              <a:rPr lang="en-US" dirty="0">
                <a:solidFill>
                  <a:srgbClr val="FFFF00"/>
                </a:solidFill>
                <a:latin typeface="+mj-lt"/>
                <a:cs typeface="Arial" panose="020B0604020202020204" pitchFamily="34" charset="0"/>
              </a:rPr>
              <a:t>↑</a:t>
            </a:r>
            <a:r>
              <a:rPr lang="en-US" dirty="0">
                <a:latin typeface="+mj-lt"/>
                <a:cs typeface="Arial" panose="020B0604020202020204" pitchFamily="34" charset="0"/>
              </a:rPr>
              <a:t>or</a:t>
            </a:r>
            <a:r>
              <a:rPr lang="en-US" dirty="0">
                <a:solidFill>
                  <a:srgbClr val="FFFF00"/>
                </a:solidFill>
                <a:latin typeface="+mj-lt"/>
                <a:cs typeface="Arial" panose="020B0604020202020204" pitchFamily="34" charset="0"/>
              </a:rPr>
              <a:t>↓</a:t>
            </a:r>
            <a:r>
              <a:rPr lang="en-US" dirty="0">
                <a:solidFill>
                  <a:srgbClr val="0070C0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dirty="0">
                <a:latin typeface="+mj-lt"/>
                <a:cs typeface="Arial" panose="020B0604020202020204" pitchFamily="34" charset="0"/>
              </a:rPr>
              <a:t>when adequate mixing is not performed prior to running a specimen</a:t>
            </a:r>
          </a:p>
          <a:p>
            <a:pPr marL="233363" lvl="1" indent="-233363" eaLnBrk="1" fontAlgn="auto" hangingPunct="1"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•"/>
              <a:defRPr/>
            </a:pPr>
            <a:r>
              <a:rPr lang="en-US" dirty="0">
                <a:latin typeface="+mj-lt"/>
                <a:cs typeface="Arial" panose="020B0604020202020204" pitchFamily="34" charset="0"/>
              </a:rPr>
              <a:t>Electrolytes/Glucose </a:t>
            </a:r>
            <a:r>
              <a:rPr lang="en-US" dirty="0">
                <a:solidFill>
                  <a:schemeClr val="tx1">
                    <a:lumMod val="95000"/>
                  </a:schemeClr>
                </a:solidFill>
                <a:latin typeface="+mj-lt"/>
                <a:cs typeface="Arial" panose="020B0604020202020204" pitchFamily="34" charset="0"/>
              </a:rPr>
              <a:t>results may vary</a:t>
            </a:r>
            <a:r>
              <a:rPr lang="en-US" dirty="0">
                <a:solidFill>
                  <a:srgbClr val="FF0000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dirty="0">
                <a:latin typeface="+mj-lt"/>
                <a:cs typeface="Arial" panose="020B0604020202020204" pitchFamily="34" charset="0"/>
              </a:rPr>
              <a:t>with test delays &gt;30 minutes</a:t>
            </a:r>
          </a:p>
          <a:p>
            <a:pPr marL="233363" lvl="1" indent="-233363" eaLnBrk="1" fontAlgn="auto" hangingPunct="1"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•"/>
              <a:defRPr/>
            </a:pPr>
            <a:r>
              <a:rPr lang="en-US" b="1" dirty="0">
                <a:solidFill>
                  <a:srgbClr val="FFFF00"/>
                </a:solidFill>
                <a:latin typeface="+mj-lt"/>
                <a:cs typeface="Arial" panose="020B0604020202020204" pitchFamily="34" charset="0"/>
              </a:rPr>
              <a:t>Do not place blood gas specimens on ice</a:t>
            </a:r>
          </a:p>
          <a:p>
            <a:pPr marL="233363" lvl="1" indent="-233363" eaLnBrk="1" fontAlgn="auto" hangingPunct="1"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•"/>
              <a:defRPr/>
            </a:pPr>
            <a:r>
              <a:rPr lang="en-US" dirty="0">
                <a:latin typeface="+mj-lt"/>
                <a:cs typeface="Arial" panose="020B0604020202020204" pitchFamily="34" charset="0"/>
              </a:rPr>
              <a:t>Extended application of tourniquet, clinching fist, drawing too forcefully with the syringe, and using a smaller needle during sample collection could cause hemolysis and K</a:t>
            </a:r>
            <a:r>
              <a:rPr lang="en-US" baseline="30000" dirty="0">
                <a:latin typeface="+mj-lt"/>
                <a:cs typeface="Arial" panose="020B0604020202020204" pitchFamily="34" charset="0"/>
              </a:rPr>
              <a:t>+</a:t>
            </a:r>
            <a:r>
              <a:rPr lang="en-US" dirty="0">
                <a:latin typeface="+mj-lt"/>
                <a:cs typeface="Arial" panose="020B0604020202020204" pitchFamily="34" charset="0"/>
              </a:rPr>
              <a:t> will be falsely elevated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extBox 2">
            <a:extLst>
              <a:ext uri="{FF2B5EF4-FFF2-40B4-BE49-F238E27FC236}">
                <a16:creationId xmlns:a16="http://schemas.microsoft.com/office/drawing/2014/main" id="{6008FA89-9046-4D5E-8EE3-8FDCC8C6A1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735806"/>
            <a:ext cx="6781800" cy="5386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>
                <a:solidFill>
                  <a:srgbClr val="404040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600">
                <a:solidFill>
                  <a:srgbClr val="404040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400">
                <a:solidFill>
                  <a:srgbClr val="404040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 typeface="Wingdings 3" panose="05040102010807070707" pitchFamily="18" charset="2"/>
              <a:buNone/>
            </a:pPr>
            <a:r>
              <a:rPr lang="en-US" altLang="en-US" sz="4000" u="sng" dirty="0">
                <a:solidFill>
                  <a:schemeClr val="tx1"/>
                </a:solidFill>
                <a:latin typeface="Arial" panose="020B0604020202020204" pitchFamily="34" charset="0"/>
              </a:rPr>
              <a:t>Never test body fluids </a:t>
            </a:r>
            <a:r>
              <a:rPr lang="en-US" altLang="en-US" sz="4000" dirty="0">
                <a:solidFill>
                  <a:schemeClr val="tx1"/>
                </a:solidFill>
                <a:latin typeface="Arial" panose="020B0604020202020204" pitchFamily="34" charset="0"/>
              </a:rPr>
              <a:t>on any of the IL GEM blood gas analyzers through point- of-care testing!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US" altLang="en-US" sz="4000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3600" i="1" dirty="0">
                <a:solidFill>
                  <a:schemeClr val="tx1"/>
                </a:solidFill>
                <a:latin typeface="Arial" panose="020B0604020202020204" pitchFamily="34" charset="0"/>
              </a:rPr>
              <a:t>If a provider requests a pH on a body fluid, please refer them to the Main Lab Chemistry Dept. (3A-138) at </a:t>
            </a:r>
            <a:r>
              <a:rPr lang="en-US" altLang="en-US" sz="3600" i="1" u="sng" dirty="0">
                <a:solidFill>
                  <a:schemeClr val="tx1"/>
                </a:solidFill>
                <a:latin typeface="Arial" panose="020B0604020202020204" pitchFamily="34" charset="0"/>
              </a:rPr>
              <a:t>x5722, option #3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1">
            <a:extLst>
              <a:ext uri="{FF2B5EF4-FFF2-40B4-BE49-F238E27FC236}">
                <a16:creationId xmlns:a16="http://schemas.microsoft.com/office/drawing/2014/main" id="{07B1A4DA-009B-417C-B255-5BDEA744C4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271582"/>
            <a:ext cx="7772400" cy="6586418"/>
          </a:xfrm>
          <a:prstGeom prst="rect">
            <a:avLst/>
          </a:prstGeom>
          <a:noFill/>
          <a:ln>
            <a:noFill/>
          </a:ln>
        </p:spPr>
        <p:txBody>
          <a:bodyPr wrap="square" anchor="ctr"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tabLst>
                <a:tab pos="-457200" algn="l"/>
                <a:tab pos="0" algn="l"/>
              </a:tabLst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336550" indent="-3365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tabLst>
                <a:tab pos="-457200" algn="l"/>
                <a:tab pos="0" algn="l"/>
              </a:tabLst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tabLst>
                <a:tab pos="-457200" algn="l"/>
                <a:tab pos="0" algn="l"/>
              </a:tabLst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tabLst>
                <a:tab pos="-457200" algn="l"/>
                <a:tab pos="0" algn="l"/>
              </a:tabLst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tabLst>
                <a:tab pos="-457200" algn="l"/>
                <a:tab pos="0" algn="l"/>
              </a:tabLst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tabLst>
                <a:tab pos="-457200" algn="l"/>
                <a:tab pos="0" algn="l"/>
              </a:tabLst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tabLst>
                <a:tab pos="-457200" algn="l"/>
                <a:tab pos="0" algn="l"/>
              </a:tabLst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tabLst>
                <a:tab pos="-457200" algn="l"/>
                <a:tab pos="0" algn="l"/>
              </a:tabLst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tabLst>
                <a:tab pos="-457200" algn="l"/>
                <a:tab pos="0" algn="l"/>
              </a:tabLst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eaLnBrk="1" fontAlgn="auto" hangingPunct="1"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altLang="en-US" sz="3200" u="sng" dirty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cs typeface="Arial" panose="020B0604020202020204" pitchFamily="34" charset="0"/>
              </a:rPr>
              <a:t>  </a:t>
            </a:r>
            <a:r>
              <a:rPr lang="en-US" altLang="en-US" sz="2800" u="sng" dirty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cs typeface="Arial" panose="020B0604020202020204" pitchFamily="34" charset="0"/>
              </a:rPr>
              <a:t>Processing Samples</a:t>
            </a:r>
          </a:p>
          <a:p>
            <a:pPr marL="0" lvl="1" indent="0" eaLnBrk="1" fontAlgn="auto" hangingPunct="1">
              <a:spcBef>
                <a:spcPct val="0"/>
              </a:spcBef>
              <a:spcAft>
                <a:spcPts val="0"/>
              </a:spcAft>
              <a:buClr>
                <a:schemeClr val="tx1"/>
              </a:buClr>
              <a:buSzTx/>
              <a:buFont typeface="Wingdings 3" panose="05040102010807070707" pitchFamily="18" charset="2"/>
              <a:buNone/>
              <a:defRPr/>
            </a:pPr>
            <a:endParaRPr lang="en-US" altLang="en-US" sz="700" dirty="0">
              <a:solidFill>
                <a:schemeClr val="tx1"/>
              </a:solidFill>
              <a:latin typeface="+mn-lt"/>
              <a:cs typeface="Arial" panose="020B0604020202020204" pitchFamily="34" charset="0"/>
            </a:endParaRPr>
          </a:p>
          <a:p>
            <a:pPr lvl="1" eaLnBrk="1" fontAlgn="auto" hangingPunct="1">
              <a:spcBef>
                <a:spcPct val="0"/>
              </a:spcBef>
              <a:spcAft>
                <a:spcPts val="600"/>
              </a:spcAft>
              <a:buClr>
                <a:schemeClr val="tx1"/>
              </a:buClr>
              <a:buSzTx/>
              <a:buFontTx/>
              <a:buAutoNum type="arabicPeriod"/>
              <a:defRPr/>
            </a:pPr>
            <a:r>
              <a:rPr lang="en-US" altLang="en-US" sz="1800" dirty="0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Select sample type from the Quick Start screen</a:t>
            </a:r>
          </a:p>
          <a:p>
            <a:pPr lvl="1" eaLnBrk="1" fontAlgn="auto" hangingPunct="1">
              <a:spcBef>
                <a:spcPct val="0"/>
              </a:spcBef>
              <a:spcAft>
                <a:spcPts val="600"/>
              </a:spcAft>
              <a:buClr>
                <a:schemeClr val="tx1"/>
              </a:buClr>
              <a:buSzTx/>
              <a:buFontTx/>
              <a:buAutoNum type="arabicPeriod"/>
              <a:defRPr/>
            </a:pPr>
            <a:r>
              <a:rPr lang="en-US" altLang="en-US" sz="1800" dirty="0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Enter or scan Operator ID</a:t>
            </a:r>
          </a:p>
          <a:p>
            <a:pPr lvl="1" eaLnBrk="1" fontAlgn="auto" hangingPunct="1">
              <a:spcBef>
                <a:spcPct val="0"/>
              </a:spcBef>
              <a:spcAft>
                <a:spcPts val="600"/>
              </a:spcAft>
              <a:buClr>
                <a:schemeClr val="tx1"/>
              </a:buClr>
              <a:buSzTx/>
              <a:buFontTx/>
              <a:buAutoNum type="arabicPeriod"/>
              <a:defRPr/>
            </a:pPr>
            <a:r>
              <a:rPr lang="en-US" altLang="en-US" sz="1800" dirty="0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Mix sample and insert probe into syringe</a:t>
            </a:r>
          </a:p>
          <a:p>
            <a:pPr lvl="1" eaLnBrk="1" fontAlgn="auto" hangingPunct="1">
              <a:spcBef>
                <a:spcPct val="0"/>
              </a:spcBef>
              <a:spcAft>
                <a:spcPts val="600"/>
              </a:spcAft>
              <a:buClr>
                <a:schemeClr val="tx1"/>
              </a:buClr>
              <a:buSzTx/>
              <a:buFontTx/>
              <a:buAutoNum type="arabicPeriod"/>
              <a:defRPr/>
            </a:pPr>
            <a:r>
              <a:rPr lang="en-US" altLang="en-US" sz="1800" dirty="0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Select “Start Aspirating”</a:t>
            </a:r>
          </a:p>
          <a:p>
            <a:pPr lvl="1" eaLnBrk="1" fontAlgn="auto" hangingPunct="1">
              <a:spcBef>
                <a:spcPct val="0"/>
              </a:spcBef>
              <a:spcAft>
                <a:spcPts val="600"/>
              </a:spcAft>
              <a:buClr>
                <a:schemeClr val="tx1"/>
              </a:buClr>
              <a:buSzTx/>
              <a:buFontTx/>
              <a:buAutoNum type="arabicPeriod"/>
              <a:defRPr/>
            </a:pPr>
            <a:r>
              <a:rPr lang="en-US" altLang="en-US" sz="1800" dirty="0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Remove sample when prompted by audible beep and blinking light</a:t>
            </a:r>
          </a:p>
          <a:p>
            <a:pPr lvl="1" eaLnBrk="1" fontAlgn="auto" hangingPunct="1">
              <a:spcBef>
                <a:spcPct val="0"/>
              </a:spcBef>
              <a:spcAft>
                <a:spcPts val="600"/>
              </a:spcAft>
              <a:buClr>
                <a:schemeClr val="tx1"/>
              </a:buClr>
              <a:buSzTx/>
              <a:buFontTx/>
              <a:buAutoNum type="arabicPeriod"/>
              <a:defRPr/>
            </a:pPr>
            <a:r>
              <a:rPr lang="en-US" altLang="en-US" sz="1800" dirty="0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Enter or scan barcoded Patient ID </a:t>
            </a:r>
          </a:p>
          <a:p>
            <a:pPr marL="342900" lvl="1" indent="-342900" eaLnBrk="1" fontAlgn="auto" hangingPunct="1">
              <a:spcBef>
                <a:spcPct val="0"/>
              </a:spcBef>
              <a:spcAft>
                <a:spcPts val="600"/>
              </a:spcAft>
              <a:buClr>
                <a:schemeClr val="tx1"/>
              </a:buClr>
              <a:buSzTx/>
              <a:buFont typeface="Wingdings 3" panose="05040102010807070707" pitchFamily="18" charset="2"/>
              <a:buAutoNum type="arabicPeriod" startAt="7"/>
              <a:defRPr/>
            </a:pPr>
            <a:r>
              <a:rPr lang="en-US" altLang="en-US" dirty="0">
                <a:solidFill>
                  <a:srgbClr val="FFFF00"/>
                </a:solidFill>
                <a:latin typeface="+mn-lt"/>
                <a:cs typeface="Arial" panose="020B0604020202020204" pitchFamily="34" charset="0"/>
              </a:rPr>
              <a:t>Input the temperature, vent settings</a:t>
            </a:r>
            <a:r>
              <a:rPr lang="en-US" altLang="en-US" baseline="-25000" dirty="0">
                <a:solidFill>
                  <a:srgbClr val="FFFF00"/>
                </a:solidFill>
                <a:latin typeface="+mn-lt"/>
                <a:cs typeface="Arial" panose="020B0604020202020204" pitchFamily="34" charset="0"/>
              </a:rPr>
              <a:t>, </a:t>
            </a:r>
            <a:r>
              <a:rPr lang="en-US" altLang="en-US" dirty="0">
                <a:solidFill>
                  <a:srgbClr val="FFFF00"/>
                </a:solidFill>
                <a:latin typeface="+mn-lt"/>
                <a:cs typeface="Arial" panose="020B0604020202020204" pitchFamily="34" charset="0"/>
              </a:rPr>
              <a:t>and Allen’s test, as needed on the specimen information screen</a:t>
            </a:r>
          </a:p>
          <a:p>
            <a:pPr marL="342900" lvl="1" indent="-342900" eaLnBrk="1" fontAlgn="auto" hangingPunct="1">
              <a:spcBef>
                <a:spcPct val="0"/>
              </a:spcBef>
              <a:spcAft>
                <a:spcPts val="600"/>
              </a:spcAft>
              <a:buClr>
                <a:schemeClr val="tx1"/>
              </a:buClr>
              <a:buSzTx/>
              <a:buFont typeface="Wingdings 3" panose="05040102010807070707" pitchFamily="18" charset="2"/>
              <a:buAutoNum type="arabicPeriod" startAt="7"/>
              <a:defRPr/>
            </a:pPr>
            <a:r>
              <a:rPr lang="en-US" altLang="en-US" sz="1800" dirty="0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Press “View Results,” or results will show in ~45 seconds</a:t>
            </a:r>
          </a:p>
          <a:p>
            <a:pPr lvl="1" eaLnBrk="1" fontAlgn="auto" hangingPunct="1">
              <a:spcBef>
                <a:spcPct val="0"/>
              </a:spcBef>
              <a:spcAft>
                <a:spcPts val="600"/>
              </a:spcAft>
              <a:buClr>
                <a:schemeClr val="tx1"/>
              </a:buClr>
              <a:buSzTx/>
              <a:buFontTx/>
              <a:buAutoNum type="arabicPeriod" startAt="9"/>
              <a:defRPr/>
            </a:pPr>
            <a:r>
              <a:rPr lang="en-US" altLang="en-US" sz="1800" dirty="0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Select “</a:t>
            </a:r>
            <a:r>
              <a:rPr lang="en-US" altLang="en-US" sz="1800" b="1" dirty="0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ACCEPT” </a:t>
            </a:r>
            <a:r>
              <a:rPr lang="en-US" altLang="en-US" sz="1800" dirty="0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to have results transfer to the patient’s record and receive a printout</a:t>
            </a:r>
          </a:p>
          <a:p>
            <a:pPr lvl="1" eaLnBrk="1" fontAlgn="auto" hangingPunct="1">
              <a:spcBef>
                <a:spcPct val="0"/>
              </a:spcBef>
              <a:spcAft>
                <a:spcPts val="600"/>
              </a:spcAft>
              <a:buClr>
                <a:schemeClr val="tx1"/>
              </a:buClr>
              <a:buSzTx/>
              <a:buFontTx/>
              <a:buAutoNum type="arabicPeriod" startAt="9"/>
              <a:defRPr/>
            </a:pPr>
            <a:r>
              <a:rPr lang="en-US" altLang="en-US" sz="1800" dirty="0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Press “</a:t>
            </a:r>
            <a:r>
              <a:rPr lang="en-US" altLang="en-US" sz="1800" b="1" dirty="0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DISCARD”</a:t>
            </a:r>
            <a:r>
              <a:rPr lang="en-US" altLang="en-US" sz="1800" dirty="0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 if results are unacceptable, invalid, or should not be reported</a:t>
            </a:r>
          </a:p>
          <a:p>
            <a:pPr lvl="1" eaLnBrk="1" fontAlgn="auto" hangingPunct="1">
              <a:spcBef>
                <a:spcPct val="0"/>
              </a:spcBef>
              <a:spcAft>
                <a:spcPts val="600"/>
              </a:spcAft>
              <a:buClr>
                <a:schemeClr val="tx1"/>
              </a:buClr>
              <a:buSzTx/>
              <a:buFontTx/>
              <a:buAutoNum type="arabicPeriod" startAt="9"/>
              <a:defRPr/>
            </a:pPr>
            <a:r>
              <a:rPr lang="en-US" altLang="en-US" sz="1800" dirty="0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Always ACCEPT or DISCARD.  Do not leave results    PENDING.</a:t>
            </a:r>
          </a:p>
          <a:p>
            <a:pPr lvl="1" eaLnBrk="1" fontAlgn="auto" hangingPunct="1">
              <a:spcBef>
                <a:spcPct val="0"/>
              </a:spcBef>
              <a:spcAft>
                <a:spcPts val="600"/>
              </a:spcAft>
              <a:buClr>
                <a:schemeClr val="tx1"/>
              </a:buClr>
              <a:buSzTx/>
              <a:buFontTx/>
              <a:buAutoNum type="arabicPeriod" startAt="9"/>
              <a:defRPr/>
            </a:pPr>
            <a:r>
              <a:rPr lang="en-US" altLang="en-US" sz="1800" dirty="0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Verify Patient ID on pop-up screen. If ID not verified, results will not go to CPRS</a:t>
            </a:r>
          </a:p>
          <a:p>
            <a:pPr lvl="1" eaLnBrk="1" fontAlgn="auto" hangingPunct="1">
              <a:spcBef>
                <a:spcPct val="0"/>
              </a:spcBef>
              <a:spcAft>
                <a:spcPts val="600"/>
              </a:spcAft>
              <a:buClr>
                <a:schemeClr val="tx1"/>
              </a:buClr>
              <a:buSzTx/>
              <a:buFontTx/>
              <a:buAutoNum type="arabicPeriod" startAt="9"/>
              <a:defRPr/>
            </a:pPr>
            <a:r>
              <a:rPr lang="en-US" altLang="en-US" sz="1800" dirty="0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Return to the Quick Start screen </a:t>
            </a:r>
          </a:p>
          <a:p>
            <a:pPr lvl="1" eaLnBrk="1" fontAlgn="auto" hangingPunct="1">
              <a:spcBef>
                <a:spcPct val="0"/>
              </a:spcBef>
              <a:spcAft>
                <a:spcPts val="0"/>
              </a:spcAft>
              <a:buClr>
                <a:schemeClr val="tx1"/>
              </a:buClr>
              <a:buSzTx/>
              <a:buFontTx/>
              <a:buAutoNum type="arabicPeriod"/>
              <a:defRPr/>
            </a:pPr>
            <a:endParaRPr lang="en-US" altLang="en-US" dirty="0">
              <a:solidFill>
                <a:schemeClr val="tx1"/>
              </a:solidFill>
              <a:latin typeface="Arial Black" panose="020B0A0402010202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TextBox 3">
            <a:extLst>
              <a:ext uri="{FF2B5EF4-FFF2-40B4-BE49-F238E27FC236}">
                <a16:creationId xmlns:a16="http://schemas.microsoft.com/office/drawing/2014/main" id="{B0D116BD-AC04-45A0-B807-47A619AC25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358929"/>
            <a:ext cx="7566025" cy="6140142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eaLnBrk="1" fontAlgn="auto" hangingPunct="1"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altLang="en-US" sz="3200" u="sng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Patient Results</a:t>
            </a: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en-US" altLang="en-US" sz="800" b="1" i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en-US" altLang="en-US" sz="800" b="1" i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defRPr/>
            </a:pPr>
            <a:r>
              <a:rPr lang="en-US" altLang="en-US" sz="2000" b="1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altLang="en-US" sz="20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Results include measured, derived, temp-corrected, and CO-Oximetry</a:t>
            </a: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ClrTx/>
              <a:buSzTx/>
              <a:buFont typeface="Wingdings 3" panose="05040102010807070707" pitchFamily="18" charset="2"/>
              <a:buNone/>
              <a:defRPr/>
            </a:pPr>
            <a:endParaRPr lang="en-US" altLang="en-US" sz="20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en-US" altLang="en-US" sz="7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defRPr/>
            </a:pPr>
            <a:r>
              <a:rPr lang="en-US" altLang="en-US" sz="20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Color-coded test results inform you at a quick glance the status of your patient</a:t>
            </a:r>
            <a:r>
              <a:rPr lang="en-US" altLang="en-US" sz="2000" b="1" i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</a:t>
            </a:r>
          </a:p>
          <a:p>
            <a:pPr lvl="1" eaLnBrk="1" fontAlgn="auto" hangingPunct="1">
              <a:spcBef>
                <a:spcPct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lang="en-US" altLang="en-US" sz="2000" b="1" i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</a:t>
            </a:r>
            <a:r>
              <a:rPr lang="en-US" altLang="en-US" sz="2800" b="1" dirty="0">
                <a:solidFill>
                  <a:srgbClr val="00B050"/>
                </a:solidFill>
                <a:latin typeface="+mj-lt"/>
                <a:cs typeface="Arial" panose="020B0604020202020204" pitchFamily="34" charset="0"/>
              </a:rPr>
              <a:t>Green</a:t>
            </a:r>
            <a:r>
              <a:rPr lang="en-US" altLang="en-US" sz="20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altLang="en-US" sz="20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lettering on white background is normal</a:t>
            </a:r>
          </a:p>
          <a:p>
            <a:pPr lvl="1" eaLnBrk="1" fontAlgn="auto" hangingPunct="1">
              <a:spcBef>
                <a:spcPct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lang="en-US" altLang="en-US" sz="20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</a:t>
            </a:r>
            <a:r>
              <a:rPr lang="en-US" altLang="en-US" sz="2800" b="1" dirty="0">
                <a:solidFill>
                  <a:srgbClr val="FFC000"/>
                </a:solidFill>
                <a:latin typeface="+mj-lt"/>
                <a:cs typeface="Arial" panose="020B0604020202020204" pitchFamily="34" charset="0"/>
              </a:rPr>
              <a:t>Yellow</a:t>
            </a:r>
            <a:r>
              <a:rPr lang="en-US" altLang="en-US" sz="20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altLang="en-US" sz="20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background is outside the reference range, but not critical</a:t>
            </a:r>
          </a:p>
          <a:p>
            <a:pPr lvl="1" eaLnBrk="1" fontAlgn="auto" hangingPunct="1">
              <a:spcBef>
                <a:spcPct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lang="en-US" altLang="en-US" sz="2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</a:t>
            </a:r>
            <a:r>
              <a:rPr lang="en-US" altLang="en-US" sz="2800" b="1" dirty="0">
                <a:solidFill>
                  <a:srgbClr val="FF0000"/>
                </a:solidFill>
                <a:latin typeface="+mj-lt"/>
                <a:cs typeface="Arial" panose="020B0604020202020204" pitchFamily="34" charset="0"/>
              </a:rPr>
              <a:t>Red</a:t>
            </a:r>
            <a:r>
              <a:rPr lang="en-US" altLang="en-US" sz="2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altLang="en-US" sz="20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background is critical</a:t>
            </a:r>
          </a:p>
          <a:p>
            <a:pPr lvl="1" eaLnBrk="1" fontAlgn="auto" hangingPunct="1">
              <a:spcBef>
                <a:spcPct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endParaRPr lang="en-US" altLang="en-US" sz="20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lvl="1" eaLnBrk="1" fontAlgn="auto" hangingPunct="1">
              <a:spcBef>
                <a:spcPct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endParaRPr lang="en-US" altLang="en-US" sz="700" b="1" dirty="0">
              <a:solidFill>
                <a:srgbClr val="FF0000"/>
              </a:solidFill>
              <a:latin typeface="+mj-lt"/>
              <a:cs typeface="Arial" panose="020B0604020202020204" pitchFamily="34" charset="0"/>
            </a:endParaRP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defRPr/>
            </a:pPr>
            <a:r>
              <a:rPr lang="en-US" altLang="en-US" sz="20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</a:t>
            </a:r>
            <a:r>
              <a:rPr lang="en-US" altLang="en-US" sz="20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Patient history can be obtained from the results screen at the time the sample is tested, by selecting the “Patient History” button</a:t>
            </a: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defRPr/>
            </a:pPr>
            <a:endParaRPr lang="en-US" altLang="en-US" sz="20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defRPr/>
            </a:pPr>
            <a:endParaRPr lang="en-US" altLang="en-US" sz="7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defRPr/>
            </a:pPr>
            <a:r>
              <a:rPr lang="en-US" altLang="en-US" sz="20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 reference range will be printed with the patient results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20000">
              <a:schemeClr val="bg1">
                <a:lumMod val="85000"/>
                <a:lumOff val="15000"/>
              </a:schemeClr>
            </a:gs>
            <a:gs pos="100000">
              <a:schemeClr val="bg2">
                <a:shade val="100000"/>
                <a:hueMod val="100000"/>
                <a:satMod val="110000"/>
                <a:lumMod val="130000"/>
              </a:schemeClr>
            </a:gs>
            <a:gs pos="91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3">
            <a:extLst>
              <a:ext uri="{FF2B5EF4-FFF2-40B4-BE49-F238E27FC236}">
                <a16:creationId xmlns:a16="http://schemas.microsoft.com/office/drawing/2014/main" id="{4D84D7BA-329B-CE31-409E-BECC2FF576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5893" y="266693"/>
            <a:ext cx="7566025" cy="4339650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eaLnBrk="1" fontAlgn="auto" hangingPunct="1"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altLang="en-US" sz="3600" u="sng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Critical Results</a:t>
            </a: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en-US" altLang="en-US" sz="800" b="1" i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en-US" altLang="en-US" sz="800" b="1" i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defRPr/>
            </a:pPr>
            <a:r>
              <a:rPr lang="en-US" altLang="en-US" sz="2400" b="1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altLang="en-US" sz="2400" b="1" i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All critical values received on the GEM 5000 must be documented in CPRS using a Critical Value Note</a:t>
            </a: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defRPr/>
            </a:pPr>
            <a:endParaRPr lang="en-US" altLang="en-US" sz="2400" b="1" i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defRPr/>
            </a:pPr>
            <a:r>
              <a:rPr lang="en-US" altLang="en-US" sz="2400" b="1" i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Critical values are indicated:</a:t>
            </a:r>
          </a:p>
          <a:p>
            <a:pPr lvl="1">
              <a:spcBef>
                <a:spcPct val="0"/>
              </a:spcBef>
              <a:buClrTx/>
              <a:buSzTx/>
              <a:buFont typeface="Wingdings" panose="05000000000000000000" pitchFamily="2" charset="2"/>
              <a:buChar char="Ø"/>
              <a:defRPr/>
            </a:pPr>
            <a:r>
              <a:rPr lang="en-US" altLang="en-US" sz="2400" b="1" i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 result is highlighted in </a:t>
            </a:r>
            <a:r>
              <a:rPr lang="en-US" altLang="en-US" sz="3200" b="1" i="1" dirty="0">
                <a:solidFill>
                  <a:schemeClr val="tx1"/>
                </a:solidFill>
                <a:highlight>
                  <a:srgbClr val="FF0000"/>
                </a:highlight>
                <a:latin typeface="+mj-lt"/>
                <a:cs typeface="Arial" panose="020B0604020202020204" pitchFamily="34" charset="0"/>
              </a:rPr>
              <a:t>red</a:t>
            </a:r>
            <a:r>
              <a:rPr lang="en-US" altLang="en-US" sz="2400" b="1" i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on the analyzer screen.</a:t>
            </a:r>
          </a:p>
          <a:p>
            <a:pPr lvl="1">
              <a:spcBef>
                <a:spcPct val="0"/>
              </a:spcBef>
              <a:buClrTx/>
              <a:buSzTx/>
              <a:buFont typeface="Wingdings" panose="05000000000000000000" pitchFamily="2" charset="2"/>
              <a:buChar char="Ø"/>
              <a:defRPr/>
            </a:pPr>
            <a:r>
              <a:rPr lang="en-US" altLang="en-US" sz="2400" b="1" i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 result has either </a:t>
            </a:r>
            <a:r>
              <a:rPr lang="en-US" altLang="en-US" sz="2400" b="1" i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↑ ↑</a:t>
            </a:r>
            <a:r>
              <a:rPr lang="en-US" altLang="en-US" sz="2400" b="1" i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or </a:t>
            </a:r>
            <a:r>
              <a:rPr lang="en-US" altLang="en-US" sz="2400" b="1" i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↓↓</a:t>
            </a:r>
            <a:r>
              <a:rPr lang="en-US" altLang="en-US" sz="2400" b="1" i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next to it on the print-out. </a:t>
            </a:r>
            <a:endParaRPr lang="en-US" altLang="en-US" sz="24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9D155F3-1B9B-2032-4A6E-FD154C17023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53000" y="4574579"/>
            <a:ext cx="4038600" cy="2208019"/>
          </a:xfrm>
          <a:prstGeom prst="rect">
            <a:avLst/>
          </a:prstGeom>
        </p:spPr>
      </p:pic>
      <p:sp>
        <p:nvSpPr>
          <p:cNvPr id="6" name="Arrow: Right 5">
            <a:extLst>
              <a:ext uri="{FF2B5EF4-FFF2-40B4-BE49-F238E27FC236}">
                <a16:creationId xmlns:a16="http://schemas.microsoft.com/office/drawing/2014/main" id="{0DAE4071-F9E2-4BBD-D73D-6C918D70067E}"/>
              </a:ext>
            </a:extLst>
          </p:cNvPr>
          <p:cNvSpPr/>
          <p:nvPr/>
        </p:nvSpPr>
        <p:spPr>
          <a:xfrm>
            <a:off x="4011612" y="4861266"/>
            <a:ext cx="941388" cy="304800"/>
          </a:xfrm>
          <a:prstGeom prst="rightArrow">
            <a:avLst/>
          </a:prstGeom>
          <a:ln/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Arrow: Right 6">
            <a:extLst>
              <a:ext uri="{FF2B5EF4-FFF2-40B4-BE49-F238E27FC236}">
                <a16:creationId xmlns:a16="http://schemas.microsoft.com/office/drawing/2014/main" id="{EF953EE4-BE12-307F-12DE-2EC8B0D26502}"/>
              </a:ext>
            </a:extLst>
          </p:cNvPr>
          <p:cNvSpPr/>
          <p:nvPr/>
        </p:nvSpPr>
        <p:spPr>
          <a:xfrm>
            <a:off x="3948906" y="5596003"/>
            <a:ext cx="941388" cy="3048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Arrow: Right 8">
            <a:extLst>
              <a:ext uri="{FF2B5EF4-FFF2-40B4-BE49-F238E27FC236}">
                <a16:creationId xmlns:a16="http://schemas.microsoft.com/office/drawing/2014/main" id="{EBBFC9E4-5E0D-088F-B5F2-DDC9D3AE15D2}"/>
              </a:ext>
            </a:extLst>
          </p:cNvPr>
          <p:cNvSpPr/>
          <p:nvPr/>
        </p:nvSpPr>
        <p:spPr>
          <a:xfrm>
            <a:off x="4074318" y="6286507"/>
            <a:ext cx="815976" cy="304800"/>
          </a:xfrm>
          <a:prstGeom prst="right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BFA422F-B9AE-003D-7A37-18A9D098F23A}"/>
              </a:ext>
            </a:extLst>
          </p:cNvPr>
          <p:cNvSpPr txBox="1"/>
          <p:nvPr/>
        </p:nvSpPr>
        <p:spPr>
          <a:xfrm>
            <a:off x="2317353" y="4812523"/>
            <a:ext cx="160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Critical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6D0CF29-0C74-E1B9-DBC6-64FFA3E6CCFE}"/>
              </a:ext>
            </a:extLst>
          </p:cNvPr>
          <p:cNvSpPr txBox="1"/>
          <p:nvPr/>
        </p:nvSpPr>
        <p:spPr>
          <a:xfrm>
            <a:off x="2317353" y="5596003"/>
            <a:ext cx="160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C000"/>
                </a:solidFill>
              </a:rPr>
              <a:t>High/Low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D0963896-26BB-C70B-BB6C-AF4CE0A1CF14}"/>
              </a:ext>
            </a:extLst>
          </p:cNvPr>
          <p:cNvSpPr txBox="1"/>
          <p:nvPr/>
        </p:nvSpPr>
        <p:spPr>
          <a:xfrm>
            <a:off x="2317353" y="6208074"/>
            <a:ext cx="121353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B050"/>
                </a:solidFill>
              </a:rPr>
              <a:t>Normal</a:t>
            </a:r>
          </a:p>
        </p:txBody>
      </p:sp>
    </p:spTree>
    <p:extLst>
      <p:ext uri="{BB962C8B-B14F-4D97-AF65-F5344CB8AC3E}">
        <p14:creationId xmlns:p14="http://schemas.microsoft.com/office/powerpoint/2010/main" val="249490194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TextBox 2">
            <a:extLst>
              <a:ext uri="{FF2B5EF4-FFF2-40B4-BE49-F238E27FC236}">
                <a16:creationId xmlns:a16="http://schemas.microsoft.com/office/drawing/2014/main" id="{AA850FCF-7E1A-4F23-836B-FD2C9DE69C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228600"/>
            <a:ext cx="8077200" cy="66325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u="sng" dirty="0">
                <a:latin typeface="+mj-lt"/>
                <a:cs typeface="Arial" panose="020B0604020202020204" pitchFamily="34" charset="0"/>
              </a:rPr>
              <a:t>  Trouble-shooting</a:t>
            </a:r>
          </a:p>
          <a:p>
            <a:pPr eaLnBrk="1" fontAlgn="auto" hangingPunct="1">
              <a:spcBef>
                <a:spcPts val="0"/>
              </a:spcBef>
              <a:spcAft>
                <a:spcPts val="600"/>
              </a:spcAft>
              <a:defRPr/>
            </a:pPr>
            <a:endParaRPr lang="en-US" sz="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eaLnBrk="1" fontAlgn="auto" hangingPunct="1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  <a:defRPr/>
            </a:pPr>
            <a:r>
              <a:rPr lang="en-US" sz="2000" dirty="0">
                <a:latin typeface="+mj-lt"/>
                <a:cs typeface="Arial" panose="020B0604020202020204" pitchFamily="34" charset="0"/>
              </a:rPr>
              <a:t>Perform 2-3 manual </a:t>
            </a:r>
            <a:r>
              <a:rPr lang="en-US" sz="2000" dirty="0" err="1">
                <a:latin typeface="+mj-lt"/>
                <a:cs typeface="Arial" panose="020B0604020202020204" pitchFamily="34" charset="0"/>
              </a:rPr>
              <a:t>iQM</a:t>
            </a:r>
            <a:r>
              <a:rPr lang="en-US" sz="2000" dirty="0">
                <a:latin typeface="+mj-lt"/>
                <a:cs typeface="Arial" panose="020B0604020202020204" pitchFamily="34" charset="0"/>
              </a:rPr>
              <a:t> processes (Menu </a:t>
            </a:r>
            <a:r>
              <a:rPr lang="en-US" sz="2000" dirty="0">
                <a:latin typeface="+mj-lt"/>
                <a:cs typeface="Arial" panose="020B0604020202020204" pitchFamily="34" charset="0"/>
                <a:sym typeface="Wingdings" panose="05000000000000000000" pitchFamily="2" charset="2"/>
              </a:rPr>
              <a:t> Diagnostics Perform iQM2 Process)</a:t>
            </a:r>
          </a:p>
          <a:p>
            <a:pPr marL="800100" lvl="1" indent="-342900" eaLnBrk="1" fontAlgn="auto" hangingPunct="1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§"/>
              <a:defRPr/>
            </a:pPr>
            <a:r>
              <a:rPr lang="en-US" sz="2000" dirty="0">
                <a:cs typeface="Arial" panose="020B0604020202020204" pitchFamily="34" charset="0"/>
              </a:rPr>
              <a:t>When the analyzer is posting iQM2 errors or “fixing” frequently</a:t>
            </a:r>
          </a:p>
          <a:p>
            <a:pPr marL="800100" lvl="1" indent="-342900" eaLnBrk="1" fontAlgn="auto" hangingPunct="1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§"/>
              <a:defRPr/>
            </a:pPr>
            <a:r>
              <a:rPr lang="en-US" sz="2000" dirty="0">
                <a:cs typeface="Arial" panose="020B0604020202020204" pitchFamily="34" charset="0"/>
              </a:rPr>
              <a:t>When you receive multiple analyte failures (APV failures) just after a new cartridge has been placed on the analyzer. </a:t>
            </a:r>
            <a:endParaRPr lang="en-US" sz="800" b="1" dirty="0">
              <a:cs typeface="Arial" panose="020B0604020202020204" pitchFamily="34" charset="0"/>
            </a:endParaRPr>
          </a:p>
          <a:p>
            <a:pPr marL="342900" indent="-342900" eaLnBrk="1" fontAlgn="auto" hangingPunct="1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  <a:defRPr/>
            </a:pPr>
            <a:r>
              <a:rPr lang="en-US" sz="2000" dirty="0">
                <a:latin typeface="+mj-lt"/>
                <a:cs typeface="Arial" panose="020B0604020202020204" pitchFamily="34" charset="0"/>
              </a:rPr>
              <a:t>If iQM2 processes do not resolve, replace the cartridge   </a:t>
            </a:r>
          </a:p>
          <a:p>
            <a:pPr marL="342900" indent="-342900" eaLnBrk="1" fontAlgn="auto" hangingPunct="1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  <a:defRPr/>
            </a:pPr>
            <a:r>
              <a:rPr lang="en-US" sz="2000" dirty="0">
                <a:latin typeface="+mj-lt"/>
                <a:cs typeface="Arial" panose="020B0604020202020204" pitchFamily="34" charset="0"/>
              </a:rPr>
              <a:t>Use another blood gas analyzer from another unit </a:t>
            </a:r>
            <a:endParaRPr lang="en-US" sz="800" dirty="0">
              <a:latin typeface="+mj-lt"/>
              <a:cs typeface="Arial" panose="020B0604020202020204" pitchFamily="34" charset="0"/>
            </a:endParaRPr>
          </a:p>
          <a:p>
            <a:pPr marL="342900" indent="-342900" eaLnBrk="1" fontAlgn="auto" hangingPunct="1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  <a:defRPr/>
            </a:pPr>
            <a:r>
              <a:rPr lang="en-US" sz="2000" dirty="0">
                <a:latin typeface="+mj-lt"/>
                <a:cs typeface="Arial" panose="020B0604020202020204" pitchFamily="34" charset="0"/>
              </a:rPr>
              <a:t>Place an order and send a </a:t>
            </a:r>
            <a:r>
              <a:rPr lang="en-US" b="1" u="sng" dirty="0">
                <a:latin typeface="+mj-lt"/>
                <a:cs typeface="Arial" panose="020B0604020202020204" pitchFamily="34" charset="0"/>
              </a:rPr>
              <a:t>labelled</a:t>
            </a:r>
            <a:r>
              <a:rPr lang="en-US" sz="2000" dirty="0">
                <a:latin typeface="+mj-lt"/>
                <a:cs typeface="Arial" panose="020B0604020202020204" pitchFamily="34" charset="0"/>
              </a:rPr>
              <a:t> sample to the Main Lab</a:t>
            </a:r>
          </a:p>
          <a:p>
            <a:pPr marL="342900" indent="-342900" eaLnBrk="1" fontAlgn="auto" hangingPunct="1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  <a:defRPr/>
            </a:pPr>
            <a:r>
              <a:rPr lang="en-US" sz="2000" dirty="0">
                <a:latin typeface="+mj-lt"/>
                <a:cs typeface="Arial" panose="020B0604020202020204" pitchFamily="34" charset="0"/>
              </a:rPr>
              <a:t>Notify Ancillary Testing when you can’t resolve the issue</a:t>
            </a:r>
          </a:p>
          <a:p>
            <a:pPr marL="1257300" lvl="2" indent="-342900" eaLnBrk="1" fontAlgn="auto" hangingPunct="1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§"/>
              <a:defRPr/>
            </a:pPr>
            <a:r>
              <a:rPr lang="en-US" sz="2000" dirty="0">
                <a:latin typeface="+mj-lt"/>
                <a:cs typeface="Arial" panose="020B0604020202020204" pitchFamily="34" charset="0"/>
              </a:rPr>
              <a:t>Isabel     x8036</a:t>
            </a:r>
          </a:p>
          <a:p>
            <a:pPr marL="1257300" lvl="2" indent="-342900" eaLnBrk="1" fontAlgn="auto" hangingPunct="1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§"/>
              <a:defRPr/>
            </a:pPr>
            <a:r>
              <a:rPr lang="en-US" sz="2000" dirty="0">
                <a:latin typeface="+mj-lt"/>
                <a:cs typeface="Arial" panose="020B0604020202020204" pitchFamily="34" charset="0"/>
              </a:rPr>
              <a:t>Mulu       x5885</a:t>
            </a:r>
          </a:p>
          <a:p>
            <a:pPr marL="1257300" lvl="2" indent="-342900" eaLnBrk="1" fontAlgn="auto" hangingPunct="1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§"/>
              <a:defRPr/>
            </a:pPr>
            <a:r>
              <a:rPr lang="en-US" sz="2000" dirty="0">
                <a:latin typeface="+mj-lt"/>
                <a:cs typeface="Arial" panose="020B0604020202020204" pitchFamily="34" charset="0"/>
              </a:rPr>
              <a:t>Heather  x3305</a:t>
            </a:r>
          </a:p>
          <a:p>
            <a:pPr marL="3543300" lvl="7" indent="-342900" defTabSz="457200">
              <a:buFont typeface="Wingdings" pitchFamily="2" charset="2"/>
              <a:buChar char="§"/>
              <a:defRPr/>
            </a:pPr>
            <a:endParaRPr lang="en-US" sz="1600" b="1" dirty="0">
              <a:latin typeface="Arial" charset="0"/>
            </a:endParaRPr>
          </a:p>
          <a:p>
            <a:pPr marL="3543300" lvl="7" indent="-342900" defTabSz="457200">
              <a:buFont typeface="Wingdings" pitchFamily="2" charset="2"/>
              <a:buChar char="§"/>
              <a:defRPr/>
            </a:pPr>
            <a:endParaRPr lang="en-US" b="1" dirty="0">
              <a:latin typeface="Arial" charset="0"/>
            </a:endParaRPr>
          </a:p>
          <a:p>
            <a:pPr lvl="7" defTabSz="457200">
              <a:defRPr/>
            </a:pPr>
            <a:endParaRPr lang="en-US" b="1" dirty="0">
              <a:latin typeface="Arial" charset="0"/>
            </a:endParaRPr>
          </a:p>
          <a:p>
            <a:pPr marL="342900" indent="-3429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Arial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1">
            <a:extLst>
              <a:ext uri="{FF2B5EF4-FFF2-40B4-BE49-F238E27FC236}">
                <a16:creationId xmlns:a16="http://schemas.microsoft.com/office/drawing/2014/main" id="{E45C6FE2-EA60-452F-9F02-16D6431402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457200"/>
            <a:ext cx="7543800" cy="549176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eaLnBrk="0" hangingPunct="0">
              <a:spcBef>
                <a:spcPts val="400"/>
              </a:spcBef>
              <a:buClr>
                <a:schemeClr val="accent1"/>
              </a:buClr>
              <a:buSzPct val="68000"/>
              <a:buFont typeface="Wingdings 3" panose="05040102010807070707" pitchFamily="18" charset="2"/>
              <a:buChar char=""/>
              <a:defRPr sz="2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spcBef>
                <a:spcPts val="325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ts val="350"/>
              </a:spcBef>
              <a:buClr>
                <a:schemeClr val="accent2"/>
              </a:buClr>
              <a:buSzPct val="100000"/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1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auto" hangingPunct="1"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en-US" altLang="en-US" sz="800" i="1" dirty="0">
              <a:solidFill>
                <a:srgbClr val="FF0000"/>
              </a:solidFill>
              <a:latin typeface="+mj-lt"/>
              <a:cs typeface="Arial" panose="020B0604020202020204" pitchFamily="34" charset="0"/>
            </a:endParaRPr>
          </a:p>
          <a:p>
            <a:pPr marL="0" fontAlgn="auto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defRPr/>
            </a:pPr>
            <a:r>
              <a:rPr lang="en-US" sz="2800" dirty="0"/>
              <a:t>Ancillary Testing Policies and Procedures ARE FOUND IN SOFTWARE CALLED </a:t>
            </a:r>
            <a:r>
              <a:rPr lang="en-US" sz="2800" dirty="0">
                <a:highlight>
                  <a:srgbClr val="FF00FF"/>
                </a:highlight>
              </a:rPr>
              <a:t>“MEDIALAB FEDERAL”</a:t>
            </a:r>
            <a:br>
              <a:rPr lang="en-US" sz="2800" dirty="0"/>
            </a:br>
            <a:r>
              <a:rPr lang="en-US" sz="2800" dirty="0"/>
              <a:t>Use the link below to access the SOP.</a:t>
            </a:r>
            <a:br>
              <a:rPr lang="en-US" sz="2800" dirty="0"/>
            </a:br>
            <a:r>
              <a:rPr lang="en-US" sz="2800" u="sng" dirty="0">
                <a:hlinkClick r:id="rId2" action="ppaction://hlinkfile"/>
              </a:rPr>
              <a:t>\\v06.med.va.gov\ric\service\LaboratoryAdministrativeManual</a:t>
            </a:r>
            <a:br>
              <a:rPr lang="en-US" sz="2800" u="sng" dirty="0"/>
            </a:br>
            <a:r>
              <a:rPr lang="en-US" sz="2800" dirty="0"/>
              <a:t>1. Open the POC Ancillary Backup</a:t>
            </a:r>
            <a:br>
              <a:rPr lang="en-US" sz="2800" dirty="0"/>
            </a:br>
            <a:r>
              <a:rPr lang="en-US" sz="2800" dirty="0"/>
              <a:t>2. Open  Point of Care Ancillary</a:t>
            </a:r>
            <a:br>
              <a:rPr lang="en-US" sz="2800" dirty="0"/>
            </a:br>
            <a:r>
              <a:rPr lang="en-US" sz="2800" dirty="0"/>
              <a:t>3. Open Blood Gas Testing</a:t>
            </a:r>
            <a:endParaRPr lang="en-US" altLang="en-US" sz="2800" dirty="0"/>
          </a:p>
          <a:p>
            <a:pPr marL="514350" indent="-514350" eaLnBrk="1" fontAlgn="auto" hangingPunct="1">
              <a:spcAft>
                <a:spcPts val="0"/>
              </a:spcAft>
              <a:buFont typeface="Wingdings 3" panose="05040102010807070707" pitchFamily="18" charset="2"/>
              <a:buAutoNum type="arabicPeriod"/>
              <a:defRPr/>
            </a:pPr>
            <a:endParaRPr lang="en-US" altLang="en-US" sz="1800" dirty="0">
              <a:latin typeface="+mj-lt"/>
              <a:cs typeface="Arial" panose="020B0604020202020204" pitchFamily="34" charset="0"/>
            </a:endParaRPr>
          </a:p>
          <a:p>
            <a:pPr eaLnBrk="1" fontAlgn="auto" hangingPunct="1">
              <a:spcAft>
                <a:spcPts val="0"/>
              </a:spcAft>
              <a:buFont typeface="Wingdings 3" panose="05040102010807070707" pitchFamily="18" charset="2"/>
              <a:buNone/>
              <a:defRPr/>
            </a:pPr>
            <a:r>
              <a:rPr lang="en-US" altLang="en-US" sz="2800" b="1" i="1" dirty="0">
                <a:cs typeface="Arial" panose="020B0604020202020204" pitchFamily="34" charset="0"/>
              </a:rPr>
              <a:t>		</a:t>
            </a:r>
            <a:endParaRPr lang="en-US" altLang="en-US" sz="2400" b="1" i="1" u="sng" dirty="0"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390C0EA2-FEF2-4454-A214-EA3F468516A6}"/>
              </a:ext>
            </a:extLst>
          </p:cNvPr>
          <p:cNvSpPr/>
          <p:nvPr/>
        </p:nvSpPr>
        <p:spPr>
          <a:xfrm>
            <a:off x="1295400" y="381000"/>
            <a:ext cx="7543800" cy="62546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 typeface="Wingdings 3" panose="05040102010807070707" pitchFamily="18" charset="2"/>
              <a:buNone/>
              <a:defRPr/>
            </a:pPr>
            <a:r>
              <a:rPr lang="en-US" altLang="en-US" sz="4000" b="1" i="1" u="sng" dirty="0">
                <a:latin typeface="+mj-lt"/>
              </a:rPr>
              <a:t>What’s Next</a:t>
            </a:r>
          </a:p>
          <a:p>
            <a:pPr marL="285750" indent="-28575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endParaRPr lang="en-US" altLang="en-US" sz="2000" b="1" i="1" dirty="0">
              <a:latin typeface="+mj-lt"/>
            </a:endParaRPr>
          </a:p>
          <a:p>
            <a:pPr marL="285750" indent="-28575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endParaRPr lang="en-US" altLang="en-US" sz="2000" b="1" i="1" dirty="0">
              <a:latin typeface="+mj-lt"/>
            </a:endParaRPr>
          </a:p>
          <a:p>
            <a:pPr marL="285750" indent="-28575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r>
              <a:rPr lang="en-US" altLang="en-US" sz="2800" b="1" i="1" dirty="0">
                <a:latin typeface="+mj-lt"/>
              </a:rPr>
              <a:t>Complete the online quiz</a:t>
            </a:r>
          </a:p>
          <a:p>
            <a:pPr marL="285750" indent="-28575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endParaRPr lang="en-US" altLang="en-US" sz="2800" b="1" i="1" dirty="0">
              <a:latin typeface="+mj-lt"/>
            </a:endParaRPr>
          </a:p>
          <a:p>
            <a:pPr marL="285750" indent="-28575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r>
              <a:rPr lang="en-US" altLang="en-US" sz="2800" b="1" i="1" dirty="0">
                <a:latin typeface="+mj-lt"/>
              </a:rPr>
              <a:t>Contact Ancillary to complete your practical at Ext. 3305, 5885, or 8036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en-US" sz="2800" b="1" i="1" dirty="0">
              <a:latin typeface="+mj-lt"/>
            </a:endParaRPr>
          </a:p>
          <a:p>
            <a:pPr marL="285750" indent="-28575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r>
              <a:rPr lang="en-US" altLang="en-US" sz="2800" b="1" i="1" dirty="0">
                <a:latin typeface="+mj-lt"/>
              </a:rPr>
              <a:t>Or see one of the nurse educators at your unit.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 typeface="Wingdings 3" panose="05040102010807070707" pitchFamily="18" charset="2"/>
              <a:buNone/>
              <a:defRPr/>
            </a:pPr>
            <a:r>
              <a:rPr lang="en-US" altLang="en-US" sz="2000" b="1" i="1" dirty="0">
                <a:latin typeface="+mj-lt"/>
              </a:rPr>
              <a:t>				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 typeface="Wingdings 3" panose="05040102010807070707" pitchFamily="18" charset="2"/>
              <a:buNone/>
              <a:defRPr/>
            </a:pPr>
            <a:endParaRPr lang="en-US" altLang="en-US" b="1" i="1" u="sng" dirty="0">
              <a:latin typeface="+mj-lt"/>
              <a:cs typeface="Arial" panose="020B0604020202020204" pitchFamily="34" charset="0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 typeface="Wingdings 3" panose="05040102010807070707" pitchFamily="18" charset="2"/>
              <a:buNone/>
              <a:defRPr/>
            </a:pPr>
            <a:endParaRPr lang="en-US" altLang="en-US" b="1" i="1" u="sng" dirty="0">
              <a:latin typeface="+mj-lt"/>
              <a:cs typeface="Arial" panose="020B0604020202020204" pitchFamily="34" charset="0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 typeface="Wingdings 3" panose="05040102010807070707" pitchFamily="18" charset="2"/>
              <a:buNone/>
              <a:defRPr/>
            </a:pPr>
            <a:r>
              <a:rPr lang="en-US" altLang="en-US" sz="5400" b="1" i="1" u="sng" dirty="0">
                <a:solidFill>
                  <a:schemeClr val="bg1">
                    <a:lumMod val="50000"/>
                  </a:schemeClr>
                </a:solidFill>
                <a:latin typeface="+mj-lt"/>
                <a:cs typeface="Arial" panose="020B0604020202020204" pitchFamily="34" charset="0"/>
              </a:rPr>
              <a:t>Thank you! </a:t>
            </a:r>
            <a:endParaRPr lang="en-US" sz="6000" dirty="0">
              <a:solidFill>
                <a:schemeClr val="bg1">
                  <a:lumMod val="50000"/>
                </a:schemeClr>
              </a:solidFill>
              <a:latin typeface="+mj-lt"/>
            </a:endParaRPr>
          </a:p>
        </p:txBody>
      </p:sp>
      <p:pic>
        <p:nvPicPr>
          <p:cNvPr id="37891" name="Picture 3">
            <a:extLst>
              <a:ext uri="{FF2B5EF4-FFF2-40B4-BE49-F238E27FC236}">
                <a16:creationId xmlns:a16="http://schemas.microsoft.com/office/drawing/2014/main" id="{48FDAAA5-0BF5-4456-8EF3-1ED987CD645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4267526"/>
            <a:ext cx="3276600" cy="25904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7EA048C3-59A0-48CB-B661-8ED66CE21B9C}"/>
              </a:ext>
            </a:extLst>
          </p:cNvPr>
          <p:cNvSpPr txBox="1">
            <a:spLocks/>
          </p:cNvSpPr>
          <p:nvPr/>
        </p:nvSpPr>
        <p:spPr bwMode="auto">
          <a:xfrm>
            <a:off x="381000" y="1066800"/>
            <a:ext cx="7391400" cy="5334000"/>
          </a:xfrm>
          <a:prstGeom prst="rect">
            <a:avLst/>
          </a:prstGeom>
          <a:noFill/>
          <a:ln>
            <a:noFill/>
          </a:ln>
        </p:spPr>
        <p:txBody>
          <a:bodyPr>
            <a:normAutofit fontScale="92500"/>
          </a:bodyPr>
          <a:lstStyle>
            <a:lvl1pPr marL="342900" indent="-342900" algn="l" defTabSz="457200" rtl="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kern="120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 kern="120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 kern="120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 kern="120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 kern="120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Font typeface="Wingdings 3"/>
              <a:buNone/>
              <a:defRPr/>
            </a:pPr>
            <a:r>
              <a:rPr lang="en-US" sz="45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Competency Requirements:</a:t>
            </a:r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Font typeface="Wingdings 3"/>
              <a:buNone/>
              <a:defRPr/>
            </a:pPr>
            <a:endParaRPr lang="en-US" sz="1300" b="1" u="sng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  <a:cs typeface="Arial" panose="020B0604020202020204" pitchFamily="34" charset="0"/>
            </a:endParaRPr>
          </a:p>
          <a:p>
            <a:pPr marL="514350" indent="-51435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ct val="72000"/>
              <a:buFont typeface="Arial" panose="020B0604020202020204" pitchFamily="34" charset="0"/>
              <a:buAutoNum type="arabicPeriod"/>
              <a:defRPr/>
            </a:pPr>
            <a:r>
              <a:rPr lang="en-US" sz="38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anose="020B0604020202020204" pitchFamily="34" charset="0"/>
              </a:rPr>
              <a:t>Review this PowerPoint</a:t>
            </a:r>
          </a:p>
          <a:p>
            <a:pPr marL="514350" indent="-51435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ct val="72000"/>
              <a:buFont typeface="Arial" panose="020B0604020202020204" pitchFamily="34" charset="0"/>
              <a:buAutoNum type="arabicPeriod"/>
              <a:defRPr/>
            </a:pPr>
            <a:r>
              <a:rPr lang="en-US" sz="38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anose="020B0604020202020204" pitchFamily="34" charset="0"/>
              </a:rPr>
              <a:t>Take the online exam and score ≥80%</a:t>
            </a:r>
          </a:p>
          <a:p>
            <a:pPr marL="514350" indent="-51435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ct val="72000"/>
              <a:buFont typeface="Arial" panose="020B0604020202020204" pitchFamily="34" charset="0"/>
              <a:buAutoNum type="arabicPeriod"/>
              <a:defRPr/>
            </a:pPr>
            <a:r>
              <a:rPr lang="en-US" sz="38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anose="020B0604020202020204" pitchFamily="34" charset="0"/>
              </a:rPr>
              <a:t>Complete a practical test under observation</a:t>
            </a:r>
          </a:p>
          <a:p>
            <a:pPr lvl="1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ct val="72000"/>
              <a:defRPr/>
            </a:pPr>
            <a:r>
              <a:rPr lang="en-US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anose="020B0604020202020204" pitchFamily="34" charset="0"/>
              </a:rPr>
              <a:t>Contact Ancillary at ext. 3305, 5885, or 8036 for availability</a:t>
            </a: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US" sz="1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57210A-3D98-4FE2-8C62-4D4D8B18AB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3400" y="1066800"/>
            <a:ext cx="6348413" cy="587375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GEM 5000 Blood Gas Review</a:t>
            </a:r>
            <a:br>
              <a:rPr lang="en-US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EAF091-F1B9-4D3F-8BE1-1DEACD205F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2133600"/>
            <a:ext cx="8839200" cy="5299075"/>
          </a:xfrm>
        </p:spPr>
        <p:txBody>
          <a:bodyPr rtlCol="0">
            <a:normAutofit/>
          </a:bodyPr>
          <a:lstStyle/>
          <a:p>
            <a:pPr marL="0" indent="-256032" eaLnBrk="1" fontAlgn="auto" hangingPunct="1"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Wingdings 3"/>
              <a:buNone/>
              <a:defRPr/>
            </a:pP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The GEM 5000 analyzer uses cartridge-based technology to aid in the diagnosis of acid/base status, oxygen delivery capacity, and electrolyte and metabolite balance.</a:t>
            </a:r>
          </a:p>
          <a:p>
            <a:pPr marL="0" indent="0" eaLnBrk="1" fontAlgn="auto" hangingPunct="1">
              <a:spcAft>
                <a:spcPts val="0"/>
              </a:spcAft>
              <a:buClrTx/>
              <a:buSzPct val="90000"/>
              <a:buFont typeface="Wingdings 3" panose="05040102010807070707" pitchFamily="18" charset="2"/>
              <a:buNone/>
              <a:defRPr/>
            </a:pP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IQM2 (Intelligent Quality Management) provides continuous quality control monitoring of the analytical process before, during, and after sample measurement </a:t>
            </a:r>
          </a:p>
          <a:p>
            <a:pPr eaLnBrk="1" fontAlgn="auto" hangingPunct="1">
              <a:spcAft>
                <a:spcPts val="0"/>
              </a:spcAft>
              <a:buClrTx/>
              <a:buSzPct val="90000"/>
              <a:defRPr/>
            </a:pP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Uses 5 process control solutions (PCS) performed continuously each day to confirm sensor, CO-OX, and PAK performance</a:t>
            </a:r>
          </a:p>
          <a:p>
            <a:pPr eaLnBrk="1" fontAlgn="auto" hangingPunct="1">
              <a:spcAft>
                <a:spcPts val="0"/>
              </a:spcAft>
              <a:buClrTx/>
              <a:buSzPct val="90000"/>
              <a:defRPr/>
            </a:pP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Uses “</a:t>
            </a:r>
            <a:r>
              <a:rPr lang="en-US" sz="20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IntraSpect</a:t>
            </a: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” technology to detect abnormal sensor response or absorbance residual error due to micro clots, microbubbles, and/or interfering substances</a:t>
            </a:r>
          </a:p>
          <a:p>
            <a:pPr marL="457200" lvl="1" indent="-400050">
              <a:buSzPct val="90000"/>
              <a:defRPr/>
            </a:pPr>
            <a:r>
              <a:rPr lang="en-US" sz="1800" dirty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If any measurement value is outside the allowable limits, patient sample results for the affected analyte will not display on the sample printout</a:t>
            </a:r>
          </a:p>
          <a:p>
            <a:pPr marL="457200" lvl="1" indent="-400050">
              <a:buSzPct val="90000"/>
              <a:defRPr/>
            </a:pPr>
            <a:r>
              <a:rPr lang="en-US" sz="1800" dirty="0">
                <a:solidFill>
                  <a:schemeClr val="tx1">
                    <a:lumMod val="75000"/>
                    <a:lumOff val="25000"/>
                  </a:schemeClr>
                </a:solidFill>
                <a:cs typeface="Arial" panose="020B0604020202020204" pitchFamily="34" charset="0"/>
              </a:rPr>
              <a:t>If corrective action is not successful, iQM2 will automatically disable the affected analytes(s), making the analyte unavailable for patient analysis</a:t>
            </a:r>
          </a:p>
          <a:p>
            <a:pPr marL="182880" indent="-182880" eaLnBrk="1" fontAlgn="auto" hangingPunct="1"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Wingdings 3" charset="2"/>
              <a:buChar char=""/>
              <a:defRPr/>
            </a:pP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>
            <a:extLst>
              <a:ext uri="{FF2B5EF4-FFF2-40B4-BE49-F238E27FC236}">
                <a16:creationId xmlns:a16="http://schemas.microsoft.com/office/drawing/2014/main" id="{3BAC60F7-ED49-4949-8A70-D921C198E0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8800" y="609600"/>
            <a:ext cx="3933825" cy="708025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eaLnBrk="1" fontAlgn="auto" hangingPunct="1"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altLang="en-US" sz="4000" u="sng" dirty="0">
                <a:solidFill>
                  <a:schemeClr val="tx1"/>
                </a:solidFill>
                <a:latin typeface="+mj-lt"/>
              </a:rPr>
              <a:t>GEM </a:t>
            </a:r>
            <a:r>
              <a:rPr lang="en-US" altLang="en-US" sz="3600" u="sng" dirty="0">
                <a:solidFill>
                  <a:schemeClr val="tx1"/>
                </a:solidFill>
                <a:latin typeface="+mj-lt"/>
              </a:rPr>
              <a:t>Cartridges</a:t>
            </a:r>
            <a:endParaRPr lang="en-US" altLang="en-US" sz="4000" u="sng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698DF8A-FFFA-40EC-83D3-2ECF275FF230}"/>
              </a:ext>
            </a:extLst>
          </p:cNvPr>
          <p:cNvSpPr/>
          <p:nvPr/>
        </p:nvSpPr>
        <p:spPr>
          <a:xfrm>
            <a:off x="304800" y="1447800"/>
            <a:ext cx="7467600" cy="5124450"/>
          </a:xfrm>
          <a:prstGeom prst="rect">
            <a:avLst/>
          </a:prstGeom>
        </p:spPr>
        <p:txBody>
          <a:bodyPr>
            <a:spAutoFit/>
          </a:bodyPr>
          <a:lstStyle/>
          <a:p>
            <a:pPr marL="231775" indent="-231775"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US" sz="2000" dirty="0">
                <a:latin typeface="+mj-lt"/>
                <a:cs typeface="Arial" panose="020B0604020202020204" pitchFamily="34" charset="0"/>
              </a:rPr>
              <a:t>Each cartridge contains reagents, controls, and a sensor card where testing is performed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2000" dirty="0">
              <a:latin typeface="+mj-lt"/>
              <a:cs typeface="Arial" panose="020B0604020202020204" pitchFamily="34" charset="0"/>
            </a:endParaRPr>
          </a:p>
          <a:p>
            <a:pPr marL="231775" indent="-231775"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US" sz="2000" dirty="0">
                <a:latin typeface="+mj-lt"/>
                <a:cs typeface="Arial" panose="020B0604020202020204" pitchFamily="34" charset="0"/>
              </a:rPr>
              <a:t>Eliminates operator maintenance for up to 30 days</a:t>
            </a:r>
          </a:p>
          <a:p>
            <a:pPr marL="922338" lv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>
                <a:latin typeface="+mj-lt"/>
                <a:cs typeface="Arial" panose="020B0604020202020204" pitchFamily="34" charset="0"/>
              </a:rPr>
              <a:t>	</a:t>
            </a:r>
          </a:p>
          <a:p>
            <a:pPr marL="231775" indent="-231775"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US" sz="2000" dirty="0">
                <a:latin typeface="+mj-lt"/>
                <a:cs typeface="Arial" panose="020B0604020202020204" pitchFamily="34" charset="0"/>
              </a:rPr>
              <a:t>Cartridges are stored at room temperature (15 - 25°C)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2000" b="1" dirty="0">
              <a:latin typeface="+mj-lt"/>
              <a:cs typeface="Arial" panose="020B0604020202020204" pitchFamily="34" charset="0"/>
            </a:endParaRPr>
          </a:p>
          <a:p>
            <a:pPr marL="231775" indent="-231775"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US" sz="2000" dirty="0">
                <a:latin typeface="+mj-lt"/>
                <a:cs typeface="Arial" panose="020B0604020202020204" pitchFamily="34" charset="0"/>
              </a:rPr>
              <a:t>Cartridge Expiration:  </a:t>
            </a:r>
          </a:p>
          <a:p>
            <a:pPr marL="465138" lvl="1" indent="-793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u="sng" dirty="0">
                <a:latin typeface="+mj-lt"/>
                <a:cs typeface="Arial" panose="020B0604020202020204" pitchFamily="34" charset="0"/>
              </a:rPr>
              <a:t>In foil</a:t>
            </a:r>
            <a:r>
              <a:rPr lang="en-US" sz="2000" dirty="0">
                <a:latin typeface="+mj-lt"/>
                <a:cs typeface="Arial" panose="020B0604020202020204" pitchFamily="34" charset="0"/>
              </a:rPr>
              <a:t>:  Cartridge may be inserted up to and including the use-by date printed on the foil</a:t>
            </a:r>
          </a:p>
          <a:p>
            <a:pPr marL="465138" lvl="1" indent="-793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900" dirty="0">
              <a:latin typeface="+mj-lt"/>
              <a:cs typeface="Arial" panose="020B0604020202020204" pitchFamily="34" charset="0"/>
            </a:endParaRPr>
          </a:p>
          <a:p>
            <a:pPr marL="465138" lvl="1" indent="-793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u="sng" dirty="0">
                <a:latin typeface="+mj-lt"/>
                <a:cs typeface="Arial" panose="020B0604020202020204" pitchFamily="34" charset="0"/>
              </a:rPr>
              <a:t>On-board</a:t>
            </a:r>
            <a:r>
              <a:rPr lang="en-US" sz="2000" dirty="0">
                <a:latin typeface="+mj-lt"/>
                <a:cs typeface="Arial" panose="020B0604020202020204" pitchFamily="34" charset="0"/>
              </a:rPr>
              <a:t>: </a:t>
            </a:r>
          </a:p>
          <a:p>
            <a:pPr marL="914400" lvl="1" indent="-231775"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US" sz="2000" dirty="0">
                <a:latin typeface="+mj-lt"/>
                <a:cs typeface="Arial" panose="020B0604020202020204" pitchFamily="34" charset="0"/>
              </a:rPr>
              <a:t>Cartridge must be replaced when it runs out of tests </a:t>
            </a:r>
            <a:r>
              <a:rPr lang="en-US" sz="2000" b="1" u="sng" dirty="0">
                <a:latin typeface="+mj-lt"/>
                <a:cs typeface="Arial" panose="020B0604020202020204" pitchFamily="34" charset="0"/>
              </a:rPr>
              <a:t>or</a:t>
            </a:r>
            <a:r>
              <a:rPr lang="en-US" sz="2000" dirty="0">
                <a:latin typeface="+mj-lt"/>
                <a:cs typeface="Arial" panose="020B0604020202020204" pitchFamily="34" charset="0"/>
              </a:rPr>
              <a:t> when cartridge use-life is reached</a:t>
            </a:r>
          </a:p>
          <a:p>
            <a:pPr marL="914400" lvl="1" indent="-231775"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US" sz="2000" dirty="0">
                <a:latin typeface="+mj-lt"/>
                <a:cs typeface="Arial" panose="020B0604020202020204" pitchFamily="34" charset="0"/>
              </a:rPr>
              <a:t>Once the cartridge is removed, it cannot be put back on the analyzer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747AFAA3-B899-47F2-85C8-F5725D118894}"/>
              </a:ext>
            </a:extLst>
          </p:cNvPr>
          <p:cNvSpPr txBox="1"/>
          <p:nvPr/>
        </p:nvSpPr>
        <p:spPr>
          <a:xfrm>
            <a:off x="304800" y="425450"/>
            <a:ext cx="7620000" cy="64325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u="sng" dirty="0">
                <a:latin typeface="+mj-lt"/>
                <a:cs typeface="Arial" panose="020B0604020202020204" pitchFamily="34" charset="0"/>
              </a:rPr>
              <a:t>APV (Auto Pack Validation)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100" b="1" i="1" u="sng" dirty="0">
              <a:latin typeface="+mj-lt"/>
              <a:cs typeface="Arial" panose="020B0604020202020204" pitchFamily="34" charset="0"/>
            </a:endParaRPr>
          </a:p>
          <a:p>
            <a:pPr marL="225425" lvl="2" indent="-225425" eaLnBrk="1" fontAlgn="auto" hangingPunct="1">
              <a:spcBef>
                <a:spcPts val="60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US" sz="2400" dirty="0">
                <a:latin typeface="+mj-lt"/>
                <a:cs typeface="Arial" panose="020B0604020202020204" pitchFamily="34" charset="0"/>
              </a:rPr>
              <a:t>Used to complete the calibration process to ensure accurate results</a:t>
            </a:r>
          </a:p>
          <a:p>
            <a:pPr marL="225425" lvl="2" indent="-225425" eaLnBrk="1" fontAlgn="auto" hangingPunct="1">
              <a:spcBef>
                <a:spcPts val="60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US" sz="2400" dirty="0">
                <a:latin typeface="+mj-lt"/>
                <a:cs typeface="Arial" panose="020B0604020202020204" pitchFamily="34" charset="0"/>
              </a:rPr>
              <a:t>Cartridge warm-up: 45-60 min</a:t>
            </a:r>
          </a:p>
          <a:p>
            <a:pPr marL="225425" lvl="2" indent="-225425" eaLnBrk="1" fontAlgn="auto" hangingPunct="1">
              <a:spcBef>
                <a:spcPts val="60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US" sz="2400" dirty="0">
                <a:latin typeface="+mj-lt"/>
                <a:cs typeface="Arial" panose="020B0604020202020204" pitchFamily="34" charset="0"/>
              </a:rPr>
              <a:t>APV must pass before patient samples can be tested.</a:t>
            </a:r>
          </a:p>
          <a:p>
            <a:pPr marL="225425" lvl="2" indent="-225425" eaLnBrk="1" fontAlgn="auto" hangingPunct="1">
              <a:spcBef>
                <a:spcPts val="60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US" sz="2400" dirty="0">
                <a:latin typeface="+mj-lt"/>
                <a:cs typeface="Arial" panose="020B0604020202020204" pitchFamily="34" charset="0"/>
              </a:rPr>
              <a:t>APV will be performed once cartridge warm-up is complete. If any analyte fails on the first run, the APV will run again to correct the failed analyte. If APV fails more than twice, the cartridge should be changed.</a:t>
            </a:r>
          </a:p>
          <a:p>
            <a:pPr marL="225425" lvl="2" indent="-225425" eaLnBrk="1" fontAlgn="auto" hangingPunct="1">
              <a:spcBef>
                <a:spcPts val="60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US" sz="2400" dirty="0">
                <a:latin typeface="+mj-lt"/>
                <a:cs typeface="Arial" panose="020B0604020202020204" pitchFamily="34" charset="0"/>
              </a:rPr>
              <a:t>Please let Ancillary know if a cartridge needs to be replaced due to errors or APV does not pass multiple times</a:t>
            </a:r>
            <a:endParaRPr lang="en-US" sz="2000" dirty="0">
              <a:latin typeface="Arial Black" panose="020B0A04020102020204" pitchFamily="34" charset="0"/>
            </a:endParaRPr>
          </a:p>
          <a:p>
            <a:pPr lvl="1" algn="r" eaLnBrk="1" fontAlgn="auto" hangingPunct="1">
              <a:spcBef>
                <a:spcPts val="1200"/>
              </a:spcBef>
              <a:spcAft>
                <a:spcPts val="0"/>
              </a:spcAft>
              <a:defRPr/>
            </a:pPr>
            <a:endParaRPr lang="en-US" b="1" dirty="0">
              <a:solidFill>
                <a:srgbClr val="FF0000"/>
              </a:solidFill>
              <a:latin typeface="+mn-lt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E30EC02F-B423-4A2F-A100-943F645D2E33}"/>
              </a:ext>
            </a:extLst>
          </p:cNvPr>
          <p:cNvSpPr/>
          <p:nvPr/>
        </p:nvSpPr>
        <p:spPr>
          <a:xfrm>
            <a:off x="1762125" y="768350"/>
            <a:ext cx="6400800" cy="1770063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u="sng" dirty="0">
                <a:latin typeface="+mj-lt"/>
                <a:cs typeface="Arial" panose="020B0604020202020204" pitchFamily="34" charset="0"/>
              </a:rPr>
              <a:t>Analyzer Test Menu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2800" i="1" u="sng" dirty="0">
              <a:latin typeface="+mj-lt"/>
              <a:cs typeface="Arial" panose="020B0604020202020204" pitchFamily="34" charset="0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900" i="1" u="sng" dirty="0">
              <a:latin typeface="+mj-lt"/>
              <a:cs typeface="Arial" panose="020B0604020202020204" pitchFamily="34" charset="0"/>
            </a:endParaRPr>
          </a:p>
          <a:p>
            <a:pPr marL="465138" indent="-465138"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US" dirty="0">
                <a:latin typeface="+mj-lt"/>
                <a:cs typeface="Arial" panose="020B0604020202020204" pitchFamily="34" charset="0"/>
              </a:rPr>
              <a:t>Measured tests available on the GEM 5000 analyzer: </a:t>
            </a:r>
          </a:p>
        </p:txBody>
      </p:sp>
      <p:sp>
        <p:nvSpPr>
          <p:cNvPr id="8196" name="TextBox 3">
            <a:extLst>
              <a:ext uri="{FF2B5EF4-FFF2-40B4-BE49-F238E27FC236}">
                <a16:creationId xmlns:a16="http://schemas.microsoft.com/office/drawing/2014/main" id="{E8369D32-99A2-418C-B01B-5CD41FA97E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58950" y="4089400"/>
            <a:ext cx="6400800" cy="92392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marL="465138" indent="-465138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eaLnBrk="1" fontAlgn="auto" hangingPunct="1">
              <a:spcBef>
                <a:spcPct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defRPr/>
            </a:pPr>
            <a:r>
              <a:rPr lang="en-US" altLang="en-US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 following derived (calculated) parameters may be available on an analyzer, depending on the analyzer configuration:</a:t>
            </a:r>
          </a:p>
        </p:txBody>
      </p:sp>
      <p:sp>
        <p:nvSpPr>
          <p:cNvPr id="8197" name="TextBox 4">
            <a:extLst>
              <a:ext uri="{FF2B5EF4-FFF2-40B4-BE49-F238E27FC236}">
                <a16:creationId xmlns:a16="http://schemas.microsoft.com/office/drawing/2014/main" id="{5F29808B-CB8A-49FC-94F1-2ED4CF3511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9800" y="2508250"/>
            <a:ext cx="6096000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>
            <a:lvl1pPr marL="342900" indent="-3429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marL="0" lvl="1" eaLnBrk="1" fontAlgn="auto" hangingPunct="1">
              <a:spcBef>
                <a:spcPct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</a:rPr>
              <a:t>pH, pCO</a:t>
            </a:r>
            <a:r>
              <a:rPr lang="en-US" altLang="en-US" sz="1800" b="1" baseline="-25000" dirty="0">
                <a:solidFill>
                  <a:schemeClr val="tx1"/>
                </a:solidFill>
                <a:latin typeface="+mj-lt"/>
              </a:rPr>
              <a:t>2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</a:rPr>
              <a:t>, pO</a:t>
            </a:r>
            <a:r>
              <a:rPr lang="en-US" altLang="en-US" sz="1800" b="1" baseline="-25000" dirty="0">
                <a:solidFill>
                  <a:schemeClr val="tx1"/>
                </a:solidFill>
                <a:latin typeface="+mj-lt"/>
              </a:rPr>
              <a:t>2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</a:rPr>
              <a:t>, sodium, potassium, ionized calcium, glucose, lactate, Cl¯, tHb, O</a:t>
            </a:r>
            <a:r>
              <a:rPr lang="en-US" altLang="en-US" sz="1800" b="1" baseline="-25000" dirty="0">
                <a:solidFill>
                  <a:schemeClr val="tx1"/>
                </a:solidFill>
                <a:latin typeface="+mj-lt"/>
              </a:rPr>
              <a:t>2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</a:rPr>
              <a:t>Hb, COHb, </a:t>
            </a:r>
            <a:r>
              <a:rPr lang="en-US" altLang="en-US" sz="1800" b="1" dirty="0" err="1">
                <a:solidFill>
                  <a:schemeClr val="tx1"/>
                </a:solidFill>
                <a:latin typeface="+mj-lt"/>
              </a:rPr>
              <a:t>MetHb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</a:rPr>
              <a:t>, and </a:t>
            </a:r>
            <a:r>
              <a:rPr lang="en-US" altLang="en-US" sz="1800" b="1" dirty="0" err="1">
                <a:solidFill>
                  <a:schemeClr val="tx1"/>
                </a:solidFill>
                <a:latin typeface="+mj-lt"/>
              </a:rPr>
              <a:t>HHb</a:t>
            </a:r>
            <a:endParaRPr lang="en-US" altLang="en-US" sz="1800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8198" name="TextBox 5">
            <a:extLst>
              <a:ext uri="{FF2B5EF4-FFF2-40B4-BE49-F238E27FC236}">
                <a16:creationId xmlns:a16="http://schemas.microsoft.com/office/drawing/2014/main" id="{52F492E8-14F8-491D-9646-B0DF7A92CD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9800" y="5059363"/>
            <a:ext cx="6262688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eaLnBrk="1" fontAlgn="auto" hangingPunct="1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  <a:buClrTx/>
              <a:buSzTx/>
              <a:buFontTx/>
              <a:buNone/>
              <a:defRPr/>
            </a:pPr>
            <a:r>
              <a:rPr lang="en-US" altLang="en-US" b="1" dirty="0">
                <a:solidFill>
                  <a:schemeClr val="tx1"/>
                </a:solidFill>
                <a:latin typeface="+mj-lt"/>
              </a:rPr>
              <a:t>HCO</a:t>
            </a:r>
            <a:r>
              <a:rPr lang="en-US" altLang="en-US" b="1" baseline="-25000" dirty="0">
                <a:solidFill>
                  <a:schemeClr val="tx1"/>
                </a:solidFill>
                <a:latin typeface="+mj-lt"/>
              </a:rPr>
              <a:t>3</a:t>
            </a:r>
            <a:r>
              <a:rPr lang="en-US" altLang="en-US" b="1" dirty="0">
                <a:solidFill>
                  <a:schemeClr val="tx1"/>
                </a:solidFill>
                <a:latin typeface="+mj-lt"/>
              </a:rPr>
              <a:t>¯, BE(B), tCO</a:t>
            </a:r>
            <a:r>
              <a:rPr lang="en-US" altLang="en-US" b="1" baseline="-25000" dirty="0">
                <a:solidFill>
                  <a:schemeClr val="tx1"/>
                </a:solidFill>
                <a:latin typeface="+mj-lt"/>
              </a:rPr>
              <a:t>2</a:t>
            </a:r>
            <a:r>
              <a:rPr lang="en-US" altLang="en-US" b="1" dirty="0">
                <a:solidFill>
                  <a:schemeClr val="tx1"/>
                </a:solidFill>
                <a:latin typeface="+mj-lt"/>
              </a:rPr>
              <a:t>, HCT, sO</a:t>
            </a:r>
            <a:r>
              <a:rPr lang="en-US" altLang="en-US" b="1" baseline="-25000" dirty="0">
                <a:solidFill>
                  <a:schemeClr val="tx1"/>
                </a:solidFill>
                <a:latin typeface="+mj-lt"/>
              </a:rPr>
              <a:t>2, </a:t>
            </a:r>
            <a:r>
              <a:rPr lang="en-US" altLang="en-US" b="1" dirty="0">
                <a:solidFill>
                  <a:schemeClr val="tx1"/>
                </a:solidFill>
                <a:latin typeface="+mj-lt"/>
              </a:rPr>
              <a:t>CaO</a:t>
            </a:r>
            <a:r>
              <a:rPr lang="en-US" altLang="en-US" b="1" baseline="-25000" dirty="0">
                <a:solidFill>
                  <a:schemeClr val="tx1"/>
                </a:solidFill>
                <a:latin typeface="+mj-lt"/>
              </a:rPr>
              <a:t>2</a:t>
            </a:r>
            <a:r>
              <a:rPr lang="en-US" altLang="en-US" b="1" dirty="0">
                <a:solidFill>
                  <a:schemeClr val="tx1"/>
                </a:solidFill>
                <a:latin typeface="+mj-lt"/>
              </a:rPr>
              <a:t>, and AG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>
            <a:extLst>
              <a:ext uri="{FF2B5EF4-FFF2-40B4-BE49-F238E27FC236}">
                <a16:creationId xmlns:a16="http://schemas.microsoft.com/office/drawing/2014/main" id="{E32C08B5-A934-43EA-9E8E-A2558D09293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1" u="sng" dirty="0"/>
              <a:t>Incalculable results 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58615EA-6895-4CD7-AAC8-B7572CBE1D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l">
              <a:defRPr/>
            </a:pPr>
            <a:r>
              <a:rPr lang="en-US" sz="2400" dirty="0"/>
              <a:t>Analytes with measured values outside the Reportable Range are reported with a &gt; or &lt; symbol. “Incalculable” will be displayed for results that are outside the measuring capability of the analyzer.  Often, this occurs with interferences.</a:t>
            </a:r>
          </a:p>
          <a:p>
            <a:pPr algn="l">
              <a:defRPr/>
            </a:pPr>
            <a:r>
              <a:rPr lang="en-US" sz="2400" dirty="0"/>
              <a:t>When this happens:</a:t>
            </a:r>
          </a:p>
          <a:p>
            <a:pPr marL="342900" indent="-342900" algn="l">
              <a:buFont typeface="Wingdings" panose="05000000000000000000" pitchFamily="2" charset="2"/>
              <a:buChar char="q"/>
              <a:defRPr/>
            </a:pPr>
            <a:r>
              <a:rPr lang="en-US" sz="2400" dirty="0"/>
              <a:t>Discard results</a:t>
            </a:r>
          </a:p>
          <a:p>
            <a:pPr marL="342900" indent="-342900" algn="l">
              <a:buFont typeface="Wingdings" panose="05000000000000000000" pitchFamily="2" charset="2"/>
              <a:buChar char="q"/>
              <a:defRPr/>
            </a:pPr>
            <a:r>
              <a:rPr lang="en-US" sz="2400" dirty="0"/>
              <a:t>Re-collect fresh sample</a:t>
            </a:r>
          </a:p>
          <a:p>
            <a:pPr marL="342900" indent="-342900" algn="l">
              <a:buFont typeface="Wingdings" panose="05000000000000000000" pitchFamily="2" charset="2"/>
              <a:buChar char="q"/>
              <a:defRPr/>
            </a:pPr>
            <a:r>
              <a:rPr lang="en-US" sz="2400" dirty="0"/>
              <a:t>Re-test</a:t>
            </a:r>
          </a:p>
          <a:p>
            <a:pPr algn="l"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extBox 3">
            <a:extLst>
              <a:ext uri="{FF2B5EF4-FFF2-40B4-BE49-F238E27FC236}">
                <a16:creationId xmlns:a16="http://schemas.microsoft.com/office/drawing/2014/main" id="{7A414A0B-9626-4FA4-B372-0D3C586A0E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52400"/>
            <a:ext cx="7924800" cy="5786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2800" b="1" i="1" dirty="0">
              <a:latin typeface="+mj-lt"/>
              <a:cs typeface="Arial" panose="020B0604020202020204" pitchFamily="34" charset="0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b="1" i="1" dirty="0">
                <a:latin typeface="+mj-lt"/>
                <a:cs typeface="Arial" panose="020B0604020202020204" pitchFamily="34" charset="0"/>
              </a:rPr>
              <a:t>   	</a:t>
            </a:r>
            <a:r>
              <a:rPr lang="en-US" sz="3600" b="1" i="1" u="sng" dirty="0">
                <a:latin typeface="+mj-lt"/>
                <a:cs typeface="Arial" panose="020B0604020202020204" pitchFamily="34" charset="0"/>
              </a:rPr>
              <a:t> </a:t>
            </a:r>
            <a:r>
              <a:rPr lang="en-US" sz="3600" u="sng" dirty="0">
                <a:latin typeface="+mj-lt"/>
                <a:cs typeface="Arial" panose="020B0604020202020204" pitchFamily="34" charset="0"/>
              </a:rPr>
              <a:t>ABG Specimens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800" u="sng" dirty="0">
              <a:latin typeface="+mj-lt"/>
              <a:cs typeface="Arial" panose="020B0604020202020204" pitchFamily="34" charset="0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0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66725" indent="-466725"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US" sz="2000" dirty="0">
                <a:latin typeface="+mj-lt"/>
                <a:cs typeface="Arial" panose="020B0604020202020204" pitchFamily="34" charset="0"/>
              </a:rPr>
              <a:t>Collection Device: Use </a:t>
            </a:r>
            <a:r>
              <a:rPr lang="en-US" sz="2000" b="1" u="sng" dirty="0">
                <a:latin typeface="+mj-lt"/>
                <a:cs typeface="Arial" panose="020B0604020202020204" pitchFamily="34" charset="0"/>
              </a:rPr>
              <a:t>ONLY</a:t>
            </a:r>
            <a:r>
              <a:rPr lang="en-US" sz="2000" dirty="0">
                <a:latin typeface="+mj-lt"/>
                <a:cs typeface="Arial" panose="020B0604020202020204" pitchFamily="34" charset="0"/>
              </a:rPr>
              <a:t> lyophilized lithium heparin blood gas syringes with a concentration of ~ 25 USP units/mL</a:t>
            </a:r>
          </a:p>
          <a:p>
            <a:pPr marL="466725" indent="-466725"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endParaRPr lang="en-US" sz="2000" dirty="0">
              <a:latin typeface="+mj-lt"/>
              <a:cs typeface="Arial" panose="020B0604020202020204" pitchFamily="34" charset="0"/>
            </a:endParaRPr>
          </a:p>
          <a:p>
            <a:pPr marL="466725" indent="-466725"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US" sz="2000" dirty="0">
                <a:latin typeface="+mj-lt"/>
                <a:cs typeface="Arial" panose="020B0604020202020204" pitchFamily="34" charset="0"/>
              </a:rPr>
              <a:t>Specimen Types</a:t>
            </a:r>
          </a:p>
          <a:p>
            <a:pPr lvl="1"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en-US" sz="2000" dirty="0">
                <a:latin typeface="+mj-lt"/>
                <a:cs typeface="Arial" panose="020B0604020202020204" pitchFamily="34" charset="0"/>
              </a:rPr>
              <a:t>Arterial:</a:t>
            </a:r>
          </a:p>
          <a:p>
            <a:pPr marL="1138238" lvl="2" indent="-223838" eaLnBrk="1" fontAlgn="auto" hangingPunct="1">
              <a:spcBef>
                <a:spcPts val="0"/>
              </a:spcBef>
              <a:spcAft>
                <a:spcPts val="0"/>
              </a:spcAft>
              <a:buFont typeface="Arial" charset="0"/>
              <a:buChar char="•"/>
              <a:defRPr/>
            </a:pPr>
            <a:r>
              <a:rPr lang="en-US" sz="2000" dirty="0">
                <a:latin typeface="+mj-lt"/>
                <a:cs typeface="Arial" panose="020B0604020202020204" pitchFamily="34" charset="0"/>
              </a:rPr>
              <a:t>Steady state of ventilation for 30 minutes</a:t>
            </a:r>
          </a:p>
          <a:p>
            <a:pPr marL="1138238" lvl="2" indent="-223838" eaLnBrk="1" fontAlgn="auto" hangingPunct="1">
              <a:spcBef>
                <a:spcPts val="0"/>
              </a:spcBef>
              <a:spcAft>
                <a:spcPts val="0"/>
              </a:spcAft>
              <a:buFont typeface="Arial" charset="0"/>
              <a:buChar char="•"/>
              <a:defRPr/>
            </a:pPr>
            <a:r>
              <a:rPr lang="en-US" sz="2000" dirty="0">
                <a:latin typeface="+mj-lt"/>
                <a:cs typeface="Arial" panose="020B0604020202020204" pitchFamily="34" charset="0"/>
              </a:rPr>
              <a:t>Use the radial, brachial, or femoral artery</a:t>
            </a:r>
          </a:p>
          <a:p>
            <a:pPr marL="1138238" lvl="2" indent="-223838" eaLnBrk="1" fontAlgn="auto" hangingPunct="1">
              <a:spcBef>
                <a:spcPts val="0"/>
              </a:spcBef>
              <a:spcAft>
                <a:spcPts val="0"/>
              </a:spcAft>
              <a:buFont typeface="Arial" charset="0"/>
              <a:buChar char="•"/>
              <a:defRPr/>
            </a:pPr>
            <a:r>
              <a:rPr lang="en-US" sz="2000" dirty="0">
                <a:latin typeface="+mj-lt"/>
                <a:cs typeface="Arial" panose="020B0604020202020204" pitchFamily="34" charset="0"/>
              </a:rPr>
              <a:t>Document location of sample draw and the presence of collateral blood flow (Allen’s test) on the instrument itself</a:t>
            </a:r>
          </a:p>
          <a:p>
            <a:pPr lvl="1"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en-US" sz="2000" dirty="0">
                <a:latin typeface="+mj-lt"/>
                <a:cs typeface="Arial" panose="020B0604020202020204" pitchFamily="34" charset="0"/>
              </a:rPr>
              <a:t> Venous:</a:t>
            </a:r>
          </a:p>
          <a:p>
            <a:pPr marL="1138238" indent="-223838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000" dirty="0">
                <a:latin typeface="+mj-lt"/>
                <a:cs typeface="Arial" panose="020B0604020202020204" pitchFamily="34" charset="0"/>
              </a:rPr>
              <a:t>Antecubital vein preferred</a:t>
            </a:r>
          </a:p>
          <a:p>
            <a:pPr marL="1138238" indent="-223838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000" dirty="0">
                <a:latin typeface="+mj-lt"/>
                <a:cs typeface="Arial" panose="020B0604020202020204" pitchFamily="34" charset="0"/>
              </a:rPr>
              <a:t>Not suitable for oxygenation studies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4">
            <a:extLst>
              <a:ext uri="{FF2B5EF4-FFF2-40B4-BE49-F238E27FC236}">
                <a16:creationId xmlns:a16="http://schemas.microsoft.com/office/drawing/2014/main" id="{2ED9047C-B1C4-4833-B8D6-C3C7DE5F3DF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3648075"/>
            <a:ext cx="1676400" cy="1246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B36BBDA6-A488-4D16-B3E4-0A1FD5D48A73}"/>
              </a:ext>
            </a:extLst>
          </p:cNvPr>
          <p:cNvSpPr/>
          <p:nvPr/>
        </p:nvSpPr>
        <p:spPr>
          <a:xfrm>
            <a:off x="517524" y="304800"/>
            <a:ext cx="6786563" cy="5140325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u="sng" dirty="0">
                <a:latin typeface="+mj-lt"/>
                <a:cs typeface="Arial" panose="020B0604020202020204" pitchFamily="34" charset="0"/>
              </a:rPr>
              <a:t>Specimen Handling Tips for Reliable Results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2400" dirty="0">
              <a:latin typeface="+mj-lt"/>
              <a:cs typeface="Arial" panose="020B0604020202020204" pitchFamily="34" charset="0"/>
            </a:endParaRPr>
          </a:p>
          <a:p>
            <a:pPr marL="233363" indent="-233363" eaLnBrk="1" fontAlgn="auto" hangingPunct="1"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2000" dirty="0">
                <a:latin typeface="+mj-lt"/>
                <a:cs typeface="Arial" panose="020B0604020202020204" pitchFamily="34" charset="0"/>
              </a:rPr>
              <a:t>ONLY</a:t>
            </a:r>
            <a:r>
              <a:rPr lang="en-US" sz="2000" dirty="0">
                <a:solidFill>
                  <a:srgbClr val="92D050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2000" dirty="0">
                <a:latin typeface="+mj-lt"/>
                <a:cs typeface="Arial" panose="020B0604020202020204" pitchFamily="34" charset="0"/>
              </a:rPr>
              <a:t>use ABG syringes </a:t>
            </a:r>
          </a:p>
          <a:p>
            <a:pPr marL="233363" indent="-233363" eaLnBrk="1" fontAlgn="auto" hangingPunct="1"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2000" dirty="0">
                <a:latin typeface="+mj-lt"/>
                <a:cs typeface="Arial" panose="020B0604020202020204" pitchFamily="34" charset="0"/>
              </a:rPr>
              <a:t>Always</a:t>
            </a:r>
            <a:r>
              <a:rPr lang="en-US" sz="2000" dirty="0">
                <a:solidFill>
                  <a:srgbClr val="92D050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2000" dirty="0">
                <a:solidFill>
                  <a:schemeClr val="tx1">
                    <a:lumMod val="95000"/>
                  </a:schemeClr>
                </a:solidFill>
                <a:latin typeface="+mj-lt"/>
                <a:cs typeface="Arial" panose="020B0604020202020204" pitchFamily="34" charset="0"/>
              </a:rPr>
              <a:t>discard 3-5 cc from a line before specimen is collected</a:t>
            </a:r>
            <a:endParaRPr lang="en-US" sz="2000" u="sng" dirty="0">
              <a:solidFill>
                <a:srgbClr val="92D050"/>
              </a:solidFill>
              <a:latin typeface="+mj-lt"/>
              <a:cs typeface="Arial" panose="020B0604020202020204" pitchFamily="34" charset="0"/>
            </a:endParaRPr>
          </a:p>
          <a:p>
            <a:pPr marL="233363" indent="-233363" eaLnBrk="1" fontAlgn="auto" hangingPunct="1"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2000" dirty="0">
                <a:latin typeface="+mj-lt"/>
                <a:cs typeface="Arial" panose="020B0604020202020204" pitchFamily="34" charset="0"/>
              </a:rPr>
              <a:t>Expel air after collection and cap syringe</a:t>
            </a:r>
          </a:p>
          <a:p>
            <a:pPr marL="233363" indent="-233363" eaLnBrk="1" fontAlgn="auto" hangingPunct="1"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2000" dirty="0">
                <a:latin typeface="+mj-lt"/>
                <a:cs typeface="Arial" panose="020B0604020202020204" pitchFamily="34" charset="0"/>
              </a:rPr>
              <a:t>Mix immediately at the bedside: rock x5 and roll x5</a:t>
            </a:r>
          </a:p>
          <a:p>
            <a:pPr marL="233363" indent="-233363" eaLnBrk="1" fontAlgn="auto" hangingPunct="1"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2000" dirty="0">
                <a:latin typeface="+mj-lt"/>
                <a:cs typeface="Arial" panose="020B0604020202020204" pitchFamily="34" charset="0"/>
              </a:rPr>
              <a:t>Label syringe </a:t>
            </a:r>
            <a:r>
              <a:rPr lang="en-US" sz="2000" u="sng" dirty="0">
                <a:latin typeface="+mj-lt"/>
                <a:cs typeface="Arial" panose="020B0604020202020204" pitchFamily="34" charset="0"/>
              </a:rPr>
              <a:t>at bedside</a:t>
            </a:r>
          </a:p>
          <a:p>
            <a:pPr marL="233363" indent="-233363" eaLnBrk="1" fontAlgn="auto" hangingPunct="1"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2000" dirty="0">
                <a:latin typeface="+mj-lt"/>
                <a:cs typeface="Arial" panose="020B0604020202020204" pitchFamily="34" charset="0"/>
              </a:rPr>
              <a:t>Mix again at the analyzer: rock x5 and roll x5</a:t>
            </a:r>
          </a:p>
          <a:p>
            <a:pPr marL="233363" indent="-233363" eaLnBrk="1" fontAlgn="auto" hangingPunct="1"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2000" dirty="0">
                <a:latin typeface="+mj-lt"/>
                <a:cs typeface="Arial" panose="020B0604020202020204" pitchFamily="34" charset="0"/>
              </a:rPr>
              <a:t>Sample must be tested within 30 minutes of collection. However, Lactate will not be accurate if tested after 5 minutes</a:t>
            </a:r>
            <a:r>
              <a:rPr lang="en-US" sz="2000" dirty="0">
                <a:solidFill>
                  <a:srgbClr val="FFFF00"/>
                </a:solidFill>
                <a:latin typeface="+mj-lt"/>
                <a:cs typeface="Arial" panose="020B0604020202020204" pitchFamily="34" charset="0"/>
              </a:rPr>
              <a:t>.**</a:t>
            </a:r>
            <a:endParaRPr lang="en-US" sz="1600" dirty="0">
              <a:solidFill>
                <a:srgbClr val="FFFF00"/>
              </a:solidFill>
              <a:latin typeface="Arial Black" panose="020B0A04020102020204" pitchFamily="34" charset="0"/>
            </a:endParaRPr>
          </a:p>
        </p:txBody>
      </p:sp>
      <p:pic>
        <p:nvPicPr>
          <p:cNvPr id="29700" name="Picture 3">
            <a:extLst>
              <a:ext uri="{FF2B5EF4-FFF2-40B4-BE49-F238E27FC236}">
                <a16:creationId xmlns:a16="http://schemas.microsoft.com/office/drawing/2014/main" id="{B65B0DE9-FA7D-439D-9D76-F6BDB5115BF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1575" y="161925"/>
            <a:ext cx="1622425" cy="1743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9701" name="TextBox 3">
            <a:extLst>
              <a:ext uri="{FF2B5EF4-FFF2-40B4-BE49-F238E27FC236}">
                <a16:creationId xmlns:a16="http://schemas.microsoft.com/office/drawing/2014/main" id="{A866ADF3-5B8C-49F1-B00F-568CB49180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48600" y="1905000"/>
            <a:ext cx="1403350" cy="261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>
                <a:solidFill>
                  <a:srgbClr val="404040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600">
                <a:solidFill>
                  <a:srgbClr val="404040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400">
                <a:solidFill>
                  <a:srgbClr val="404040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1100">
                <a:solidFill>
                  <a:schemeClr val="tx1"/>
                </a:solidFill>
                <a:latin typeface="Rockwell" panose="02060603020205020403" pitchFamily="18" charset="0"/>
              </a:rPr>
              <a:t>Expel air</a:t>
            </a:r>
          </a:p>
        </p:txBody>
      </p:sp>
      <p:sp>
        <p:nvSpPr>
          <p:cNvPr id="29702" name="TextBox 7">
            <a:extLst>
              <a:ext uri="{FF2B5EF4-FFF2-40B4-BE49-F238E27FC236}">
                <a16:creationId xmlns:a16="http://schemas.microsoft.com/office/drawing/2014/main" id="{D1289CEE-DFCA-4BD3-9FDB-F645C4F0C3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31163" y="4611688"/>
            <a:ext cx="1112837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>
                <a:solidFill>
                  <a:srgbClr val="404040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600">
                <a:solidFill>
                  <a:srgbClr val="404040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400">
                <a:solidFill>
                  <a:srgbClr val="404040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1200">
                <a:solidFill>
                  <a:schemeClr val="tx1"/>
                </a:solidFill>
                <a:latin typeface="Rockwell" panose="02060603020205020403" pitchFamily="18" charset="0"/>
              </a:rPr>
              <a:t>Rock and roll</a:t>
            </a:r>
          </a:p>
        </p:txBody>
      </p:sp>
      <p:sp>
        <p:nvSpPr>
          <p:cNvPr id="29703" name="Footer Placeholder 8">
            <a:extLst>
              <a:ext uri="{FF2B5EF4-FFF2-40B4-BE49-F238E27FC236}">
                <a16:creationId xmlns:a16="http://schemas.microsoft.com/office/drawing/2014/main" id="{DECB0C45-A732-4D10-AEE4-E7C1074D088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1062038" y="5764213"/>
            <a:ext cx="7953375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>
                <a:solidFill>
                  <a:srgbClr val="404040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600">
                <a:solidFill>
                  <a:srgbClr val="404040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400">
                <a:solidFill>
                  <a:srgbClr val="404040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r>
              <a:rPr lang="en-US" altLang="en-US" sz="24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** If testing is delayed after 5 minutes, you can deselect Lactate from the "manual selection“ tab before testing. This will ensure that Lactate results are not reported</a:t>
            </a:r>
            <a:r>
              <a:rPr lang="en-US" altLang="en-US" sz="1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Berlin</Template>
  <TotalTime>2404</TotalTime>
  <Words>1352</Words>
  <Application>Microsoft Office PowerPoint</Application>
  <PresentationFormat>On-screen Show (4:3)</PresentationFormat>
  <Paragraphs>161</Paragraphs>
  <Slides>17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6" baseType="lpstr">
      <vt:lpstr>Arial</vt:lpstr>
      <vt:lpstr>Arial Black</vt:lpstr>
      <vt:lpstr>Calibri</vt:lpstr>
      <vt:lpstr>Rockwell</vt:lpstr>
      <vt:lpstr>Times New Roman</vt:lpstr>
      <vt:lpstr>Trebuchet MS</vt:lpstr>
      <vt:lpstr>Wingdings</vt:lpstr>
      <vt:lpstr>Wingdings 3</vt:lpstr>
      <vt:lpstr>Berlin</vt:lpstr>
      <vt:lpstr>2023 Annual GEM 5000 Blood Gas Competency</vt:lpstr>
      <vt:lpstr>PowerPoint Presentation</vt:lpstr>
      <vt:lpstr>GEM 5000 Blood Gas Review </vt:lpstr>
      <vt:lpstr>PowerPoint Presentation</vt:lpstr>
      <vt:lpstr>PowerPoint Presentation</vt:lpstr>
      <vt:lpstr>PowerPoint Presentation</vt:lpstr>
      <vt:lpstr>Incalculable results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Department of Veterans Affairs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2012  GEM Premier ABG  Annual Competency Review</dc:title>
  <dc:creator>vharicfrys</dc:creator>
  <cp:lastModifiedBy>Tegegne, Mulu  RICVAMC</cp:lastModifiedBy>
  <cp:revision>286</cp:revision>
  <dcterms:created xsi:type="dcterms:W3CDTF">2012-10-18T17:18:00Z</dcterms:created>
  <dcterms:modified xsi:type="dcterms:W3CDTF">2023-12-04T17:41:13Z</dcterms:modified>
</cp:coreProperties>
</file>