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03" r:id="rId1"/>
  </p:sldMasterIdLst>
  <p:notesMasterIdLst>
    <p:notesMasterId r:id="rId19"/>
  </p:notesMasterIdLst>
  <p:sldIdLst>
    <p:sldId id="256" r:id="rId2"/>
    <p:sldId id="273" r:id="rId3"/>
    <p:sldId id="275" r:id="rId4"/>
    <p:sldId id="259" r:id="rId5"/>
    <p:sldId id="260" r:id="rId6"/>
    <p:sldId id="258" r:id="rId7"/>
    <p:sldId id="276" r:id="rId8"/>
    <p:sldId id="263" r:id="rId9"/>
    <p:sldId id="264" r:id="rId10"/>
    <p:sldId id="272" r:id="rId11"/>
    <p:sldId id="270" r:id="rId12"/>
    <p:sldId id="265" r:id="rId13"/>
    <p:sldId id="267" r:id="rId14"/>
    <p:sldId id="277" r:id="rId15"/>
    <p:sldId id="266" r:id="rId16"/>
    <p:sldId id="268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egne, Mulu  RICVAMC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0760" autoAdjust="0"/>
  </p:normalViewPr>
  <p:slideViewPr>
    <p:cSldViewPr>
      <p:cViewPr varScale="1">
        <p:scale>
          <a:sx n="81" d="100"/>
          <a:sy n="81" d="100"/>
        </p:scale>
        <p:origin x="127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940C77E-4821-4BBF-A50D-D7EF396075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9CE9E1-A1AB-485A-AAD6-298C6ABB693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861EE94-A3C2-4614-BB27-C3F48F2045D2}" type="datetimeFigureOut">
              <a:rPr lang="en-US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2F8C09E-7F1A-42E2-8CA2-B181194FDE0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9BC2072-2161-41B7-9700-115C0A98F8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22736F-5BD8-475E-8CC5-D180C868187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C3089-B11E-4B87-87BB-DDFAD84BE4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CA74A3B-37E3-46F1-875E-F4A06BED1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8D40DE28-F3C2-48AE-A61D-0C04570E9A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EE6FB6A5-671D-47CE-86A2-9AD61C215E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3E955832-7B82-4931-8DBB-430D101729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AD7AC2-FCD7-4F05-91CA-A1B263D31CC9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EF82FFFF-3FE2-418F-8BCC-FF8F23C9CC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48DF3E06-ABDD-4A8C-8785-91D6B8401F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30E2230D-1BB9-42DE-80BC-F3CEFE8D8D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347C0C-7EB1-49C8-8DA5-772EA5C51B31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pPr>
              <a:defRPr/>
            </a:pPr>
            <a:fld id="{01E88540-37EB-422F-9332-96ECFA685D38}" type="datetimeFigureOut">
              <a:rPr lang="en-US" smtClean="0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pPr>
              <a:defRPr/>
            </a:pPr>
            <a:fld id="{EDCABF63-00CF-42F9-94A2-D74AB2F277C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8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6B8652-0F72-4E6B-91EE-44C91A5DD385}" type="datetimeFigureOut">
              <a:rPr lang="en-US" smtClean="0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pPr>
              <a:defRPr/>
            </a:pPr>
            <a:fld id="{46692FC2-1128-48EA-89C4-FDC66DA63E8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010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6B8652-0F72-4E6B-91EE-44C91A5DD385}" type="datetimeFigureOut">
              <a:rPr lang="en-US" smtClean="0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pPr>
              <a:defRPr/>
            </a:pPr>
            <a:fld id="{46692FC2-1128-48EA-89C4-FDC66DA63E8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027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6B8652-0F72-4E6B-91EE-44C91A5DD385}" type="datetimeFigureOut">
              <a:rPr lang="en-US" smtClean="0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pPr>
              <a:defRPr/>
            </a:pPr>
            <a:fld id="{46692FC2-1128-48EA-89C4-FDC66DA63E8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587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CB9F22-BEF2-47AF-B90C-9CA1D61004CD}" type="datetimeFigureOut">
              <a:rPr lang="en-US" smtClean="0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pPr>
              <a:defRPr/>
            </a:pPr>
            <a:fld id="{6DF58B4A-B505-48F7-AAE4-3E879789165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623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6B8652-0F72-4E6B-91EE-44C91A5DD385}" type="datetimeFigureOut">
              <a:rPr lang="en-US" smtClean="0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92FC2-1128-48EA-89C4-FDC66DA63E8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506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6B8652-0F72-4E6B-91EE-44C91A5DD385}" type="datetimeFigureOut">
              <a:rPr lang="en-US" smtClean="0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92FC2-1128-48EA-89C4-FDC66DA63E8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014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F5F49C-C81C-48D1-8D45-6DDA3772B349}" type="datetimeFigureOut">
              <a:rPr lang="en-US" smtClean="0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D78D3B-C34E-4578-B461-F6F691CFB6D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642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pPr>
              <a:defRPr/>
            </a:pPr>
            <a:fld id="{A1E7DDBD-A53A-45B5-BC65-1748E2BADFD0}" type="datetimeFigureOut">
              <a:rPr lang="en-US" smtClean="0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pPr>
              <a:defRPr/>
            </a:pPr>
            <a:fld id="{D5701E93-3C87-499C-9B28-09B1FE2D0C6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073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36C5C0-27BF-4A26-AC97-70247D3A4F3D}" type="datetimeFigureOut">
              <a:rPr lang="en-US" smtClean="0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5B4B4-DA89-4EB1-8C9D-C059A8F6D2B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145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pPr>
              <a:defRPr/>
            </a:pPr>
            <a:fld id="{B8EA3EAF-D965-4890-8D05-5505997724BF}" type="datetimeFigureOut">
              <a:rPr lang="en-US" smtClean="0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pPr>
              <a:defRPr/>
            </a:pPr>
            <a:fld id="{2FDC235E-F2E4-43C1-976E-3C3B48DC1E3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778E3E-59A7-4723-966C-5715944E7FCD}" type="datetimeFigureOut">
              <a:rPr lang="en-US" smtClean="0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05E2C0-3760-4CCD-A7CA-39EAD4A9A47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966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C8800C-667E-4C0C-AA26-05AECF85283C}" type="datetimeFigureOut">
              <a:rPr lang="en-US" smtClean="0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C3A48-C16A-4807-AC55-EB7B5DB4BC4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95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600078-7227-4C89-861C-EC02C74B9558}" type="datetimeFigureOut">
              <a:rPr lang="en-US" smtClean="0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0EB68-61F2-429F-B766-8D139A9C4B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373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878D15-EB92-415E-889B-17055610A32B}" type="datetimeFigureOut">
              <a:rPr lang="en-US" smtClean="0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5A479-9194-479D-9DA0-135DD236B45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78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E13D20-86F5-4455-9C0E-3CCD70408F7A}" type="datetimeFigureOut">
              <a:rPr lang="en-US" smtClean="0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F160C-35D7-4974-A159-AB54CFBE8DD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015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233A1B-CBC8-4064-93EA-199425D8DB39}" type="datetimeFigureOut">
              <a:rPr lang="en-US" smtClean="0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7B3E4-70A6-485F-B588-1E43D6F8AB5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58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F6B8652-0F72-4E6B-91EE-44C91A5DD385}" type="datetimeFigureOut">
              <a:rPr lang="en-US" smtClean="0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6692FC2-1128-48EA-89C4-FDC66DA63E8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7333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904" r:id="rId1"/>
    <p:sldLayoutId id="2147484905" r:id="rId2"/>
    <p:sldLayoutId id="2147484906" r:id="rId3"/>
    <p:sldLayoutId id="2147484907" r:id="rId4"/>
    <p:sldLayoutId id="2147484908" r:id="rId5"/>
    <p:sldLayoutId id="2147484909" r:id="rId6"/>
    <p:sldLayoutId id="2147484910" r:id="rId7"/>
    <p:sldLayoutId id="2147484911" r:id="rId8"/>
    <p:sldLayoutId id="2147484912" r:id="rId9"/>
    <p:sldLayoutId id="2147484913" r:id="rId10"/>
    <p:sldLayoutId id="2147484914" r:id="rId11"/>
    <p:sldLayoutId id="2147484915" r:id="rId12"/>
    <p:sldLayoutId id="2147484916" r:id="rId13"/>
    <p:sldLayoutId id="2147484917" r:id="rId14"/>
    <p:sldLayoutId id="2147484918" r:id="rId15"/>
    <p:sldLayoutId id="2147484919" r:id="rId16"/>
    <p:sldLayoutId id="214748492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file:///\\v06.med.va.gov\ric\service\LaboratoryAdministrativeManual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577BE-0695-4C4C-9896-1F39A510A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209" y="967417"/>
            <a:ext cx="3960345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500" b="1">
                <a:solidFill>
                  <a:srgbClr val="FEFFFF"/>
                </a:solidFill>
              </a:rPr>
              <a:t>2023 Annual GEM 5000 Blood Gas Competency</a:t>
            </a:r>
          </a:p>
        </p:txBody>
      </p:sp>
      <p:pic>
        <p:nvPicPr>
          <p:cNvPr id="19459" name="Picture 3">
            <a:extLst>
              <a:ext uri="{FF2B5EF4-FFF2-40B4-BE49-F238E27FC236}">
                <a16:creationId xmlns:a16="http://schemas.microsoft.com/office/drawing/2014/main" id="{5D53AC14-0A27-4A41-A479-5E8D88092F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602" b="2"/>
          <a:stretch/>
        </p:blipFill>
        <p:spPr bwMode="auto">
          <a:xfrm>
            <a:off x="5306058" y="1082380"/>
            <a:ext cx="3115313" cy="468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49B398B-6F4E-4714-9567-1893D8381D2E}"/>
              </a:ext>
            </a:extLst>
          </p:cNvPr>
          <p:cNvSpPr/>
          <p:nvPr/>
        </p:nvSpPr>
        <p:spPr>
          <a:xfrm>
            <a:off x="762000" y="566737"/>
            <a:ext cx="7162800" cy="57245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u="sng" dirty="0">
                <a:latin typeface="+mj-lt"/>
                <a:cs typeface="Arial" panose="020B0604020202020204" pitchFamily="34" charset="0"/>
              </a:rPr>
              <a:t>  Effects of Poor Sample Handling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00" b="1" i="1" u="sng" dirty="0">
              <a:latin typeface="+mj-lt"/>
              <a:cs typeface="Arial" panose="020B0604020202020204" pitchFamily="34" charset="0"/>
            </a:endParaRPr>
          </a:p>
          <a:p>
            <a:pPr marL="0" lv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latin typeface="+mj-lt"/>
              <a:cs typeface="Arial" panose="020B0604020202020204" pitchFamily="34" charset="0"/>
            </a:endParaRPr>
          </a:p>
          <a:p>
            <a:pPr marL="233363" lvl="1" indent="-233363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Arial" panose="020B0604020202020204" pitchFamily="34" charset="0"/>
              </a:rPr>
              <a:t>Micro-clots form when sample is not mixed immediately after collection and again at the analyzer</a:t>
            </a:r>
          </a:p>
          <a:p>
            <a:pPr marL="233363" lvl="1" indent="-233363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  <a:cs typeface="Arial" panose="020B0604020202020204" pitchFamily="34" charset="0"/>
              </a:rPr>
              <a:t>pO2 </a:t>
            </a:r>
            <a:r>
              <a:rPr lang="en-US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↑</a:t>
            </a:r>
            <a:r>
              <a:rPr lang="en-US" dirty="0">
                <a:latin typeface="+mj-lt"/>
                <a:cs typeface="Arial" panose="020B0604020202020204" pitchFamily="34" charset="0"/>
              </a:rPr>
              <a:t> when air is not expelled prior to mixing</a:t>
            </a:r>
          </a:p>
          <a:p>
            <a:pPr marL="233363" lvl="1" indent="-233363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  <a:cs typeface="Arial" panose="020B0604020202020204" pitchFamily="34" charset="0"/>
              </a:rPr>
              <a:t>Lactate </a:t>
            </a:r>
            <a:r>
              <a:rPr lang="en-US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↑</a:t>
            </a:r>
            <a:r>
              <a:rPr lang="en-US" dirty="0">
                <a:latin typeface="+mj-lt"/>
                <a:cs typeface="Arial" panose="020B0604020202020204" pitchFamily="34" charset="0"/>
              </a:rPr>
              <a:t> when sample analysis is delayed more than 5 minutes after collection </a:t>
            </a:r>
          </a:p>
          <a:p>
            <a:pPr marL="233363" lvl="1" indent="-233363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  <a:cs typeface="Arial" panose="020B0604020202020204" pitchFamily="34" charset="0"/>
              </a:rPr>
              <a:t>HCT </a:t>
            </a:r>
            <a:r>
              <a:rPr lang="en-US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↑</a:t>
            </a:r>
            <a:r>
              <a:rPr lang="en-US" dirty="0">
                <a:latin typeface="+mj-lt"/>
                <a:cs typeface="Arial" panose="020B0604020202020204" pitchFamily="34" charset="0"/>
              </a:rPr>
              <a:t>or</a:t>
            </a:r>
            <a:r>
              <a:rPr lang="en-US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↓</a:t>
            </a:r>
            <a:r>
              <a:rPr lang="en-US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dirty="0">
                <a:latin typeface="+mj-lt"/>
                <a:cs typeface="Arial" panose="020B0604020202020204" pitchFamily="34" charset="0"/>
              </a:rPr>
              <a:t>when adequate mixing is not performed prior to running a specimen</a:t>
            </a:r>
          </a:p>
          <a:p>
            <a:pPr marL="233363" lvl="1" indent="-233363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  <a:cs typeface="Arial" panose="020B0604020202020204" pitchFamily="34" charset="0"/>
              </a:rPr>
              <a:t>Electrolytes/Glucose 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+mj-lt"/>
                <a:cs typeface="Arial" panose="020B0604020202020204" pitchFamily="34" charset="0"/>
              </a:rPr>
              <a:t>results may vary</a:t>
            </a:r>
            <a:r>
              <a:rPr lang="en-US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dirty="0">
                <a:latin typeface="+mj-lt"/>
                <a:cs typeface="Arial" panose="020B0604020202020204" pitchFamily="34" charset="0"/>
              </a:rPr>
              <a:t>with test delays &gt;30 minutes</a:t>
            </a:r>
          </a:p>
          <a:p>
            <a:pPr marL="233363" lvl="1" indent="-233363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Do not place blood gas specimens on ice</a:t>
            </a:r>
          </a:p>
          <a:p>
            <a:pPr marL="233363" lvl="1" indent="-233363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  <a:cs typeface="Arial" panose="020B0604020202020204" pitchFamily="34" charset="0"/>
              </a:rPr>
              <a:t>Extended application of tourniquet, clinching fist, drawing too forcefully with the syringe, and using a smaller needle during sample collection could cause hemolysis and K</a:t>
            </a:r>
            <a:r>
              <a:rPr lang="en-US" baseline="30000" dirty="0">
                <a:latin typeface="+mj-lt"/>
                <a:cs typeface="Arial" panose="020B0604020202020204" pitchFamily="34" charset="0"/>
              </a:rPr>
              <a:t>+</a:t>
            </a:r>
            <a:r>
              <a:rPr lang="en-US" dirty="0">
                <a:latin typeface="+mj-lt"/>
                <a:cs typeface="Arial" panose="020B0604020202020204" pitchFamily="34" charset="0"/>
              </a:rPr>
              <a:t> will be falsely elevated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2">
            <a:extLst>
              <a:ext uri="{FF2B5EF4-FFF2-40B4-BE49-F238E27FC236}">
                <a16:creationId xmlns:a16="http://schemas.microsoft.com/office/drawing/2014/main" id="{6008FA89-9046-4D5E-8EE3-8FDCC8C6A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735806"/>
            <a:ext cx="6781800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 3" panose="05040102010807070707" pitchFamily="18" charset="2"/>
              <a:buNone/>
            </a:pPr>
            <a:r>
              <a:rPr lang="en-US" altLang="en-US" sz="4000" u="sng" dirty="0">
                <a:solidFill>
                  <a:schemeClr val="tx1"/>
                </a:solidFill>
                <a:latin typeface="Arial" panose="020B0604020202020204" pitchFamily="34" charset="0"/>
              </a:rPr>
              <a:t>Never test body fluids </a:t>
            </a:r>
            <a:r>
              <a:rPr lang="en-US" altLang="en-US" sz="4000" dirty="0">
                <a:solidFill>
                  <a:schemeClr val="tx1"/>
                </a:solidFill>
                <a:latin typeface="Arial" panose="020B0604020202020204" pitchFamily="34" charset="0"/>
              </a:rPr>
              <a:t>on any of the IL GEM blood gas analyzers through point- of-care testing!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4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i="1" dirty="0">
                <a:solidFill>
                  <a:schemeClr val="tx1"/>
                </a:solidFill>
                <a:latin typeface="Arial" panose="020B0604020202020204" pitchFamily="34" charset="0"/>
              </a:rPr>
              <a:t>If a provider requests a pH on a body fluid, please refer them to the Main Lab Chemistry Dept. (3A-138) at </a:t>
            </a:r>
            <a:r>
              <a:rPr lang="en-US" altLang="en-US" sz="3600" i="1" u="sng" dirty="0">
                <a:solidFill>
                  <a:schemeClr val="tx1"/>
                </a:solidFill>
                <a:latin typeface="Arial" panose="020B0604020202020204" pitchFamily="34" charset="0"/>
              </a:rPr>
              <a:t>x5722, option #3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">
            <a:extLst>
              <a:ext uri="{FF2B5EF4-FFF2-40B4-BE49-F238E27FC236}">
                <a16:creationId xmlns:a16="http://schemas.microsoft.com/office/drawing/2014/main" id="{07B1A4DA-009B-417C-B255-5BDEA744C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71582"/>
            <a:ext cx="7772400" cy="6586418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336550" indent="-3365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28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anose="020B0604020202020204" pitchFamily="34" charset="0"/>
              </a:rPr>
              <a:t>Processing Samples</a:t>
            </a:r>
          </a:p>
          <a:p>
            <a:pPr marL="0" lvl="1" indent="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Wingdings 3" panose="05040102010807070707" pitchFamily="18" charset="2"/>
              <a:buNone/>
              <a:defRPr/>
            </a:pPr>
            <a:endParaRPr lang="en-US" altLang="en-US" sz="7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Select sample type from the Quick Start screen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Enter or scan Operator ID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Mix sample and insert probe into syringe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Select “Start Aspirating”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Remove sample when prompted by audible beep and blinking light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Enter or scan barcoded Patient ID </a:t>
            </a:r>
          </a:p>
          <a:p>
            <a:pPr marL="342900" lvl="1" indent="-342900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Wingdings 3" panose="05040102010807070707" pitchFamily="18" charset="2"/>
              <a:buAutoNum type="arabicPeriod" startAt="7"/>
              <a:defRPr/>
            </a:pPr>
            <a:r>
              <a:rPr lang="en-US" altLang="en-US" dirty="0">
                <a:solidFill>
                  <a:srgbClr val="FFFF00"/>
                </a:solidFill>
                <a:latin typeface="+mn-lt"/>
                <a:cs typeface="Arial" panose="020B0604020202020204" pitchFamily="34" charset="0"/>
              </a:rPr>
              <a:t>Input the temperature, vent settings</a:t>
            </a:r>
            <a:r>
              <a:rPr lang="en-US" altLang="en-US" baseline="-25000" dirty="0">
                <a:solidFill>
                  <a:srgbClr val="FFFF00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US" altLang="en-US" dirty="0">
                <a:solidFill>
                  <a:srgbClr val="FFFF00"/>
                </a:solidFill>
                <a:latin typeface="+mn-lt"/>
                <a:cs typeface="Arial" panose="020B0604020202020204" pitchFamily="34" charset="0"/>
              </a:rPr>
              <a:t>and Allen’s test, as needed on the specimen information screen</a:t>
            </a:r>
          </a:p>
          <a:p>
            <a:pPr marL="342900" lvl="1" indent="-342900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Wingdings 3" panose="05040102010807070707" pitchFamily="18" charset="2"/>
              <a:buAutoNum type="arabicPeriod" startAt="7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Press “View Results,” or results will show in ~45 seconds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 startAt="9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Select “</a:t>
            </a:r>
            <a:r>
              <a:rPr lang="en-US" altLang="en-US" sz="18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ACCEPT” </a:t>
            </a: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to have results transfer to the patient’s record and receive a printout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 startAt="9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Press “</a:t>
            </a:r>
            <a:r>
              <a:rPr lang="en-US" altLang="en-US" sz="18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DISCARD”</a:t>
            </a: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if results are unacceptable, invalid, or should not be reported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 startAt="9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Always ACCEPT or DISCARD.  Do not leave results    PENDING.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 startAt="9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Verify Patient ID on pop-up screen. If ID not verified, results will not go to CPRS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 startAt="9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Return to the Quick Start screen </a:t>
            </a:r>
          </a:p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AutoNum type="arabicPeriod"/>
              <a:defRPr/>
            </a:pPr>
            <a:endParaRPr lang="en-US" altLang="en-US" dirty="0">
              <a:solidFill>
                <a:schemeClr val="tx1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3">
            <a:extLst>
              <a:ext uri="{FF2B5EF4-FFF2-40B4-BE49-F238E27FC236}">
                <a16:creationId xmlns:a16="http://schemas.microsoft.com/office/drawing/2014/main" id="{B0D116BD-AC04-45A0-B807-47A619AC2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8929"/>
            <a:ext cx="7566025" cy="614014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3200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Patient Results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8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8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Results include measured, derived, temp-corrected, and CO-Oximetry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 3" panose="05040102010807070707" pitchFamily="18" charset="2"/>
              <a:buNone/>
              <a:defRPr/>
            </a:pPr>
            <a:endParaRPr lang="en-US" altLang="en-US" sz="20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7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Color-coded test results inform you at a quick glance the status of your patient</a:t>
            </a:r>
            <a:r>
              <a:rPr lang="en-US" altLang="en-US" sz="20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20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2800" b="1" dirty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Green</a:t>
            </a: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lettering on white background is normal</a:t>
            </a:r>
          </a:p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2800" b="1" dirty="0">
                <a:solidFill>
                  <a:srgbClr val="FFC000"/>
                </a:solidFill>
                <a:latin typeface="+mj-lt"/>
                <a:cs typeface="Arial" panose="020B0604020202020204" pitchFamily="34" charset="0"/>
              </a:rPr>
              <a:t>Yellow</a:t>
            </a: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background is outside the reference range, but not critical</a:t>
            </a:r>
          </a:p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28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Red</a:t>
            </a:r>
            <a:r>
              <a:rPr lang="en-US" altLang="en-US" sz="2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background is critical</a:t>
            </a:r>
          </a:p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altLang="en-US" sz="20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altLang="en-US" sz="7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Patient history can be obtained from the results screen at the time the sample is tested, by selecting the “Patient History” button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endParaRPr lang="en-US" altLang="en-US" sz="20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endParaRPr lang="en-US" altLang="en-US" sz="7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reference range will be printed with the patient results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0000">
              <a:schemeClr val="bg1">
                <a:lumMod val="85000"/>
                <a:lumOff val="15000"/>
              </a:schemeClr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91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4D84D7BA-329B-CE31-409E-BECC2FF57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893" y="266693"/>
            <a:ext cx="7566025" cy="43396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3600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Critical Results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8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8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critical values received on the GEM 5000 must be documented in CPRS using a Critical Value Note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endParaRPr lang="en-US" altLang="en-US" sz="2400" b="1" i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24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Critical values are indicated:</a:t>
            </a:r>
          </a:p>
          <a:p>
            <a:pPr lvl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24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result is highlighted in </a:t>
            </a:r>
            <a:r>
              <a:rPr lang="en-US" altLang="en-US" sz="3200" b="1" i="1" dirty="0">
                <a:solidFill>
                  <a:schemeClr val="tx1"/>
                </a:solidFill>
                <a:highlight>
                  <a:srgbClr val="FF0000"/>
                </a:highlight>
                <a:latin typeface="+mj-lt"/>
                <a:cs typeface="Arial" panose="020B0604020202020204" pitchFamily="34" charset="0"/>
              </a:rPr>
              <a:t>red</a:t>
            </a:r>
            <a:r>
              <a:rPr lang="en-US" altLang="en-US" sz="24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on the analyzer screen.</a:t>
            </a:r>
          </a:p>
          <a:p>
            <a:pPr lvl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24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result has either </a:t>
            </a:r>
            <a:r>
              <a:rPr lang="en-US" altLang="en-US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↑ ↑</a:t>
            </a:r>
            <a:r>
              <a:rPr lang="en-US" altLang="en-US" sz="24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or </a:t>
            </a:r>
            <a:r>
              <a:rPr lang="en-US" altLang="en-US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↓↓</a:t>
            </a:r>
            <a:r>
              <a:rPr lang="en-US" altLang="en-US" sz="24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next to it on the print-out. </a:t>
            </a:r>
            <a:endParaRPr lang="en-US" altLang="en-US" sz="24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D155F3-1B9B-2032-4A6E-FD154C1702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4574579"/>
            <a:ext cx="4038600" cy="2208019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0DAE4071-F9E2-4BBD-D73D-6C918D70067E}"/>
              </a:ext>
            </a:extLst>
          </p:cNvPr>
          <p:cNvSpPr/>
          <p:nvPr/>
        </p:nvSpPr>
        <p:spPr>
          <a:xfrm>
            <a:off x="4011612" y="4861266"/>
            <a:ext cx="941388" cy="304800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EF953EE4-BE12-307F-12DE-2EC8B0D26502}"/>
              </a:ext>
            </a:extLst>
          </p:cNvPr>
          <p:cNvSpPr/>
          <p:nvPr/>
        </p:nvSpPr>
        <p:spPr>
          <a:xfrm>
            <a:off x="3948906" y="5596003"/>
            <a:ext cx="941388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BBFC9E4-5E0D-088F-B5F2-DDC9D3AE15D2}"/>
              </a:ext>
            </a:extLst>
          </p:cNvPr>
          <p:cNvSpPr/>
          <p:nvPr/>
        </p:nvSpPr>
        <p:spPr>
          <a:xfrm>
            <a:off x="4074318" y="6286507"/>
            <a:ext cx="815976" cy="3048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FA422F-B9AE-003D-7A37-18A9D098F23A}"/>
              </a:ext>
            </a:extLst>
          </p:cNvPr>
          <p:cNvSpPr txBox="1"/>
          <p:nvPr/>
        </p:nvSpPr>
        <p:spPr>
          <a:xfrm>
            <a:off x="2317353" y="4812523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Critical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D0CF29-0C74-E1B9-DBC6-64FFA3E6CCFE}"/>
              </a:ext>
            </a:extLst>
          </p:cNvPr>
          <p:cNvSpPr txBox="1"/>
          <p:nvPr/>
        </p:nvSpPr>
        <p:spPr>
          <a:xfrm>
            <a:off x="2317353" y="5596003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High/Low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963896-26BB-C70B-BB6C-AF4CE0A1CF14}"/>
              </a:ext>
            </a:extLst>
          </p:cNvPr>
          <p:cNvSpPr txBox="1"/>
          <p:nvPr/>
        </p:nvSpPr>
        <p:spPr>
          <a:xfrm>
            <a:off x="2317353" y="6208074"/>
            <a:ext cx="1213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Normal</a:t>
            </a:r>
          </a:p>
        </p:txBody>
      </p:sp>
    </p:spTree>
    <p:extLst>
      <p:ext uri="{BB962C8B-B14F-4D97-AF65-F5344CB8AC3E}">
        <p14:creationId xmlns:p14="http://schemas.microsoft.com/office/powerpoint/2010/main" val="2494901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2">
            <a:extLst>
              <a:ext uri="{FF2B5EF4-FFF2-40B4-BE49-F238E27FC236}">
                <a16:creationId xmlns:a16="http://schemas.microsoft.com/office/drawing/2014/main" id="{AA850FCF-7E1A-4F23-836B-FD2C9DE69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28600"/>
            <a:ext cx="8077200" cy="663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u="sng" dirty="0">
                <a:latin typeface="+mj-lt"/>
                <a:cs typeface="Arial" panose="020B0604020202020204" pitchFamily="34" charset="0"/>
              </a:rPr>
              <a:t>  Trouble-shooting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Perform 2-3 manual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iQM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processes (Menu </a:t>
            </a:r>
            <a:r>
              <a:rPr lang="en-US" sz="2000" dirty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 Diagnostics Perform iQM2 Process)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cs typeface="Arial" panose="020B0604020202020204" pitchFamily="34" charset="0"/>
              </a:rPr>
              <a:t>When the analyzer is posting iQM2 errors or “fixing” frequently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cs typeface="Arial" panose="020B0604020202020204" pitchFamily="34" charset="0"/>
              </a:rPr>
              <a:t>When you receive multiple analyte failures (APV failures) just after a new cartridge has been placed on the analyzer. </a:t>
            </a:r>
            <a:endParaRPr lang="en-US" sz="800" b="1" dirty="0"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If iQM2 processes do not resolve, replace the cartridge  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Use another blood gas analyzer from another unit </a:t>
            </a:r>
            <a:endParaRPr lang="en-US" sz="800" dirty="0">
              <a:latin typeface="+mj-lt"/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Place an order and send a </a:t>
            </a:r>
            <a:r>
              <a:rPr lang="en-US" b="1" u="sng" dirty="0">
                <a:latin typeface="+mj-lt"/>
                <a:cs typeface="Arial" panose="020B0604020202020204" pitchFamily="34" charset="0"/>
              </a:rPr>
              <a:t>labelled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sample to the Main Lab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Notify Ancillary Testing when you can’t resolve the issue</a:t>
            </a:r>
          </a:p>
          <a:p>
            <a:pPr marL="1257300" lvl="2" indent="-342900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Isabel     x8036</a:t>
            </a:r>
          </a:p>
          <a:p>
            <a:pPr marL="1257300" lvl="2" indent="-342900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Mulu       x5885</a:t>
            </a:r>
          </a:p>
          <a:p>
            <a:pPr marL="1257300" lvl="2" indent="-342900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Heather  x3305</a:t>
            </a:r>
          </a:p>
          <a:p>
            <a:pPr marL="3543300" lvl="7" indent="-342900" defTabSz="457200">
              <a:buFont typeface="Wingdings" pitchFamily="2" charset="2"/>
              <a:buChar char="§"/>
              <a:defRPr/>
            </a:pPr>
            <a:endParaRPr lang="en-US" sz="1600" b="1" dirty="0">
              <a:latin typeface="Arial" charset="0"/>
            </a:endParaRPr>
          </a:p>
          <a:p>
            <a:pPr marL="3543300" lvl="7" indent="-342900" defTabSz="457200">
              <a:buFont typeface="Wingdings" pitchFamily="2" charset="2"/>
              <a:buChar char="§"/>
              <a:defRPr/>
            </a:pPr>
            <a:endParaRPr lang="en-US" b="1" dirty="0">
              <a:latin typeface="Arial" charset="0"/>
            </a:endParaRPr>
          </a:p>
          <a:p>
            <a:pPr lvl="7" defTabSz="457200">
              <a:defRPr/>
            </a:pPr>
            <a:endParaRPr lang="en-US" b="1" dirty="0">
              <a:latin typeface="Arial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E45C6FE2-EA60-452F-9F02-16D643140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57200"/>
            <a:ext cx="7543800" cy="54917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800" i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0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800" dirty="0"/>
              <a:t>Ancillary Testing Policies and Procedures ARE FOUND IN SOFTWARE CALLED </a:t>
            </a:r>
            <a:r>
              <a:rPr lang="en-US" sz="2800" dirty="0">
                <a:highlight>
                  <a:srgbClr val="FF00FF"/>
                </a:highlight>
              </a:rPr>
              <a:t>“MEDIALAB FEDERAL”</a:t>
            </a:r>
            <a:br>
              <a:rPr lang="en-US" sz="2800" dirty="0"/>
            </a:br>
            <a:r>
              <a:rPr lang="en-US" sz="2800" dirty="0"/>
              <a:t>Use the link below to access the SOP.</a:t>
            </a:r>
            <a:br>
              <a:rPr lang="en-US" sz="2800" dirty="0"/>
            </a:br>
            <a:r>
              <a:rPr lang="en-US" sz="2800" u="sng" dirty="0">
                <a:hlinkClick r:id="rId2" action="ppaction://hlinkfile"/>
              </a:rPr>
              <a:t>\\v06.med.va.gov\ric\service\LaboratoryAdministrativeManual</a:t>
            </a:r>
            <a:br>
              <a:rPr lang="en-US" sz="2800" u="sng" dirty="0"/>
            </a:br>
            <a:r>
              <a:rPr lang="en-US" sz="2800" dirty="0"/>
              <a:t>1. Open the POC Ancillary Backup</a:t>
            </a:r>
            <a:br>
              <a:rPr lang="en-US" sz="2800" dirty="0"/>
            </a:br>
            <a:r>
              <a:rPr lang="en-US" sz="2800" dirty="0"/>
              <a:t>2. Open  Point of Care Ancillary</a:t>
            </a:r>
            <a:br>
              <a:rPr lang="en-US" sz="2800" dirty="0"/>
            </a:br>
            <a:r>
              <a:rPr lang="en-US" sz="2800" dirty="0"/>
              <a:t>3. Open Blood Gas Testing</a:t>
            </a:r>
            <a:endParaRPr lang="en-US" altLang="en-US" sz="2800" dirty="0"/>
          </a:p>
          <a:p>
            <a:pPr marL="514350" indent="-514350" eaLnBrk="1" fontAlgn="auto" hangingPunct="1">
              <a:spcAft>
                <a:spcPts val="0"/>
              </a:spcAft>
              <a:buFont typeface="Wingdings 3" panose="05040102010807070707" pitchFamily="18" charset="2"/>
              <a:buAutoNum type="arabicPeriod"/>
              <a:defRPr/>
            </a:pPr>
            <a:endParaRPr lang="en-US" altLang="en-US" sz="1800" dirty="0"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 sz="2800" b="1" i="1" dirty="0">
                <a:cs typeface="Arial" panose="020B0604020202020204" pitchFamily="34" charset="0"/>
              </a:rPr>
              <a:t>		</a:t>
            </a:r>
            <a:endParaRPr lang="en-US" altLang="en-US" sz="2400" b="1" i="1" u="sng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0C0EA2-FEF2-4454-A214-EA3F468516A6}"/>
              </a:ext>
            </a:extLst>
          </p:cNvPr>
          <p:cNvSpPr/>
          <p:nvPr/>
        </p:nvSpPr>
        <p:spPr>
          <a:xfrm>
            <a:off x="1295400" y="381000"/>
            <a:ext cx="7543800" cy="6254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 sz="4000" b="1" i="1" u="sng" dirty="0">
                <a:latin typeface="+mj-lt"/>
              </a:rPr>
              <a:t>What’s Next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altLang="en-US" sz="2000" b="1" i="1" dirty="0">
              <a:latin typeface="+mj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altLang="en-US" sz="2000" b="1" i="1" dirty="0">
              <a:latin typeface="+mj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2800" b="1" i="1" dirty="0">
                <a:latin typeface="+mj-lt"/>
              </a:rPr>
              <a:t>Complete the online quiz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altLang="en-US" sz="2800" b="1" i="1" dirty="0">
              <a:latin typeface="+mj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2800" b="1" i="1" dirty="0">
                <a:latin typeface="+mj-lt"/>
              </a:rPr>
              <a:t>Contact Ancillary to complete your practical at Ext. 3305, 5885, or 8036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2800" b="1" i="1" dirty="0">
              <a:latin typeface="+mj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2800" b="1" i="1" dirty="0">
                <a:latin typeface="+mj-lt"/>
              </a:rPr>
              <a:t>Or see one of the nurse educators at your unit.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 sz="2000" b="1" i="1" dirty="0">
                <a:latin typeface="+mj-lt"/>
              </a:rPr>
              <a:t>				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altLang="en-US" b="1" i="1" u="sng" dirty="0"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altLang="en-US" b="1" i="1" u="sng" dirty="0"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 sz="5400" b="1" i="1" u="sng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Thank you! </a:t>
            </a:r>
            <a:endParaRPr lang="en-US" sz="6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37891" name="Picture 3">
            <a:extLst>
              <a:ext uri="{FF2B5EF4-FFF2-40B4-BE49-F238E27FC236}">
                <a16:creationId xmlns:a16="http://schemas.microsoft.com/office/drawing/2014/main" id="{48FDAAA5-0BF5-4456-8EF3-1ED987CD6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267526"/>
            <a:ext cx="3276600" cy="2590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EA048C3-59A0-48CB-B661-8ED66CE21B9C}"/>
              </a:ext>
            </a:extLst>
          </p:cNvPr>
          <p:cNvSpPr txBox="1">
            <a:spLocks/>
          </p:cNvSpPr>
          <p:nvPr/>
        </p:nvSpPr>
        <p:spPr bwMode="auto">
          <a:xfrm>
            <a:off x="381000" y="1066800"/>
            <a:ext cx="7391400" cy="53340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/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sz="45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Competency Requirements: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en-US" sz="1300" b="1" u="sng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514350" indent="-51435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2000"/>
              <a:buFont typeface="Arial" panose="020B0604020202020204" pitchFamily="34" charset="0"/>
              <a:buAutoNum type="arabicPeriod"/>
              <a:defRPr/>
            </a:pPr>
            <a:r>
              <a:rPr lang="en-US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Review this PowerPoint</a:t>
            </a:r>
          </a:p>
          <a:p>
            <a:pPr marL="514350" indent="-51435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2000"/>
              <a:buFont typeface="Arial" panose="020B0604020202020204" pitchFamily="34" charset="0"/>
              <a:buAutoNum type="arabicPeriod"/>
              <a:defRPr/>
            </a:pPr>
            <a:r>
              <a:rPr lang="en-US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Take the online exam and score ≥80%</a:t>
            </a:r>
          </a:p>
          <a:p>
            <a:pPr marL="514350" indent="-51435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2000"/>
              <a:buFont typeface="Arial" panose="020B0604020202020204" pitchFamily="34" charset="0"/>
              <a:buAutoNum type="arabicPeriod"/>
              <a:defRPr/>
            </a:pPr>
            <a:r>
              <a:rPr lang="en-US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Complete a practical test under observation</a:t>
            </a:r>
          </a:p>
          <a:p>
            <a:pPr lvl="1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2000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Contact Ancillary at ext. 3305, 5885, or 8036 for availability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7210A-3D98-4FE2-8C62-4D4D8B18A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066800"/>
            <a:ext cx="6348413" cy="5873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GEM 5000 Blood Gas Review</a:t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AF091-F1B9-4D3F-8BE1-1DEACD205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133600"/>
            <a:ext cx="8839200" cy="5299075"/>
          </a:xfrm>
        </p:spPr>
        <p:txBody>
          <a:bodyPr rtlCol="0">
            <a:normAutofit/>
          </a:bodyPr>
          <a:lstStyle/>
          <a:p>
            <a:pPr marL="0" indent="-256032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/>
              <a:buNone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The GEM 5000 analyzer uses cartridge-based technology to aid in the diagnosis of acid/base status, oxygen delivery capacity, and electrolyte and metabolite balance.</a:t>
            </a:r>
          </a:p>
          <a:p>
            <a:pPr marL="0" indent="0" eaLnBrk="1" fontAlgn="auto" hangingPunct="1">
              <a:spcAft>
                <a:spcPts val="0"/>
              </a:spcAft>
              <a:buClrTx/>
              <a:buSzPct val="90000"/>
              <a:buFont typeface="Wingdings 3" panose="05040102010807070707" pitchFamily="18" charset="2"/>
              <a:buNone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IQM2 (Intelligent Quality Management) provides continuous quality control monitoring of the analytical process before, during, and after sample measurement </a:t>
            </a:r>
          </a:p>
          <a:p>
            <a:pPr eaLnBrk="1" fontAlgn="auto" hangingPunct="1">
              <a:spcAft>
                <a:spcPts val="0"/>
              </a:spcAft>
              <a:buClrTx/>
              <a:buSzPct val="90000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Uses 5 process control solutions (PCS) performed continuously each day to confirm sensor, CO-OX, and PAK performance</a:t>
            </a:r>
          </a:p>
          <a:p>
            <a:pPr eaLnBrk="1" fontAlgn="auto" hangingPunct="1">
              <a:spcAft>
                <a:spcPts val="0"/>
              </a:spcAft>
              <a:buClrTx/>
              <a:buSzPct val="90000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Uses “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IntraSpect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” technology to detect abnormal sensor response or absorbance residual error due to micro clots, microbubbles, and/or interfering substances</a:t>
            </a:r>
          </a:p>
          <a:p>
            <a:pPr marL="457200" lvl="1" indent="-400050">
              <a:buSzPct val="90000"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If any measurement value is outside the allowable limits, patient sample results for the affected analyte will not display on the sample printout</a:t>
            </a:r>
          </a:p>
          <a:p>
            <a:pPr marL="457200" lvl="1" indent="-400050">
              <a:buSzPct val="90000"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If corrective action is not successful, iQM2 will automatically disable the affected analytes(s), making the analyte unavailable for patient analysis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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3BAC60F7-ED49-4949-8A70-D921C198E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09600"/>
            <a:ext cx="3933825" cy="70802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4000" u="sng" dirty="0">
                <a:solidFill>
                  <a:schemeClr val="tx1"/>
                </a:solidFill>
                <a:latin typeface="+mj-lt"/>
              </a:rPr>
              <a:t>GEM </a:t>
            </a:r>
            <a:r>
              <a:rPr lang="en-US" altLang="en-US" sz="3600" u="sng" dirty="0">
                <a:solidFill>
                  <a:schemeClr val="tx1"/>
                </a:solidFill>
                <a:latin typeface="+mj-lt"/>
              </a:rPr>
              <a:t>Cartridges</a:t>
            </a:r>
            <a:endParaRPr lang="en-US" altLang="en-US" sz="4000" u="sng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98DF8A-FFFA-40EC-83D3-2ECF275FF230}"/>
              </a:ext>
            </a:extLst>
          </p:cNvPr>
          <p:cNvSpPr/>
          <p:nvPr/>
        </p:nvSpPr>
        <p:spPr>
          <a:xfrm>
            <a:off x="304800" y="1447800"/>
            <a:ext cx="7467600" cy="51244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31775" indent="-2317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Each cartridge contains reagents, controls, and a sensor card where testing is performed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j-lt"/>
              <a:cs typeface="Arial" panose="020B0604020202020204" pitchFamily="34" charset="0"/>
            </a:endParaRPr>
          </a:p>
          <a:p>
            <a:pPr marL="231775" indent="-2317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Eliminates operator maintenance for up to 30 days</a:t>
            </a:r>
          </a:p>
          <a:p>
            <a:pPr marL="922338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	</a:t>
            </a:r>
          </a:p>
          <a:p>
            <a:pPr marL="231775" indent="-2317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Cartridges are stored at room temperature (15 - 25°C)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atin typeface="+mj-lt"/>
              <a:cs typeface="Arial" panose="020B0604020202020204" pitchFamily="34" charset="0"/>
            </a:endParaRPr>
          </a:p>
          <a:p>
            <a:pPr marL="231775" indent="-2317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Cartridge Expiration:  </a:t>
            </a:r>
          </a:p>
          <a:p>
            <a:pPr marL="465138" lvl="1" indent="-79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u="sng" dirty="0">
                <a:latin typeface="+mj-lt"/>
                <a:cs typeface="Arial" panose="020B0604020202020204" pitchFamily="34" charset="0"/>
              </a:rPr>
              <a:t>In foil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:  Cartridge may be inserted up to and including the use-by date printed on the foil</a:t>
            </a:r>
          </a:p>
          <a:p>
            <a:pPr marL="465138" lvl="1" indent="-79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latin typeface="+mj-lt"/>
              <a:cs typeface="Arial" panose="020B0604020202020204" pitchFamily="34" charset="0"/>
            </a:endParaRPr>
          </a:p>
          <a:p>
            <a:pPr marL="465138" lvl="1" indent="-79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u="sng" dirty="0">
                <a:latin typeface="+mj-lt"/>
                <a:cs typeface="Arial" panose="020B0604020202020204" pitchFamily="34" charset="0"/>
              </a:rPr>
              <a:t>On-board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: </a:t>
            </a:r>
          </a:p>
          <a:p>
            <a:pPr marL="914400" lvl="1" indent="-2317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Cartridge must be replaced when it runs out of tests </a:t>
            </a:r>
            <a:r>
              <a:rPr lang="en-US" sz="2000" b="1" u="sng" dirty="0">
                <a:latin typeface="+mj-lt"/>
                <a:cs typeface="Arial" panose="020B0604020202020204" pitchFamily="34" charset="0"/>
              </a:rPr>
              <a:t>or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when cartridge use-life is reached</a:t>
            </a:r>
          </a:p>
          <a:p>
            <a:pPr marL="914400" lvl="1" indent="-2317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Once the cartridge is removed, it cannot be put back on the analyzer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47AFAA3-B899-47F2-85C8-F5725D118894}"/>
              </a:ext>
            </a:extLst>
          </p:cNvPr>
          <p:cNvSpPr txBox="1"/>
          <p:nvPr/>
        </p:nvSpPr>
        <p:spPr>
          <a:xfrm>
            <a:off x="304800" y="425450"/>
            <a:ext cx="7620000" cy="6432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u="sng" dirty="0">
                <a:latin typeface="+mj-lt"/>
                <a:cs typeface="Arial" panose="020B0604020202020204" pitchFamily="34" charset="0"/>
              </a:rPr>
              <a:t>APV (Auto Pack Validation)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100" b="1" i="1" u="sng" dirty="0">
              <a:latin typeface="+mj-lt"/>
              <a:cs typeface="Arial" panose="020B0604020202020204" pitchFamily="34" charset="0"/>
            </a:endParaRPr>
          </a:p>
          <a:p>
            <a:pPr marL="225425" lvl="2" indent="-225425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Used to complete the calibration process to ensure accurate results</a:t>
            </a:r>
          </a:p>
          <a:p>
            <a:pPr marL="225425" lvl="2" indent="-225425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Cartridge warm-up: 45-60 min</a:t>
            </a:r>
          </a:p>
          <a:p>
            <a:pPr marL="225425" lvl="2" indent="-225425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APV must pass before patient samples can be tested.</a:t>
            </a:r>
          </a:p>
          <a:p>
            <a:pPr marL="225425" lvl="2" indent="-225425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APV will be performed once cartridge warm-up is complete. If any analyte fails on the first run, the APV will run again to correct the failed analyte. If APV fails more than twice, the cartridge should be changed.</a:t>
            </a:r>
          </a:p>
          <a:p>
            <a:pPr marL="225425" lvl="2" indent="-225425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Please let Ancillary know if a cartridge needs to be replaced due to errors or APV does not pass multiple times</a:t>
            </a:r>
            <a:endParaRPr lang="en-US" sz="2000" dirty="0">
              <a:latin typeface="Arial Black" panose="020B0A04020102020204" pitchFamily="34" charset="0"/>
            </a:endParaRPr>
          </a:p>
          <a:p>
            <a:pPr lvl="1" algn="r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30EC02F-B423-4A2F-A100-943F645D2E33}"/>
              </a:ext>
            </a:extLst>
          </p:cNvPr>
          <p:cNvSpPr/>
          <p:nvPr/>
        </p:nvSpPr>
        <p:spPr>
          <a:xfrm>
            <a:off x="1762125" y="768350"/>
            <a:ext cx="6400800" cy="17700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u="sng" dirty="0">
                <a:latin typeface="+mj-lt"/>
                <a:cs typeface="Arial" panose="020B0604020202020204" pitchFamily="34" charset="0"/>
              </a:rPr>
              <a:t>Analyzer Test Menu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i="1" u="sng" dirty="0"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 i="1" u="sng" dirty="0">
              <a:latin typeface="+mj-lt"/>
              <a:cs typeface="Arial" panose="020B0604020202020204" pitchFamily="34" charset="0"/>
            </a:endParaRPr>
          </a:p>
          <a:p>
            <a:pPr marL="465138" indent="-465138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j-lt"/>
                <a:cs typeface="Arial" panose="020B0604020202020204" pitchFamily="34" charset="0"/>
              </a:rPr>
              <a:t>Measured tests available on the GEM 5000 analyzer: </a:t>
            </a:r>
          </a:p>
        </p:txBody>
      </p:sp>
      <p:sp>
        <p:nvSpPr>
          <p:cNvPr id="8196" name="TextBox 3">
            <a:extLst>
              <a:ext uri="{FF2B5EF4-FFF2-40B4-BE49-F238E27FC236}">
                <a16:creationId xmlns:a16="http://schemas.microsoft.com/office/drawing/2014/main" id="{E8369D32-99A2-418C-B01B-5CD41FA97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0" y="4089400"/>
            <a:ext cx="6400800" cy="923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465138" indent="-465138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following derived (calculated) parameters may be available on an analyzer, depending on the analyzer configuration:</a:t>
            </a:r>
          </a:p>
        </p:txBody>
      </p:sp>
      <p:sp>
        <p:nvSpPr>
          <p:cNvPr id="8197" name="TextBox 4">
            <a:extLst>
              <a:ext uri="{FF2B5EF4-FFF2-40B4-BE49-F238E27FC236}">
                <a16:creationId xmlns:a16="http://schemas.microsoft.com/office/drawing/2014/main" id="{5F29808B-CB8A-49FC-94F1-2ED4CF351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508250"/>
            <a:ext cx="6096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0" lvl="1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</a:rPr>
              <a:t>pH, pCO</a:t>
            </a:r>
            <a:r>
              <a:rPr lang="en-US" altLang="en-US" sz="1800" b="1" baseline="-25000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</a:rPr>
              <a:t>, pO</a:t>
            </a:r>
            <a:r>
              <a:rPr lang="en-US" altLang="en-US" sz="1800" b="1" baseline="-25000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</a:rPr>
              <a:t>, sodium, potassium, ionized calcium, glucose, lactate, Cl¯, tHb, O</a:t>
            </a:r>
            <a:r>
              <a:rPr lang="en-US" altLang="en-US" sz="1800" b="1" baseline="-25000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</a:rPr>
              <a:t>Hb, COHb, </a:t>
            </a:r>
            <a:r>
              <a:rPr lang="en-US" altLang="en-US" sz="1800" b="1" dirty="0" err="1">
                <a:solidFill>
                  <a:schemeClr val="tx1"/>
                </a:solidFill>
                <a:latin typeface="+mj-lt"/>
              </a:rPr>
              <a:t>MetHb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</a:rPr>
              <a:t>, and </a:t>
            </a:r>
            <a:r>
              <a:rPr lang="en-US" altLang="en-US" sz="1800" b="1" dirty="0" err="1">
                <a:solidFill>
                  <a:schemeClr val="tx1"/>
                </a:solidFill>
                <a:latin typeface="+mj-lt"/>
              </a:rPr>
              <a:t>HHb</a:t>
            </a:r>
            <a:endParaRPr lang="en-US" altLang="en-US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198" name="TextBox 5">
            <a:extLst>
              <a:ext uri="{FF2B5EF4-FFF2-40B4-BE49-F238E27FC236}">
                <a16:creationId xmlns:a16="http://schemas.microsoft.com/office/drawing/2014/main" id="{52F492E8-14F8-491D-9646-B0DF7A92C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059363"/>
            <a:ext cx="62626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r>
              <a:rPr lang="en-US" altLang="en-US" b="1" dirty="0">
                <a:solidFill>
                  <a:schemeClr val="tx1"/>
                </a:solidFill>
                <a:latin typeface="+mj-lt"/>
              </a:rPr>
              <a:t>HCO</a:t>
            </a:r>
            <a:r>
              <a:rPr lang="en-US" altLang="en-US" b="1" baseline="-25000" dirty="0">
                <a:solidFill>
                  <a:schemeClr val="tx1"/>
                </a:solidFill>
                <a:latin typeface="+mj-lt"/>
              </a:rPr>
              <a:t>3</a:t>
            </a:r>
            <a:r>
              <a:rPr lang="en-US" altLang="en-US" b="1" dirty="0">
                <a:solidFill>
                  <a:schemeClr val="tx1"/>
                </a:solidFill>
                <a:latin typeface="+mj-lt"/>
              </a:rPr>
              <a:t>¯, BE(B), tCO</a:t>
            </a:r>
            <a:r>
              <a:rPr lang="en-US" altLang="en-US" b="1" baseline="-25000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altLang="en-US" b="1" dirty="0">
                <a:solidFill>
                  <a:schemeClr val="tx1"/>
                </a:solidFill>
                <a:latin typeface="+mj-lt"/>
              </a:rPr>
              <a:t>, HCT, sO</a:t>
            </a:r>
            <a:r>
              <a:rPr lang="en-US" altLang="en-US" b="1" baseline="-25000" dirty="0">
                <a:solidFill>
                  <a:schemeClr val="tx1"/>
                </a:solidFill>
                <a:latin typeface="+mj-lt"/>
              </a:rPr>
              <a:t>2, </a:t>
            </a:r>
            <a:r>
              <a:rPr lang="en-US" altLang="en-US" b="1" dirty="0">
                <a:solidFill>
                  <a:schemeClr val="tx1"/>
                </a:solidFill>
                <a:latin typeface="+mj-lt"/>
              </a:rPr>
              <a:t>CaO</a:t>
            </a:r>
            <a:r>
              <a:rPr lang="en-US" altLang="en-US" b="1" baseline="-25000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altLang="en-US" b="1" dirty="0">
                <a:solidFill>
                  <a:schemeClr val="tx1"/>
                </a:solidFill>
                <a:latin typeface="+mj-lt"/>
              </a:rPr>
              <a:t>, and AG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E32C08B5-A934-43EA-9E8E-A2558D0929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u="sng" dirty="0"/>
              <a:t>Incalculable results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615EA-6895-4CD7-AAC8-B7572CBE1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defRPr/>
            </a:pPr>
            <a:r>
              <a:rPr lang="en-US" sz="2400" dirty="0"/>
              <a:t>Analytes with measured values outside the Reportable Range are reported with a &gt; or &lt; symbol. “Incalculable” will be displayed for results that are outside the measuring capability of the analyzer.  Often, this occurs with interferences.</a:t>
            </a:r>
          </a:p>
          <a:p>
            <a:pPr algn="l">
              <a:defRPr/>
            </a:pPr>
            <a:r>
              <a:rPr lang="en-US" sz="2400" dirty="0"/>
              <a:t>When this happens:</a:t>
            </a:r>
          </a:p>
          <a:p>
            <a:pPr marL="342900" indent="-342900" algn="l">
              <a:buFont typeface="Wingdings" panose="05000000000000000000" pitchFamily="2" charset="2"/>
              <a:buChar char="q"/>
              <a:defRPr/>
            </a:pPr>
            <a:r>
              <a:rPr lang="en-US" sz="2400" dirty="0"/>
              <a:t>Discard results</a:t>
            </a:r>
          </a:p>
          <a:p>
            <a:pPr marL="342900" indent="-342900" algn="l">
              <a:buFont typeface="Wingdings" panose="05000000000000000000" pitchFamily="2" charset="2"/>
              <a:buChar char="q"/>
              <a:defRPr/>
            </a:pPr>
            <a:r>
              <a:rPr lang="en-US" sz="2400" dirty="0"/>
              <a:t>Re-collect fresh sample</a:t>
            </a:r>
          </a:p>
          <a:p>
            <a:pPr marL="342900" indent="-342900" algn="l">
              <a:buFont typeface="Wingdings" panose="05000000000000000000" pitchFamily="2" charset="2"/>
              <a:buChar char="q"/>
              <a:defRPr/>
            </a:pPr>
            <a:r>
              <a:rPr lang="en-US" sz="2400" dirty="0"/>
              <a:t>Re-test</a:t>
            </a:r>
          </a:p>
          <a:p>
            <a:pPr algn="l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3">
            <a:extLst>
              <a:ext uri="{FF2B5EF4-FFF2-40B4-BE49-F238E27FC236}">
                <a16:creationId xmlns:a16="http://schemas.microsoft.com/office/drawing/2014/main" id="{7A414A0B-9626-4FA4-B372-0D3C586A0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7924800" cy="578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b="1" i="1" dirty="0"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dirty="0">
                <a:latin typeface="+mj-lt"/>
                <a:cs typeface="Arial" panose="020B0604020202020204" pitchFamily="34" charset="0"/>
              </a:rPr>
              <a:t>   	</a:t>
            </a:r>
            <a:r>
              <a:rPr lang="en-US" sz="3600" b="1" i="1" u="sng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3600" u="sng" dirty="0">
                <a:latin typeface="+mj-lt"/>
                <a:cs typeface="Arial" panose="020B0604020202020204" pitchFamily="34" charset="0"/>
              </a:rPr>
              <a:t>ABG Specimens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 u="sng" dirty="0"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indent="-46672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Collection Device: Use </a:t>
            </a:r>
            <a:r>
              <a:rPr lang="en-US" sz="2000" b="1" u="sng" dirty="0">
                <a:latin typeface="+mj-lt"/>
                <a:cs typeface="Arial" panose="020B0604020202020204" pitchFamily="34" charset="0"/>
              </a:rPr>
              <a:t>ONLY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lyophilized lithium heparin blood gas syringes with a concentration of ~ 25 USP units/mL</a:t>
            </a:r>
          </a:p>
          <a:p>
            <a:pPr marL="466725" indent="-46672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000" dirty="0">
              <a:latin typeface="+mj-lt"/>
              <a:cs typeface="Arial" panose="020B0604020202020204" pitchFamily="34" charset="0"/>
            </a:endParaRPr>
          </a:p>
          <a:p>
            <a:pPr marL="466725" indent="-46672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Specimen Types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Arterial:</a:t>
            </a:r>
          </a:p>
          <a:p>
            <a:pPr marL="1138238" lvl="2" indent="-223838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Steady state of ventilation for 30 minutes</a:t>
            </a:r>
          </a:p>
          <a:p>
            <a:pPr marL="1138238" lvl="2" indent="-223838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Use the radial, brachial, or femoral artery</a:t>
            </a:r>
          </a:p>
          <a:p>
            <a:pPr marL="1138238" lvl="2" indent="-223838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Document location of sample draw and the presence of collateral blood flow (Allen’s test) on the instrument itself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 Venous:</a:t>
            </a:r>
          </a:p>
          <a:p>
            <a:pPr marL="1138238" indent="-223838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Antecubital vein preferred</a:t>
            </a:r>
          </a:p>
          <a:p>
            <a:pPr marL="1138238" indent="-223838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Not suitable for oxygenation studies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>
            <a:extLst>
              <a:ext uri="{FF2B5EF4-FFF2-40B4-BE49-F238E27FC236}">
                <a16:creationId xmlns:a16="http://schemas.microsoft.com/office/drawing/2014/main" id="{2ED9047C-B1C4-4833-B8D6-C3C7DE5F3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648075"/>
            <a:ext cx="167640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36BBDA6-A488-4D16-B3E4-0A1FD5D48A73}"/>
              </a:ext>
            </a:extLst>
          </p:cNvPr>
          <p:cNvSpPr/>
          <p:nvPr/>
        </p:nvSpPr>
        <p:spPr>
          <a:xfrm>
            <a:off x="517524" y="304800"/>
            <a:ext cx="6786563" cy="51403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u="sng" dirty="0">
                <a:latin typeface="+mj-lt"/>
                <a:cs typeface="Arial" panose="020B0604020202020204" pitchFamily="34" charset="0"/>
              </a:rPr>
              <a:t>Specimen Handling Tips for Reliable Results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j-lt"/>
              <a:cs typeface="Arial" panose="020B0604020202020204" pitchFamily="34" charset="0"/>
            </a:endParaRPr>
          </a:p>
          <a:p>
            <a:pPr marL="233363" indent="-233363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ONLY</a:t>
            </a:r>
            <a:r>
              <a:rPr lang="en-US" sz="2000" dirty="0">
                <a:solidFill>
                  <a:srgbClr val="92D05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use ABG syringes </a:t>
            </a:r>
          </a:p>
          <a:p>
            <a:pPr marL="233363" indent="-233363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Always</a:t>
            </a:r>
            <a:r>
              <a:rPr lang="en-US" sz="2000" dirty="0">
                <a:solidFill>
                  <a:srgbClr val="92D05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j-lt"/>
                <a:cs typeface="Arial" panose="020B0604020202020204" pitchFamily="34" charset="0"/>
              </a:rPr>
              <a:t>discard 3-5 cc from a line before specimen is collected</a:t>
            </a:r>
            <a:endParaRPr lang="en-US" sz="2000" u="sng" dirty="0">
              <a:solidFill>
                <a:srgbClr val="92D050"/>
              </a:solidFill>
              <a:latin typeface="+mj-lt"/>
              <a:cs typeface="Arial" panose="020B0604020202020204" pitchFamily="34" charset="0"/>
            </a:endParaRPr>
          </a:p>
          <a:p>
            <a:pPr marL="233363" indent="-233363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Expel air after collection and cap syringe</a:t>
            </a:r>
          </a:p>
          <a:p>
            <a:pPr marL="233363" indent="-233363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Mix immediately at the bedside: rock x5 and roll x5</a:t>
            </a:r>
          </a:p>
          <a:p>
            <a:pPr marL="233363" indent="-233363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Label syringe </a:t>
            </a:r>
            <a:r>
              <a:rPr lang="en-US" sz="2000" u="sng" dirty="0">
                <a:latin typeface="+mj-lt"/>
                <a:cs typeface="Arial" panose="020B0604020202020204" pitchFamily="34" charset="0"/>
              </a:rPr>
              <a:t>at bedside</a:t>
            </a:r>
          </a:p>
          <a:p>
            <a:pPr marL="233363" indent="-233363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Mix again at the analyzer: rock x5 and roll x5</a:t>
            </a:r>
          </a:p>
          <a:p>
            <a:pPr marL="233363" indent="-233363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Sample must be tested within 30 minutes of collection. However, Lactate will not be accurate if tested after 5 minutes</a:t>
            </a:r>
            <a:r>
              <a:rPr lang="en-US" sz="2000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.**</a:t>
            </a:r>
            <a:endParaRPr lang="en-US" sz="16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29700" name="Picture 3">
            <a:extLst>
              <a:ext uri="{FF2B5EF4-FFF2-40B4-BE49-F238E27FC236}">
                <a16:creationId xmlns:a16="http://schemas.microsoft.com/office/drawing/2014/main" id="{B65B0DE9-FA7D-439D-9D76-F6BDB5115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161925"/>
            <a:ext cx="16224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TextBox 3">
            <a:extLst>
              <a:ext uri="{FF2B5EF4-FFF2-40B4-BE49-F238E27FC236}">
                <a16:creationId xmlns:a16="http://schemas.microsoft.com/office/drawing/2014/main" id="{A866ADF3-5B8C-49F1-B00F-568CB4918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905000"/>
            <a:ext cx="14033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100">
                <a:solidFill>
                  <a:schemeClr val="tx1"/>
                </a:solidFill>
                <a:latin typeface="Rockwell" panose="02060603020205020403" pitchFamily="18" charset="0"/>
              </a:rPr>
              <a:t>Expel air</a:t>
            </a:r>
          </a:p>
        </p:txBody>
      </p:sp>
      <p:sp>
        <p:nvSpPr>
          <p:cNvPr id="29702" name="TextBox 7">
            <a:extLst>
              <a:ext uri="{FF2B5EF4-FFF2-40B4-BE49-F238E27FC236}">
                <a16:creationId xmlns:a16="http://schemas.microsoft.com/office/drawing/2014/main" id="{D1289CEE-DFCA-4BD3-9FDB-F645C4F0C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1163" y="4611688"/>
            <a:ext cx="11128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Rockwell" panose="02060603020205020403" pitchFamily="18" charset="0"/>
              </a:rPr>
              <a:t>Rock and roll</a:t>
            </a:r>
          </a:p>
        </p:txBody>
      </p:sp>
      <p:sp>
        <p:nvSpPr>
          <p:cNvPr id="29703" name="Footer Placeholder 8">
            <a:extLst>
              <a:ext uri="{FF2B5EF4-FFF2-40B4-BE49-F238E27FC236}">
                <a16:creationId xmlns:a16="http://schemas.microsoft.com/office/drawing/2014/main" id="{DECB0C45-A732-4D10-AEE4-E7C1074D08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062038" y="5764213"/>
            <a:ext cx="795337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If testing is delayed after 5 minutes, you can deselect Lactate from the "manual selection“ tab before testing. This will ensure that Lactate results are not reported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2404</TotalTime>
  <Words>1352</Words>
  <Application>Microsoft Office PowerPoint</Application>
  <PresentationFormat>On-screen Show (4:3)</PresentationFormat>
  <Paragraphs>161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Arial Black</vt:lpstr>
      <vt:lpstr>Calibri</vt:lpstr>
      <vt:lpstr>Rockwell</vt:lpstr>
      <vt:lpstr>Times New Roman</vt:lpstr>
      <vt:lpstr>Trebuchet MS</vt:lpstr>
      <vt:lpstr>Wingdings</vt:lpstr>
      <vt:lpstr>Wingdings 3</vt:lpstr>
      <vt:lpstr>Berlin</vt:lpstr>
      <vt:lpstr>2023 Annual GEM 5000 Blood Gas Competency</vt:lpstr>
      <vt:lpstr>PowerPoint Presentation</vt:lpstr>
      <vt:lpstr>GEM 5000 Blood Gas Review </vt:lpstr>
      <vt:lpstr>PowerPoint Presentation</vt:lpstr>
      <vt:lpstr>PowerPoint Presentation</vt:lpstr>
      <vt:lpstr>PowerPoint Presentation</vt:lpstr>
      <vt:lpstr>Incalculable results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Veterans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 GEM Premier ABG  Annual Competency Review</dc:title>
  <dc:creator>vharicfrys</dc:creator>
  <cp:lastModifiedBy>Tegegne, Mulu  RICVAMC</cp:lastModifiedBy>
  <cp:revision>286</cp:revision>
  <dcterms:created xsi:type="dcterms:W3CDTF">2012-10-18T17:18:00Z</dcterms:created>
  <dcterms:modified xsi:type="dcterms:W3CDTF">2023-12-04T17:41:13Z</dcterms:modified>
</cp:coreProperties>
</file>