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4" r:id="rId1"/>
  </p:sldMasterIdLst>
  <p:notesMasterIdLst>
    <p:notesMasterId r:id="rId14"/>
  </p:notesMasterIdLst>
  <p:handoutMasterIdLst>
    <p:handoutMasterId r:id="rId15"/>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94590" autoAdjust="0"/>
  </p:normalViewPr>
  <p:slideViewPr>
    <p:cSldViewPr>
      <p:cViewPr varScale="1">
        <p:scale>
          <a:sx n="85" d="100"/>
          <a:sy n="85" d="100"/>
        </p:scale>
        <p:origin x="42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5" Type="http://schemas.openxmlformats.org/officeDocument/2006/relationships/image" Target="../media/image13.svg"/><Relationship Id="rId4"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5"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6B77D-3C88-4EFE-A21C-AE846389A1C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BDC443D-79DA-4892-8855-A036395E105B}">
      <dgm:prSet/>
      <dgm:spPr/>
      <dgm:t>
        <a:bodyPr/>
        <a:lstStyle/>
        <a:p>
          <a:r>
            <a:rPr lang="en-US"/>
            <a:t>REAGENTS:</a:t>
          </a:r>
        </a:p>
      </dgm:t>
    </dgm:pt>
    <dgm:pt modelId="{38162FBE-E4F5-4F3A-9D64-AB6C434CA795}" type="parTrans" cxnId="{6FCC336D-74D5-474A-A950-E01CAD12CD1D}">
      <dgm:prSet/>
      <dgm:spPr/>
      <dgm:t>
        <a:bodyPr/>
        <a:lstStyle/>
        <a:p>
          <a:endParaRPr lang="en-US"/>
        </a:p>
      </dgm:t>
    </dgm:pt>
    <dgm:pt modelId="{98AFDA51-8449-4176-BB97-D45EA1F96103}" type="sibTrans" cxnId="{6FCC336D-74D5-474A-A950-E01CAD12CD1D}">
      <dgm:prSet/>
      <dgm:spPr/>
      <dgm:t>
        <a:bodyPr/>
        <a:lstStyle/>
        <a:p>
          <a:endParaRPr lang="en-US"/>
        </a:p>
      </dgm:t>
    </dgm:pt>
    <dgm:pt modelId="{39E8D92F-9F7D-4677-9830-93F890FB45F3}">
      <dgm:prSet/>
      <dgm:spPr/>
      <dgm:t>
        <a:bodyPr/>
        <a:lstStyle/>
        <a:p>
          <a:r>
            <a:rPr lang="en-US" dirty="0"/>
            <a:t>OSOM® </a:t>
          </a:r>
          <a:r>
            <a:rPr lang="en-US" dirty="0" err="1"/>
            <a:t>hCG</a:t>
          </a:r>
          <a:r>
            <a:rPr lang="en-US" dirty="0"/>
            <a:t> Test Devices individually pouched, each containing a disposable pipette. Stored at room temperature. </a:t>
          </a:r>
        </a:p>
      </dgm:t>
    </dgm:pt>
    <dgm:pt modelId="{67BB0862-8F1E-49F5-BBF4-93CFF75871E9}" type="parTrans" cxnId="{96867FA0-4D78-468A-9551-F40BD788DDF6}">
      <dgm:prSet/>
      <dgm:spPr/>
      <dgm:t>
        <a:bodyPr/>
        <a:lstStyle/>
        <a:p>
          <a:endParaRPr lang="en-US"/>
        </a:p>
      </dgm:t>
    </dgm:pt>
    <dgm:pt modelId="{CB67B7FF-6EDA-458C-B3CB-A10C1562D0AA}" type="sibTrans" cxnId="{96867FA0-4D78-468A-9551-F40BD788DDF6}">
      <dgm:prSet/>
      <dgm:spPr/>
      <dgm:t>
        <a:bodyPr/>
        <a:lstStyle/>
        <a:p>
          <a:endParaRPr lang="en-US"/>
        </a:p>
      </dgm:t>
    </dgm:pt>
    <dgm:pt modelId="{778BE27D-71B7-475F-9A29-6ED5D182B473}">
      <dgm:prSet/>
      <dgm:spPr/>
      <dgm:t>
        <a:bodyPr/>
        <a:lstStyle/>
        <a:p>
          <a:r>
            <a:rPr lang="en-US"/>
            <a:t>UA Controls Abnormal and Normal, stored in a refrigerator (2-8° C)</a:t>
          </a:r>
        </a:p>
      </dgm:t>
    </dgm:pt>
    <dgm:pt modelId="{D7EF3484-1DFF-4F22-8173-B76DC6EFF23E}" type="parTrans" cxnId="{16EF3B46-D2CE-4444-BD45-3E689C2E62A3}">
      <dgm:prSet/>
      <dgm:spPr/>
      <dgm:t>
        <a:bodyPr/>
        <a:lstStyle/>
        <a:p>
          <a:endParaRPr lang="en-US"/>
        </a:p>
      </dgm:t>
    </dgm:pt>
    <dgm:pt modelId="{3ED949C6-3030-4AA3-BEE7-494187318C70}" type="sibTrans" cxnId="{16EF3B46-D2CE-4444-BD45-3E689C2E62A3}">
      <dgm:prSet/>
      <dgm:spPr/>
      <dgm:t>
        <a:bodyPr/>
        <a:lstStyle/>
        <a:p>
          <a:endParaRPr lang="en-US"/>
        </a:p>
      </dgm:t>
    </dgm:pt>
    <dgm:pt modelId="{623BEECB-7822-432F-9FB4-5AF9C85F7033}">
      <dgm:prSet/>
      <dgm:spPr/>
      <dgm:t>
        <a:bodyPr/>
        <a:lstStyle/>
        <a:p>
          <a:r>
            <a:rPr lang="en-US" dirty="0"/>
            <a:t>Clock or Timer</a:t>
          </a:r>
        </a:p>
      </dgm:t>
    </dgm:pt>
    <dgm:pt modelId="{9EE36159-4A4D-4C96-A502-6467B6325AF6}" type="parTrans" cxnId="{9E91F628-8B1D-4261-B16B-1A97C3CFA38D}">
      <dgm:prSet/>
      <dgm:spPr/>
      <dgm:t>
        <a:bodyPr/>
        <a:lstStyle/>
        <a:p>
          <a:endParaRPr lang="en-US"/>
        </a:p>
      </dgm:t>
    </dgm:pt>
    <dgm:pt modelId="{013CF9C8-7C1E-404E-BCCC-2CB7A2939CB6}" type="sibTrans" cxnId="{9E91F628-8B1D-4261-B16B-1A97C3CFA38D}">
      <dgm:prSet/>
      <dgm:spPr/>
      <dgm:t>
        <a:bodyPr/>
        <a:lstStyle/>
        <a:p>
          <a:endParaRPr lang="en-US"/>
        </a:p>
      </dgm:t>
    </dgm:pt>
    <dgm:pt modelId="{A6E28A45-4D11-4A29-BB50-000EA2A84B62}">
      <dgm:prSet custT="1"/>
      <dgm:spPr/>
      <dgm:t>
        <a:bodyPr/>
        <a:lstStyle/>
        <a:p>
          <a:r>
            <a:rPr lang="en-US" sz="1200" dirty="0"/>
            <a:t>SPECIMEN:</a:t>
          </a:r>
        </a:p>
      </dgm:t>
    </dgm:pt>
    <dgm:pt modelId="{C1D0B048-D922-40E3-8BD0-E571E20C8D8A}" type="parTrans" cxnId="{4BD05B24-8EC8-4BB0-9C4A-7D71E14BE343}">
      <dgm:prSet/>
      <dgm:spPr/>
      <dgm:t>
        <a:bodyPr/>
        <a:lstStyle/>
        <a:p>
          <a:endParaRPr lang="en-US"/>
        </a:p>
      </dgm:t>
    </dgm:pt>
    <dgm:pt modelId="{9BCC0BA8-31DC-4E22-BA94-C9CA6CFF15C0}" type="sibTrans" cxnId="{4BD05B24-8EC8-4BB0-9C4A-7D71E14BE343}">
      <dgm:prSet/>
      <dgm:spPr/>
      <dgm:t>
        <a:bodyPr/>
        <a:lstStyle/>
        <a:p>
          <a:endParaRPr lang="en-US"/>
        </a:p>
      </dgm:t>
    </dgm:pt>
    <dgm:pt modelId="{8E11AAEE-40D0-4D47-9317-ADA1C19D2345}">
      <dgm:prSet custT="1"/>
      <dgm:spPr/>
      <dgm:t>
        <a:bodyPr/>
        <a:lstStyle/>
        <a:p>
          <a:r>
            <a:rPr lang="en-US" sz="1200" dirty="0"/>
            <a:t>Urine specimen - collected in a clean, dry, plastic container.  </a:t>
          </a:r>
        </a:p>
      </dgm:t>
    </dgm:pt>
    <dgm:pt modelId="{E3989201-1B55-498E-B25C-FF7DFB9752FC}" type="parTrans" cxnId="{2F0554A3-7E8E-4406-A109-A6F4F52A624E}">
      <dgm:prSet/>
      <dgm:spPr/>
      <dgm:t>
        <a:bodyPr/>
        <a:lstStyle/>
        <a:p>
          <a:endParaRPr lang="en-US"/>
        </a:p>
      </dgm:t>
    </dgm:pt>
    <dgm:pt modelId="{1068EEA1-D390-49BE-9BC8-FA3338142471}" type="sibTrans" cxnId="{2F0554A3-7E8E-4406-A109-A6F4F52A624E}">
      <dgm:prSet/>
      <dgm:spPr/>
      <dgm:t>
        <a:bodyPr/>
        <a:lstStyle/>
        <a:p>
          <a:endParaRPr lang="en-US"/>
        </a:p>
      </dgm:t>
    </dgm:pt>
    <dgm:pt modelId="{2E2C51FC-00CC-4FCD-AC6A-87E3992EAD9D}">
      <dgm:prSet custT="1"/>
      <dgm:spPr/>
      <dgm:t>
        <a:bodyPr/>
        <a:lstStyle/>
        <a:p>
          <a:r>
            <a:rPr lang="en-US" sz="1200" dirty="0"/>
            <a:t>May be stored at room temperature at 15°-30°C for up to 8 hours or refrigerated at 2°-8°C for up to 72 hours</a:t>
          </a:r>
        </a:p>
      </dgm:t>
    </dgm:pt>
    <dgm:pt modelId="{9F8C40CD-C2A5-41D0-9A73-C0AAC18EDBB0}" type="parTrans" cxnId="{3CCAEF2E-2898-4F23-A7E1-C5D6B2949C53}">
      <dgm:prSet/>
      <dgm:spPr/>
      <dgm:t>
        <a:bodyPr/>
        <a:lstStyle/>
        <a:p>
          <a:endParaRPr lang="en-US"/>
        </a:p>
      </dgm:t>
    </dgm:pt>
    <dgm:pt modelId="{5E02EA48-6D95-4005-8FE6-4EBE946DD461}" type="sibTrans" cxnId="{3CCAEF2E-2898-4F23-A7E1-C5D6B2949C53}">
      <dgm:prSet/>
      <dgm:spPr/>
      <dgm:t>
        <a:bodyPr/>
        <a:lstStyle/>
        <a:p>
          <a:endParaRPr lang="en-US"/>
        </a:p>
      </dgm:t>
    </dgm:pt>
    <dgm:pt modelId="{8AD56595-F6B5-49E5-9759-471BB5B1A168}" type="pres">
      <dgm:prSet presAssocID="{3FC6B77D-3C88-4EFE-A21C-AE846389A1CC}" presName="diagram" presStyleCnt="0">
        <dgm:presLayoutVars>
          <dgm:dir/>
          <dgm:resizeHandles val="exact"/>
        </dgm:presLayoutVars>
      </dgm:prSet>
      <dgm:spPr/>
    </dgm:pt>
    <dgm:pt modelId="{35B9F77B-F29C-463F-BAF7-32989DCAD9CB}" type="pres">
      <dgm:prSet presAssocID="{9BDC443D-79DA-4892-8855-A036395E105B}" presName="node" presStyleLbl="node1" presStyleIdx="0" presStyleCnt="5">
        <dgm:presLayoutVars>
          <dgm:bulletEnabled val="1"/>
        </dgm:presLayoutVars>
      </dgm:prSet>
      <dgm:spPr/>
    </dgm:pt>
    <dgm:pt modelId="{14CB63C1-19BB-4641-8916-625E51F23C34}" type="pres">
      <dgm:prSet presAssocID="{98AFDA51-8449-4176-BB97-D45EA1F96103}" presName="sibTrans" presStyleCnt="0"/>
      <dgm:spPr/>
    </dgm:pt>
    <dgm:pt modelId="{8C9ADBFE-63F7-4452-8DA3-B2BD032F7DD6}" type="pres">
      <dgm:prSet presAssocID="{39E8D92F-9F7D-4677-9830-93F890FB45F3}" presName="node" presStyleLbl="node1" presStyleIdx="1" presStyleCnt="5">
        <dgm:presLayoutVars>
          <dgm:bulletEnabled val="1"/>
        </dgm:presLayoutVars>
      </dgm:prSet>
      <dgm:spPr/>
    </dgm:pt>
    <dgm:pt modelId="{FAB114D6-FCD5-417B-8B94-B44149B15840}" type="pres">
      <dgm:prSet presAssocID="{CB67B7FF-6EDA-458C-B3CB-A10C1562D0AA}" presName="sibTrans" presStyleCnt="0"/>
      <dgm:spPr/>
    </dgm:pt>
    <dgm:pt modelId="{002D2ED2-DE84-498B-B7C6-A87C4FFB5E4F}" type="pres">
      <dgm:prSet presAssocID="{778BE27D-71B7-475F-9A29-6ED5D182B473}" presName="node" presStyleLbl="node1" presStyleIdx="2" presStyleCnt="5">
        <dgm:presLayoutVars>
          <dgm:bulletEnabled val="1"/>
        </dgm:presLayoutVars>
      </dgm:prSet>
      <dgm:spPr/>
    </dgm:pt>
    <dgm:pt modelId="{D3A793C2-AEEB-49A5-80BB-A9715B497B7D}" type="pres">
      <dgm:prSet presAssocID="{3ED949C6-3030-4AA3-BEE7-494187318C70}" presName="sibTrans" presStyleCnt="0"/>
      <dgm:spPr/>
    </dgm:pt>
    <dgm:pt modelId="{81B7A74D-F460-4B2B-9BDB-3599AAE6CADF}" type="pres">
      <dgm:prSet presAssocID="{623BEECB-7822-432F-9FB4-5AF9C85F7033}" presName="node" presStyleLbl="node1" presStyleIdx="3" presStyleCnt="5">
        <dgm:presLayoutVars>
          <dgm:bulletEnabled val="1"/>
        </dgm:presLayoutVars>
      </dgm:prSet>
      <dgm:spPr/>
    </dgm:pt>
    <dgm:pt modelId="{AFB3739B-DD91-4E26-9174-12FA66B66A77}" type="pres">
      <dgm:prSet presAssocID="{013CF9C8-7C1E-404E-BCCC-2CB7A2939CB6}" presName="sibTrans" presStyleCnt="0"/>
      <dgm:spPr/>
    </dgm:pt>
    <dgm:pt modelId="{1FE4855E-7E01-4338-B091-A360B046423E}" type="pres">
      <dgm:prSet presAssocID="{A6E28A45-4D11-4A29-BB50-000EA2A84B62}" presName="node" presStyleLbl="node1" presStyleIdx="4" presStyleCnt="5" custScaleX="194626" custScaleY="98587">
        <dgm:presLayoutVars>
          <dgm:bulletEnabled val="1"/>
        </dgm:presLayoutVars>
      </dgm:prSet>
      <dgm:spPr/>
    </dgm:pt>
  </dgm:ptLst>
  <dgm:cxnLst>
    <dgm:cxn modelId="{82693A02-35E2-4905-9774-7CCCAF080AE6}" type="presOf" srcId="{2E2C51FC-00CC-4FCD-AC6A-87E3992EAD9D}" destId="{1FE4855E-7E01-4338-B091-A360B046423E}" srcOrd="0" destOrd="2" presId="urn:microsoft.com/office/officeart/2005/8/layout/default"/>
    <dgm:cxn modelId="{D239420F-1BB3-462F-9D5D-98B7984ADF00}" type="presOf" srcId="{9BDC443D-79DA-4892-8855-A036395E105B}" destId="{35B9F77B-F29C-463F-BAF7-32989DCAD9CB}" srcOrd="0" destOrd="0" presId="urn:microsoft.com/office/officeart/2005/8/layout/default"/>
    <dgm:cxn modelId="{0945D817-41C9-4104-9727-EC96D7BD71DE}" type="presOf" srcId="{39E8D92F-9F7D-4677-9830-93F890FB45F3}" destId="{8C9ADBFE-63F7-4452-8DA3-B2BD032F7DD6}" srcOrd="0" destOrd="0" presId="urn:microsoft.com/office/officeart/2005/8/layout/default"/>
    <dgm:cxn modelId="{08F7C121-9039-4D52-88EC-39C7A180E14A}" type="presOf" srcId="{A6E28A45-4D11-4A29-BB50-000EA2A84B62}" destId="{1FE4855E-7E01-4338-B091-A360B046423E}" srcOrd="0" destOrd="0" presId="urn:microsoft.com/office/officeart/2005/8/layout/default"/>
    <dgm:cxn modelId="{4BD05B24-8EC8-4BB0-9C4A-7D71E14BE343}" srcId="{3FC6B77D-3C88-4EFE-A21C-AE846389A1CC}" destId="{A6E28A45-4D11-4A29-BB50-000EA2A84B62}" srcOrd="4" destOrd="0" parTransId="{C1D0B048-D922-40E3-8BD0-E571E20C8D8A}" sibTransId="{9BCC0BA8-31DC-4E22-BA94-C9CA6CFF15C0}"/>
    <dgm:cxn modelId="{29F6B828-C9A6-452C-AD5C-25863E654D1F}" type="presOf" srcId="{8E11AAEE-40D0-4D47-9317-ADA1C19D2345}" destId="{1FE4855E-7E01-4338-B091-A360B046423E}" srcOrd="0" destOrd="1" presId="urn:microsoft.com/office/officeart/2005/8/layout/default"/>
    <dgm:cxn modelId="{9E91F628-8B1D-4261-B16B-1A97C3CFA38D}" srcId="{3FC6B77D-3C88-4EFE-A21C-AE846389A1CC}" destId="{623BEECB-7822-432F-9FB4-5AF9C85F7033}" srcOrd="3" destOrd="0" parTransId="{9EE36159-4A4D-4C96-A502-6467B6325AF6}" sibTransId="{013CF9C8-7C1E-404E-BCCC-2CB7A2939CB6}"/>
    <dgm:cxn modelId="{3CCAEF2E-2898-4F23-A7E1-C5D6B2949C53}" srcId="{A6E28A45-4D11-4A29-BB50-000EA2A84B62}" destId="{2E2C51FC-00CC-4FCD-AC6A-87E3992EAD9D}" srcOrd="1" destOrd="0" parTransId="{9F8C40CD-C2A5-41D0-9A73-C0AAC18EDBB0}" sibTransId="{5E02EA48-6D95-4005-8FE6-4EBE946DD461}"/>
    <dgm:cxn modelId="{16EF3B46-D2CE-4444-BD45-3E689C2E62A3}" srcId="{3FC6B77D-3C88-4EFE-A21C-AE846389A1CC}" destId="{778BE27D-71B7-475F-9A29-6ED5D182B473}" srcOrd="2" destOrd="0" parTransId="{D7EF3484-1DFF-4F22-8173-B76DC6EFF23E}" sibTransId="{3ED949C6-3030-4AA3-BEE7-494187318C70}"/>
    <dgm:cxn modelId="{6FCC336D-74D5-474A-A950-E01CAD12CD1D}" srcId="{3FC6B77D-3C88-4EFE-A21C-AE846389A1CC}" destId="{9BDC443D-79DA-4892-8855-A036395E105B}" srcOrd="0" destOrd="0" parTransId="{38162FBE-E4F5-4F3A-9D64-AB6C434CA795}" sibTransId="{98AFDA51-8449-4176-BB97-D45EA1F96103}"/>
    <dgm:cxn modelId="{9C67DA6D-7C3E-4DA6-AC4B-242755572F75}" type="presOf" srcId="{3FC6B77D-3C88-4EFE-A21C-AE846389A1CC}" destId="{8AD56595-F6B5-49E5-9759-471BB5B1A168}" srcOrd="0" destOrd="0" presId="urn:microsoft.com/office/officeart/2005/8/layout/default"/>
    <dgm:cxn modelId="{96867FA0-4D78-468A-9551-F40BD788DDF6}" srcId="{3FC6B77D-3C88-4EFE-A21C-AE846389A1CC}" destId="{39E8D92F-9F7D-4677-9830-93F890FB45F3}" srcOrd="1" destOrd="0" parTransId="{67BB0862-8F1E-49F5-BBF4-93CFF75871E9}" sibTransId="{CB67B7FF-6EDA-458C-B3CB-A10C1562D0AA}"/>
    <dgm:cxn modelId="{2F0554A3-7E8E-4406-A109-A6F4F52A624E}" srcId="{A6E28A45-4D11-4A29-BB50-000EA2A84B62}" destId="{8E11AAEE-40D0-4D47-9317-ADA1C19D2345}" srcOrd="0" destOrd="0" parTransId="{E3989201-1B55-498E-B25C-FF7DFB9752FC}" sibTransId="{1068EEA1-D390-49BE-9BC8-FA3338142471}"/>
    <dgm:cxn modelId="{C77B94C1-4D2D-4B3F-8B8A-A5982B9032A9}" type="presOf" srcId="{778BE27D-71B7-475F-9A29-6ED5D182B473}" destId="{002D2ED2-DE84-498B-B7C6-A87C4FFB5E4F}" srcOrd="0" destOrd="0" presId="urn:microsoft.com/office/officeart/2005/8/layout/default"/>
    <dgm:cxn modelId="{31CDEAFA-6DB4-442F-A27E-5B6279D1EEB8}" type="presOf" srcId="{623BEECB-7822-432F-9FB4-5AF9C85F7033}" destId="{81B7A74D-F460-4B2B-9BDB-3599AAE6CADF}" srcOrd="0" destOrd="0" presId="urn:microsoft.com/office/officeart/2005/8/layout/default"/>
    <dgm:cxn modelId="{E70553A0-4FFA-48BA-A472-BD47C4D2F479}" type="presParOf" srcId="{8AD56595-F6B5-49E5-9759-471BB5B1A168}" destId="{35B9F77B-F29C-463F-BAF7-32989DCAD9CB}" srcOrd="0" destOrd="0" presId="urn:microsoft.com/office/officeart/2005/8/layout/default"/>
    <dgm:cxn modelId="{29B15D6F-B646-4D92-B6FB-7FFC95A08E48}" type="presParOf" srcId="{8AD56595-F6B5-49E5-9759-471BB5B1A168}" destId="{14CB63C1-19BB-4641-8916-625E51F23C34}" srcOrd="1" destOrd="0" presId="urn:microsoft.com/office/officeart/2005/8/layout/default"/>
    <dgm:cxn modelId="{754062A0-DB90-4DBB-B41A-3051C5BCB4EF}" type="presParOf" srcId="{8AD56595-F6B5-49E5-9759-471BB5B1A168}" destId="{8C9ADBFE-63F7-4452-8DA3-B2BD032F7DD6}" srcOrd="2" destOrd="0" presId="urn:microsoft.com/office/officeart/2005/8/layout/default"/>
    <dgm:cxn modelId="{56ADB7CD-A7A3-445C-B19E-DEA86C75209C}" type="presParOf" srcId="{8AD56595-F6B5-49E5-9759-471BB5B1A168}" destId="{FAB114D6-FCD5-417B-8B94-B44149B15840}" srcOrd="3" destOrd="0" presId="urn:microsoft.com/office/officeart/2005/8/layout/default"/>
    <dgm:cxn modelId="{365C04F9-695F-409A-ACA8-0BB2ABDFF142}" type="presParOf" srcId="{8AD56595-F6B5-49E5-9759-471BB5B1A168}" destId="{002D2ED2-DE84-498B-B7C6-A87C4FFB5E4F}" srcOrd="4" destOrd="0" presId="urn:microsoft.com/office/officeart/2005/8/layout/default"/>
    <dgm:cxn modelId="{BA3404B0-C977-4037-BC82-5672B8027C7F}" type="presParOf" srcId="{8AD56595-F6B5-49E5-9759-471BB5B1A168}" destId="{D3A793C2-AEEB-49A5-80BB-A9715B497B7D}" srcOrd="5" destOrd="0" presId="urn:microsoft.com/office/officeart/2005/8/layout/default"/>
    <dgm:cxn modelId="{72712680-A939-4A96-8554-559D1BED6591}" type="presParOf" srcId="{8AD56595-F6B5-49E5-9759-471BB5B1A168}" destId="{81B7A74D-F460-4B2B-9BDB-3599AAE6CADF}" srcOrd="6" destOrd="0" presId="urn:microsoft.com/office/officeart/2005/8/layout/default"/>
    <dgm:cxn modelId="{ADE11652-1F88-4EED-B577-886656F3193B}" type="presParOf" srcId="{8AD56595-F6B5-49E5-9759-471BB5B1A168}" destId="{AFB3739B-DD91-4E26-9174-12FA66B66A77}" srcOrd="7" destOrd="0" presId="urn:microsoft.com/office/officeart/2005/8/layout/default"/>
    <dgm:cxn modelId="{4D15F2CB-6EF0-4BA7-AE41-D6020A61A339}" type="presParOf" srcId="{8AD56595-F6B5-49E5-9759-471BB5B1A168}" destId="{1FE4855E-7E01-4338-B091-A360B046423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 Verifies proper assembly of device.</a:t>
          </a:r>
        </a:p>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97705"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4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custT="1"/>
      <dgm:spPr/>
      <dgm:t>
        <a:bodyPr/>
        <a:lstStyle/>
        <a:p>
          <a:r>
            <a:rPr lang="en-US" sz="1200"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custT="1"/>
      <dgm:spPr/>
      <dgm:t>
        <a:bodyPr/>
        <a:lstStyle/>
        <a:p>
          <a:r>
            <a:rPr lang="en-US" sz="1400" dirty="0"/>
            <a:t>Expel the entire contents of barrel into the sample well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custT="1"/>
      <dgm:spPr/>
      <dgm:t>
        <a:bodyPr/>
        <a:lstStyle/>
        <a:p>
          <a:r>
            <a:rPr lang="en-US" sz="1400"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70004"/>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b="1" dirty="0"/>
            <a:t>Positive</a:t>
          </a:r>
          <a:r>
            <a:rPr lang="en-US" dirty="0"/>
            <a:t>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custLinFactNeighborX="-6636" custLinFactNeighborY="-395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Unfollow with solid fill"/>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Question mark with solid fill"/>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E9EF8D-8A60-415A-9392-C8C8934D0A0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using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A31904E7-2869-4C48-B8BE-8920C37213F0}" type="pres">
      <dgm:prSet presAssocID="{16E9EF8D-8A60-415A-9392-C8C8934D0A0E}" presName="linear" presStyleCnt="0">
        <dgm:presLayoutVars>
          <dgm:animLvl val="lvl"/>
          <dgm:resizeHandles val="exact"/>
        </dgm:presLayoutVars>
      </dgm:prSet>
      <dgm:spPr/>
    </dgm:pt>
    <dgm:pt modelId="{E9B4EF10-A03C-49C7-8B13-D50E433A800E}" type="pres">
      <dgm:prSet presAssocID="{7B2D3F62-22B5-4057-A93A-44AB4EB799E9}" presName="parentText" presStyleLbl="node1" presStyleIdx="0" presStyleCnt="3">
        <dgm:presLayoutVars>
          <dgm:chMax val="0"/>
          <dgm:bulletEnabled val="1"/>
        </dgm:presLayoutVars>
      </dgm:prSet>
      <dgm:spPr/>
    </dgm:pt>
    <dgm:pt modelId="{96C4DF80-B492-4B92-B9A8-3A30C22824E2}" type="pres">
      <dgm:prSet presAssocID="{6914E384-D71B-4F6D-AF77-B5BC06B3EDF6}" presName="spacer" presStyleCnt="0"/>
      <dgm:spPr/>
    </dgm:pt>
    <dgm:pt modelId="{0C75DC9F-54C4-4334-B994-E2C37AE7F911}" type="pres">
      <dgm:prSet presAssocID="{0D002992-8BDD-43FD-AC15-796BA590D142}" presName="parentText" presStyleLbl="node1" presStyleIdx="1" presStyleCnt="3">
        <dgm:presLayoutVars>
          <dgm:chMax val="0"/>
          <dgm:bulletEnabled val="1"/>
        </dgm:presLayoutVars>
      </dgm:prSet>
      <dgm:spPr/>
    </dgm:pt>
    <dgm:pt modelId="{1D3630AF-DC40-45C3-9B20-3BA105C234D5}" type="pres">
      <dgm:prSet presAssocID="{39CB9185-5028-437A-8024-4AB14AEAE41B}" presName="spacer" presStyleCnt="0"/>
      <dgm:spPr/>
    </dgm:pt>
    <dgm:pt modelId="{32F2F00B-1CE7-4782-BBA6-157154C37675}" type="pres">
      <dgm:prSet presAssocID="{E87C431B-84F5-43F4-9CFD-8E508EF4F311}" presName="parentText" presStyleLbl="node1" presStyleIdx="2" presStyleCnt="3">
        <dgm:presLayoutVars>
          <dgm:chMax val="0"/>
          <dgm:bulletEnabled val="1"/>
        </dgm:presLayoutVars>
      </dgm:prSet>
      <dgm:spPr/>
    </dgm:pt>
  </dgm:ptLst>
  <dgm:cxnLst>
    <dgm:cxn modelId="{3C91872C-44CA-450F-9787-2A4E38199D90}" type="presOf" srcId="{0D002992-8BDD-43FD-AC15-796BA590D142}" destId="{0C75DC9F-54C4-4334-B994-E2C37AE7F911}" srcOrd="0" destOrd="0" presId="urn:microsoft.com/office/officeart/2005/8/layout/vList2"/>
    <dgm:cxn modelId="{12843E2D-59C3-44F5-8B79-71D14DD9DDEB}" srcId="{16E9EF8D-8A60-415A-9392-C8C8934D0A0E}" destId="{0D002992-8BDD-43FD-AC15-796BA590D142}" srcOrd="1" destOrd="0" parTransId="{9976CA59-4783-4F3D-8E14-A38F19419674}" sibTransId="{39CB9185-5028-437A-8024-4AB14AEAE41B}"/>
    <dgm:cxn modelId="{09E29133-EA16-4C52-B258-CC4CC014B27D}" type="presOf" srcId="{16E9EF8D-8A60-415A-9392-C8C8934D0A0E}" destId="{A31904E7-2869-4C48-B8BE-8920C37213F0}" srcOrd="0" destOrd="0" presId="urn:microsoft.com/office/officeart/2005/8/layout/vList2"/>
    <dgm:cxn modelId="{C81C9D5E-1658-48A8-8590-444C82B3A912}" type="presOf" srcId="{7B2D3F62-22B5-4057-A93A-44AB4EB799E9}" destId="{E9B4EF10-A03C-49C7-8B13-D50E433A800E}" srcOrd="0" destOrd="0" presId="urn:microsoft.com/office/officeart/2005/8/layout/vList2"/>
    <dgm:cxn modelId="{554DB561-0E45-4EA6-B881-91CF81418FFF}" srcId="{16E9EF8D-8A60-415A-9392-C8C8934D0A0E}" destId="{E87C431B-84F5-43F4-9CFD-8E508EF4F311}" srcOrd="2" destOrd="0" parTransId="{3CF42907-9DD3-4FAD-80BA-CFFED06D8E57}" sibTransId="{AF2833E9-530F-446C-BD72-BCCA4301022B}"/>
    <dgm:cxn modelId="{48A96E5A-492C-4F71-A14B-BAEBC17FD206}" type="presOf" srcId="{E87C431B-84F5-43F4-9CFD-8E508EF4F311}" destId="{32F2F00B-1CE7-4782-BBA6-157154C37675}" srcOrd="0" destOrd="0" presId="urn:microsoft.com/office/officeart/2005/8/layout/vList2"/>
    <dgm:cxn modelId="{B6BB4DE2-D590-4574-AD87-EAE5896D4E00}" srcId="{16E9EF8D-8A60-415A-9392-C8C8934D0A0E}" destId="{7B2D3F62-22B5-4057-A93A-44AB4EB799E9}" srcOrd="0" destOrd="0" parTransId="{CFDE8F46-EEC1-4832-954F-D7B035933045}" sibTransId="{6914E384-D71B-4F6D-AF77-B5BC06B3EDF6}"/>
    <dgm:cxn modelId="{A561BE00-3844-41FA-95D1-721F4596C09B}" type="presParOf" srcId="{A31904E7-2869-4C48-B8BE-8920C37213F0}" destId="{E9B4EF10-A03C-49C7-8B13-D50E433A800E}" srcOrd="0" destOrd="0" presId="urn:microsoft.com/office/officeart/2005/8/layout/vList2"/>
    <dgm:cxn modelId="{D498BA66-D4C8-4BC6-9D30-029957DC9F2C}" type="presParOf" srcId="{A31904E7-2869-4C48-B8BE-8920C37213F0}" destId="{96C4DF80-B492-4B92-B9A8-3A30C22824E2}" srcOrd="1" destOrd="0" presId="urn:microsoft.com/office/officeart/2005/8/layout/vList2"/>
    <dgm:cxn modelId="{90B7A8E9-5D44-416F-8215-C1AE0A0DFF9A}" type="presParOf" srcId="{A31904E7-2869-4C48-B8BE-8920C37213F0}" destId="{0C75DC9F-54C4-4334-B994-E2C37AE7F911}" srcOrd="2" destOrd="0" presId="urn:microsoft.com/office/officeart/2005/8/layout/vList2"/>
    <dgm:cxn modelId="{21C378EE-0BCA-455E-816C-8EE38101BA32}" type="presParOf" srcId="{A31904E7-2869-4C48-B8BE-8920C37213F0}" destId="{1D3630AF-DC40-45C3-9B20-3BA105C234D5}" srcOrd="3" destOrd="0" presId="urn:microsoft.com/office/officeart/2005/8/layout/vList2"/>
    <dgm:cxn modelId="{16121ADD-8B0E-41FC-9C2E-1D80AD386BC3}" type="presParOf" srcId="{A31904E7-2869-4C48-B8BE-8920C37213F0}" destId="{32F2F00B-1CE7-4782-BBA6-157154C376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7AD9DBC4-3889-45F6-9FC4-432D6F61AF68}">
      <dgm:prSet/>
      <dgm:spPr/>
      <dgm:t>
        <a:bodyPr/>
        <a:lstStyle/>
        <a:p>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a:t>Always refer to the OSOM® hCG Combo Test Procedure in POC  Policies and Procedures found on Medialab</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endParaRPr lang="en-US" u="none" dirty="0">
            <a:sym typeface="Wingdings" panose="05000000000000000000" pitchFamily="2" charset="2"/>
          </a:endParaRPr>
        </a:p>
        <a:p>
          <a:r>
            <a:rPr lang="en-US" u="none" dirty="0">
              <a:sym typeface="Wingdings" panose="05000000000000000000" pitchFamily="2" charset="2"/>
            </a:rPr>
            <a:t> Point of Care/Ancillary  Point of Care SOPs. Located in RIC SharePoint, accessing the SOPs through CVHCS Policy Site. You can access it using the link below.</a:t>
          </a:r>
        </a:p>
        <a:p>
          <a:r>
            <a:rPr lang="en-US" dirty="0">
              <a:hlinkClick xmlns:r="http://schemas.openxmlformats.org/officeDocument/2006/relationships" r:id="rId1"/>
            </a:rPr>
            <a:t>POC SOPs - All Documents (sharepoint.com)</a:t>
          </a:r>
          <a:endParaRPr lang="en-US" dirty="0"/>
        </a:p>
        <a:p>
          <a:endParaRPr lang="en-US" u="none" dirty="0"/>
        </a:p>
        <a:p>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custLinFactNeighborX="467" custLinFactNeighborY="-472"/>
      <dgm:spPr/>
    </dgm:pt>
    <dgm:pt modelId="{9F722E95-0944-4BFA-BBCB-14C870EE9E85}" type="pres">
      <dgm:prSet presAssocID="{7AD9DBC4-3889-45F6-9FC4-432D6F61AF68}" presName="iconRect" presStyleLbl="node1" presStyleIdx="0" presStyleCnt="3"/>
      <dgm:spPr>
        <a:ln>
          <a:noFill/>
        </a:ln>
      </dgm:spPr>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X="824" custLinFactNeighborY="-1750"/>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custScaleX="104276" custScaleY="99387">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9F77B-F29C-463F-BAF7-32989DCAD9CB}">
      <dsp:nvSpPr>
        <dsp:cNvPr id="0" name=""/>
        <dsp:cNvSpPr/>
      </dsp:nvSpPr>
      <dsp:spPr>
        <a:xfrm>
          <a:off x="0" y="457795"/>
          <a:ext cx="2106422" cy="126385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REAGENTS:</a:t>
          </a:r>
        </a:p>
      </dsp:txBody>
      <dsp:txXfrm>
        <a:off x="0" y="457795"/>
        <a:ext cx="2106422" cy="1263853"/>
      </dsp:txXfrm>
    </dsp:sp>
    <dsp:sp modelId="{8C9ADBFE-63F7-4452-8DA3-B2BD032F7DD6}">
      <dsp:nvSpPr>
        <dsp:cNvPr id="0" name=""/>
        <dsp:cNvSpPr/>
      </dsp:nvSpPr>
      <dsp:spPr>
        <a:xfrm>
          <a:off x="2317065" y="457795"/>
          <a:ext cx="2106422" cy="1263853"/>
        </a:xfrm>
        <a:prstGeom prst="rect">
          <a:avLst/>
        </a:prstGeom>
        <a:solidFill>
          <a:schemeClr val="accent2">
            <a:hueOff val="113291"/>
            <a:satOff val="-11998"/>
            <a:lumOff val="-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OSOM® </a:t>
          </a:r>
          <a:r>
            <a:rPr lang="en-US" sz="1300" kern="1200" dirty="0" err="1"/>
            <a:t>hCG</a:t>
          </a:r>
          <a:r>
            <a:rPr lang="en-US" sz="1300" kern="1200" dirty="0"/>
            <a:t> Test Devices individually pouched, each containing a disposable pipette. Stored at room temperature. </a:t>
          </a:r>
        </a:p>
      </dsp:txBody>
      <dsp:txXfrm>
        <a:off x="2317065" y="457795"/>
        <a:ext cx="2106422" cy="1263853"/>
      </dsp:txXfrm>
    </dsp:sp>
    <dsp:sp modelId="{002D2ED2-DE84-498B-B7C6-A87C4FFB5E4F}">
      <dsp:nvSpPr>
        <dsp:cNvPr id="0" name=""/>
        <dsp:cNvSpPr/>
      </dsp:nvSpPr>
      <dsp:spPr>
        <a:xfrm>
          <a:off x="4634130" y="457795"/>
          <a:ext cx="2106422" cy="1263853"/>
        </a:xfrm>
        <a:prstGeom prst="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UA Controls Abnormal and Normal, stored in a refrigerator (2-8° C)</a:t>
          </a:r>
        </a:p>
      </dsp:txBody>
      <dsp:txXfrm>
        <a:off x="4634130" y="457795"/>
        <a:ext cx="2106422" cy="1263853"/>
      </dsp:txXfrm>
    </dsp:sp>
    <dsp:sp modelId="{81B7A74D-F460-4B2B-9BDB-3599AAE6CADF}">
      <dsp:nvSpPr>
        <dsp:cNvPr id="0" name=""/>
        <dsp:cNvSpPr/>
      </dsp:nvSpPr>
      <dsp:spPr>
        <a:xfrm>
          <a:off x="161920" y="1932291"/>
          <a:ext cx="2106422" cy="1263853"/>
        </a:xfrm>
        <a:prstGeom prst="rect">
          <a:avLst/>
        </a:prstGeom>
        <a:solidFill>
          <a:schemeClr val="accent2">
            <a:hueOff val="339874"/>
            <a:satOff val="-35995"/>
            <a:lumOff val="-8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Clock or Timer</a:t>
          </a:r>
        </a:p>
      </dsp:txBody>
      <dsp:txXfrm>
        <a:off x="161920" y="1932291"/>
        <a:ext cx="2106422" cy="1263853"/>
      </dsp:txXfrm>
    </dsp:sp>
    <dsp:sp modelId="{1FE4855E-7E01-4338-B091-A360B046423E}">
      <dsp:nvSpPr>
        <dsp:cNvPr id="0" name=""/>
        <dsp:cNvSpPr/>
      </dsp:nvSpPr>
      <dsp:spPr>
        <a:xfrm>
          <a:off x="2478985" y="1941220"/>
          <a:ext cx="4099646" cy="1245995"/>
        </a:xfrm>
        <a:prstGeom prst="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SPECIMEN:</a:t>
          </a:r>
        </a:p>
        <a:p>
          <a:pPr marL="114300" lvl="1" indent="-114300" algn="l" defTabSz="533400">
            <a:lnSpc>
              <a:spcPct val="90000"/>
            </a:lnSpc>
            <a:spcBef>
              <a:spcPct val="0"/>
            </a:spcBef>
            <a:spcAft>
              <a:spcPct val="15000"/>
            </a:spcAft>
            <a:buChar char="•"/>
          </a:pPr>
          <a:r>
            <a:rPr lang="en-US" sz="1200" kern="1200" dirty="0"/>
            <a:t>Urine specimen - collected in a clean, dry, plastic container.  </a:t>
          </a:r>
        </a:p>
        <a:p>
          <a:pPr marL="114300" lvl="1" indent="-114300" algn="l" defTabSz="533400">
            <a:lnSpc>
              <a:spcPct val="90000"/>
            </a:lnSpc>
            <a:spcBef>
              <a:spcPct val="0"/>
            </a:spcBef>
            <a:spcAft>
              <a:spcPct val="15000"/>
            </a:spcAft>
            <a:buChar char="•"/>
          </a:pPr>
          <a:r>
            <a:rPr lang="en-US" sz="1200" kern="1200" dirty="0"/>
            <a:t>May be stored at room temperature at 15°-30°C for up to 8 hours or refrigerated at 2°-8°C for up to 72 hours</a:t>
          </a:r>
        </a:p>
      </dsp:txBody>
      <dsp:txXfrm>
        <a:off x="2478985" y="1941220"/>
        <a:ext cx="4099646" cy="1245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154273"/>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402627"/>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66986"/>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66986"/>
        <a:ext cx="2547522" cy="1679011"/>
      </dsp:txXfrm>
    </dsp:sp>
    <dsp:sp modelId="{CD7748F8-19C9-4EC0-BF09-253C7620B9FB}">
      <dsp:nvSpPr>
        <dsp:cNvPr id="0" name=""/>
        <dsp:cNvSpPr/>
      </dsp:nvSpPr>
      <dsp:spPr>
        <a:xfrm>
          <a:off x="4829168" y="78069"/>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78069"/>
        <a:ext cx="3624441" cy="1639500"/>
      </dsp:txXfrm>
    </dsp:sp>
    <dsp:sp modelId="{1D482B0F-96C4-44B7-9B35-AD715AE149C4}">
      <dsp:nvSpPr>
        <dsp:cNvPr id="0" name=""/>
        <dsp:cNvSpPr/>
      </dsp:nvSpPr>
      <dsp:spPr>
        <a:xfrm>
          <a:off x="0" y="2245026"/>
          <a:ext cx="8763000" cy="32413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 Verifies proper assembly of device.</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26655"/>
          <a:ext cx="1568787" cy="3594887"/>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Remove the Test Device and the pipette from the pouch.  Place device on a flat surface.</a:t>
          </a:r>
        </a:p>
      </dsp:txBody>
      <dsp:txXfrm>
        <a:off x="152402" y="1892712"/>
        <a:ext cx="1568787" cy="2156932"/>
      </dsp:txXfrm>
    </dsp:sp>
    <dsp:sp modelId="{CFA92DCB-CC48-4E00-8358-24DFD85C8539}">
      <dsp:nvSpPr>
        <dsp:cNvPr id="0" name=""/>
        <dsp:cNvSpPr/>
      </dsp:nvSpPr>
      <dsp:spPr>
        <a:xfrm>
          <a:off x="457846" y="1452320"/>
          <a:ext cx="658890" cy="658890"/>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548812"/>
        <a:ext cx="465906" cy="465906"/>
      </dsp:txXfrm>
    </dsp:sp>
    <dsp:sp modelId="{645E1FF8-F10C-4277-814E-5CD5A7D0BB23}">
      <dsp:nvSpPr>
        <dsp:cNvPr id="0" name=""/>
        <dsp:cNvSpPr/>
      </dsp:nvSpPr>
      <dsp:spPr>
        <a:xfrm>
          <a:off x="2897" y="3428921"/>
          <a:ext cx="1568787"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533398"/>
          <a:ext cx="1568787" cy="3594887"/>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Squeeze the bulb of the pipette and insert the barrel into the sample.  Release and draw up enough sample to fill the barrel to the fill line.  </a:t>
          </a:r>
        </a:p>
      </dsp:txBody>
      <dsp:txXfrm>
        <a:off x="1728564" y="1899455"/>
        <a:ext cx="1568787" cy="2156932"/>
      </dsp:txXfrm>
    </dsp:sp>
    <dsp:sp modelId="{1F070470-E9F3-4AB6-8F31-EB3C6BA14930}">
      <dsp:nvSpPr>
        <dsp:cNvPr id="0" name=""/>
        <dsp:cNvSpPr/>
      </dsp:nvSpPr>
      <dsp:spPr>
        <a:xfrm>
          <a:off x="2183512" y="1452320"/>
          <a:ext cx="658890" cy="65889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548812"/>
        <a:ext cx="465906" cy="465906"/>
      </dsp:txXfrm>
    </dsp:sp>
    <dsp:sp modelId="{18BD7D8F-34A4-4255-BF84-0DB2C82AB521}">
      <dsp:nvSpPr>
        <dsp:cNvPr id="0" name=""/>
        <dsp:cNvSpPr/>
      </dsp:nvSpPr>
      <dsp:spPr>
        <a:xfrm>
          <a:off x="1728564" y="3428921"/>
          <a:ext cx="1568787" cy="72"/>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533398"/>
          <a:ext cx="1568787" cy="3733803"/>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Expel the entire contents of barrel into the sample well of the test device.  No drop counting is required.  Do not overfill the sample well.</a:t>
          </a:r>
        </a:p>
      </dsp:txBody>
      <dsp:txXfrm>
        <a:off x="3454231" y="1952243"/>
        <a:ext cx="1568787" cy="2240281"/>
      </dsp:txXfrm>
    </dsp:sp>
    <dsp:sp modelId="{523C613B-289A-40C0-AD7A-82D5729A51D7}">
      <dsp:nvSpPr>
        <dsp:cNvPr id="0" name=""/>
        <dsp:cNvSpPr/>
      </dsp:nvSpPr>
      <dsp:spPr>
        <a:xfrm>
          <a:off x="3909179" y="1521778"/>
          <a:ext cx="658890" cy="658890"/>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18270"/>
        <a:ext cx="465906" cy="465906"/>
      </dsp:txXfrm>
    </dsp:sp>
    <dsp:sp modelId="{1A32B8FB-324C-4FDC-9FAC-B9DD9C3301DF}">
      <dsp:nvSpPr>
        <dsp:cNvPr id="0" name=""/>
        <dsp:cNvSpPr/>
      </dsp:nvSpPr>
      <dsp:spPr>
        <a:xfrm>
          <a:off x="3454231" y="3498379"/>
          <a:ext cx="1568787" cy="72"/>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533398"/>
          <a:ext cx="1568787" cy="3576657"/>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Read results at 3 minutes.  </a:t>
          </a:r>
        </a:p>
      </dsp:txBody>
      <dsp:txXfrm>
        <a:off x="5179897" y="1892528"/>
        <a:ext cx="1568787" cy="2145994"/>
      </dsp:txXfrm>
    </dsp:sp>
    <dsp:sp modelId="{1D084650-2FB1-4A42-B332-068F7E7F7050}">
      <dsp:nvSpPr>
        <dsp:cNvPr id="0" name=""/>
        <dsp:cNvSpPr/>
      </dsp:nvSpPr>
      <dsp:spPr>
        <a:xfrm>
          <a:off x="5634846" y="1443205"/>
          <a:ext cx="658890" cy="65889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539697"/>
        <a:ext cx="465906" cy="465906"/>
      </dsp:txXfrm>
    </dsp:sp>
    <dsp:sp modelId="{2E127BB9-2D2A-4713-B762-F054542792BE}">
      <dsp:nvSpPr>
        <dsp:cNvPr id="0" name=""/>
        <dsp:cNvSpPr/>
      </dsp:nvSpPr>
      <dsp:spPr>
        <a:xfrm>
          <a:off x="5179897" y="3419806"/>
          <a:ext cx="1568787" cy="72"/>
        </a:xfrm>
        <a:prstGeom prst="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533398"/>
          <a:ext cx="1568787" cy="3576657"/>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800100">
            <a:lnSpc>
              <a:spcPct val="90000"/>
            </a:lnSpc>
            <a:spcBef>
              <a:spcPct val="0"/>
            </a:spcBef>
            <a:spcAft>
              <a:spcPct val="35000"/>
            </a:spcAft>
            <a:buNone/>
          </a:pPr>
          <a:r>
            <a:rPr lang="en-US" sz="1800" i="1" kern="1200" dirty="0"/>
            <a:t>**Note: Results are invalid after the stated read time.</a:t>
          </a:r>
          <a:endParaRPr lang="en-US" sz="1800" kern="1200" dirty="0"/>
        </a:p>
      </dsp:txBody>
      <dsp:txXfrm>
        <a:off x="6905564" y="1892528"/>
        <a:ext cx="1568787" cy="2145994"/>
      </dsp:txXfrm>
    </dsp:sp>
    <dsp:sp modelId="{F5A3D6AD-5319-433E-A9D2-3F988E939B7C}">
      <dsp:nvSpPr>
        <dsp:cNvPr id="0" name=""/>
        <dsp:cNvSpPr/>
      </dsp:nvSpPr>
      <dsp:spPr>
        <a:xfrm>
          <a:off x="7360513" y="1443205"/>
          <a:ext cx="658890" cy="658890"/>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539697"/>
        <a:ext cx="465906" cy="465906"/>
      </dsp:txXfrm>
    </dsp:sp>
    <dsp:sp modelId="{4CA5F71F-751D-45DE-9592-396A9FD9F52D}">
      <dsp:nvSpPr>
        <dsp:cNvPr id="0" name=""/>
        <dsp:cNvSpPr/>
      </dsp:nvSpPr>
      <dsp:spPr>
        <a:xfrm>
          <a:off x="6905564" y="3419806"/>
          <a:ext cx="1568787" cy="72"/>
        </a:xfrm>
        <a:prstGeom prst="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Positive</a:t>
          </a:r>
          <a:r>
            <a:rPr lang="en-US" sz="1700" kern="1200" dirty="0"/>
            <a:t>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458148" y="2503757"/>
          <a:ext cx="947293" cy="947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EF10-A03C-49C7-8B13-D50E433A800E}">
      <dsp:nvSpPr>
        <dsp:cNvPr id="0" name=""/>
        <dsp:cNvSpPr/>
      </dsp:nvSpPr>
      <dsp:spPr>
        <a:xfrm>
          <a:off x="0" y="83473"/>
          <a:ext cx="5380542" cy="196527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This test should only be used for the </a:t>
          </a:r>
          <a:r>
            <a:rPr lang="en-US" sz="1900" u="sng" kern="1200" dirty="0"/>
            <a:t>qualitative</a:t>
          </a:r>
          <a:r>
            <a:rPr lang="en-US" sz="1900" kern="1200" dirty="0"/>
            <a:t> detection of hCG in </a:t>
          </a:r>
          <a:r>
            <a:rPr lang="en-US" sz="1900" u="sng" kern="1200" dirty="0"/>
            <a:t>urine</a:t>
          </a:r>
          <a:r>
            <a:rPr lang="en-US" sz="1900" kern="1200" dirty="0"/>
            <a:t> for the early determination of pregnancy</a:t>
          </a:r>
        </a:p>
      </dsp:txBody>
      <dsp:txXfrm>
        <a:off x="95937" y="179410"/>
        <a:ext cx="5188668" cy="1773396"/>
      </dsp:txXfrm>
    </dsp:sp>
    <dsp:sp modelId="{0C75DC9F-54C4-4334-B994-E2C37AE7F911}">
      <dsp:nvSpPr>
        <dsp:cNvPr id="0" name=""/>
        <dsp:cNvSpPr/>
      </dsp:nvSpPr>
      <dsp:spPr>
        <a:xfrm>
          <a:off x="0" y="2103464"/>
          <a:ext cx="5380542" cy="196527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For diagnostic purposes, hCG test results should always be used in conjunction with other methods and in the context of the patient’s clinical information</a:t>
          </a:r>
        </a:p>
      </dsp:txBody>
      <dsp:txXfrm>
        <a:off x="95937" y="2199401"/>
        <a:ext cx="5188668" cy="1773396"/>
      </dsp:txXfrm>
    </dsp:sp>
    <dsp:sp modelId="{32F2F00B-1CE7-4782-BBA6-157154C37675}">
      <dsp:nvSpPr>
        <dsp:cNvPr id="0" name=""/>
        <dsp:cNvSpPr/>
      </dsp:nvSpPr>
      <dsp:spPr>
        <a:xfrm>
          <a:off x="0" y="4123454"/>
          <a:ext cx="5380542" cy="196527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the hCG level is inconsistent with, or unsupported by, clinical evidence, results should also be confirmed by using a quantitative serum hCG prior to the performance of any critical medical procedure.</a:t>
          </a:r>
        </a:p>
      </dsp:txBody>
      <dsp:txXfrm>
        <a:off x="95937" y="4219391"/>
        <a:ext cx="5188668" cy="1773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7"/>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542042" y="411637"/>
          <a:ext cx="985531" cy="985531"/>
        </a:xfrm>
        <a:prstGeom prst="rect">
          <a:avLst/>
        </a:prstGeom>
        <a:solidFill>
          <a:schemeClr val="accent2">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2069615" y="8465"/>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kern="1200" dirty="0"/>
            <a:t>Universal precautions must be used when collecting and testing body fluid specimens, as well as Quality Control material.</a:t>
          </a:r>
        </a:p>
      </dsp:txBody>
      <dsp:txXfrm>
        <a:off x="2069615" y="8465"/>
        <a:ext cx="5890715" cy="1760843"/>
      </dsp:txXfrm>
    </dsp:sp>
    <dsp:sp modelId="{9C46A71F-7217-42D5-B5DC-CC544AF223DB}">
      <dsp:nvSpPr>
        <dsp:cNvPr id="0" name=""/>
        <dsp:cNvSpPr/>
      </dsp:nvSpPr>
      <dsp:spPr>
        <a:xfrm>
          <a:off x="0" y="2190162"/>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542042" y="2593334"/>
          <a:ext cx="985531" cy="9855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2069615" y="2190162"/>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u="none" kern="1200"/>
            <a:t>Always refer to the OSOM® hCG Combo Test Procedure in POC  Policies and Procedures found on Medialab</a:t>
          </a:r>
        </a:p>
      </dsp:txBody>
      <dsp:txXfrm>
        <a:off x="2069615" y="2190162"/>
        <a:ext cx="5890715" cy="1760843"/>
      </dsp:txXfrm>
    </dsp:sp>
    <dsp:sp modelId="{0DDCE138-416C-4C4F-999B-D5355C5D681E}">
      <dsp:nvSpPr>
        <dsp:cNvPr id="0" name=""/>
        <dsp:cNvSpPr/>
      </dsp:nvSpPr>
      <dsp:spPr>
        <a:xfrm>
          <a:off x="0" y="4340501"/>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542042" y="4775031"/>
          <a:ext cx="985531" cy="9855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943672" y="4377256"/>
          <a:ext cx="6142602" cy="1750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endParaRPr lang="en-US" sz="1400" u="none" kern="1200" dirty="0">
            <a:sym typeface="Wingdings" panose="05000000000000000000" pitchFamily="2" charset="2"/>
          </a:endParaRPr>
        </a:p>
        <a:p>
          <a:pPr marL="0" lvl="0" indent="0" algn="l" defTabSz="622300">
            <a:lnSpc>
              <a:spcPct val="90000"/>
            </a:lnSpc>
            <a:spcBef>
              <a:spcPct val="0"/>
            </a:spcBef>
            <a:spcAft>
              <a:spcPct val="35000"/>
            </a:spcAft>
            <a:buNone/>
          </a:pPr>
          <a:r>
            <a:rPr lang="en-US" sz="1400" u="none" kern="1200" dirty="0">
              <a:sym typeface="Wingdings" panose="05000000000000000000" pitchFamily="2" charset="2"/>
            </a:rPr>
            <a:t> Point of Care/Ancillary  Point of Care SOPs. Located in RIC SharePoint, accessing the SOPs through CVHCS Policy Site. You can access it using the link below.</a:t>
          </a:r>
        </a:p>
        <a:p>
          <a:pPr marL="0" lvl="0" indent="0" algn="l" defTabSz="622300">
            <a:lnSpc>
              <a:spcPct val="90000"/>
            </a:lnSpc>
            <a:spcBef>
              <a:spcPct val="0"/>
            </a:spcBef>
            <a:spcAft>
              <a:spcPct val="35000"/>
            </a:spcAft>
            <a:buNone/>
          </a:pPr>
          <a:r>
            <a:rPr lang="en-US" sz="1400" kern="1200" dirty="0">
              <a:hlinkClick xmlns:r="http://schemas.openxmlformats.org/officeDocument/2006/relationships" r:id="rId5"/>
            </a:rPr>
            <a:t>POC SOPs - All Documents (sharepoint.com)</a:t>
          </a:r>
          <a:endParaRPr lang="en-US" sz="1400" kern="1200" dirty="0"/>
        </a:p>
        <a:p>
          <a:pPr marL="0" lvl="0" indent="0" algn="l" defTabSz="622300">
            <a:lnSpc>
              <a:spcPct val="90000"/>
            </a:lnSpc>
            <a:spcBef>
              <a:spcPct val="0"/>
            </a:spcBef>
            <a:spcAft>
              <a:spcPct val="35000"/>
            </a:spcAft>
            <a:buNone/>
          </a:pPr>
          <a:endParaRPr lang="en-US" sz="1400" u="none" kern="1200" dirty="0"/>
        </a:p>
        <a:p>
          <a:pPr marL="0" lvl="0" indent="0" algn="l" defTabSz="622300">
            <a:lnSpc>
              <a:spcPct val="90000"/>
            </a:lnSpc>
            <a:spcBef>
              <a:spcPct val="0"/>
            </a:spcBef>
            <a:spcAft>
              <a:spcPct val="35000"/>
            </a:spcAft>
            <a:buNone/>
          </a:pPr>
          <a:endParaRPr lang="en-US" sz="1400" u="none" kern="1200" dirty="0"/>
        </a:p>
      </dsp:txBody>
      <dsp:txXfrm>
        <a:off x="1943672" y="4377256"/>
        <a:ext cx="6142602" cy="175004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1/22/2024</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1/22/2024</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F044A53-B477-4014-BF20-4BFAA411AE62}"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49994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405034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4921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72752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918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375062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1770668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05D2843-215C-4943-ADAF-B23ED9BB8926}"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160075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245148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1166134-D80E-4AB7-AE0A-6E7E1A173867}"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6145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3930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1/22/2024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14928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1/22/2024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217525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1/22/2024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343206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42272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427776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2766E2A-79CC-4F88-9582-35A329CC6CB0}" type="datetimeFigureOut">
              <a:rPr lang="en-US" smtClean="0"/>
              <a:pPr>
                <a:defRPr/>
              </a:pPr>
              <a:t>1/22/2024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112725075"/>
      </p:ext>
    </p:extLst>
  </p:cSld>
  <p:clrMap bg1="lt1" tx1="dk1" bg2="lt2" tx2="dk2" accent1="accent1" accent2="accent2" accent3="accent3" accent4="accent4" accent5="accent5" accent6="accent6" hlink="hlink" folHlink="folHlink"/>
  <p:sldLayoutIdLst>
    <p:sldLayoutId id="2147484765" r:id="rId1"/>
    <p:sldLayoutId id="2147484766" r:id="rId2"/>
    <p:sldLayoutId id="2147484767" r:id="rId3"/>
    <p:sldLayoutId id="2147484768" r:id="rId4"/>
    <p:sldLayoutId id="2147484769" r:id="rId5"/>
    <p:sldLayoutId id="2147484770" r:id="rId6"/>
    <p:sldLayoutId id="2147484771" r:id="rId7"/>
    <p:sldLayoutId id="2147484772" r:id="rId8"/>
    <p:sldLayoutId id="2147484773" r:id="rId9"/>
    <p:sldLayoutId id="2147484774" r:id="rId10"/>
    <p:sldLayoutId id="2147484775" r:id="rId11"/>
    <p:sldLayoutId id="2147484776" r:id="rId12"/>
    <p:sldLayoutId id="2147484777" r:id="rId13"/>
    <p:sldLayoutId id="2147484778" r:id="rId14"/>
    <p:sldLayoutId id="2147484779" r:id="rId15"/>
    <p:sldLayoutId id="214748478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hyperlink" Target="https://pixabay.com/en/sign-warning-exclamation-mark-alert-159285/" TargetMode="External"/><Relationship Id="rId3" Type="http://schemas.openxmlformats.org/officeDocument/2006/relationships/diagramLayout" Target="../diagrams/layout6.xml"/><Relationship Id="rId7" Type="http://schemas.openxmlformats.org/officeDocument/2006/relationships/image" Target="../media/image1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hyperlink" Target="https://www.publicdomainpictures.net/view-image.php?image=37757" TargetMode="External"/><Relationship Id="rId3" Type="http://schemas.openxmlformats.org/officeDocument/2006/relationships/diagramLayout" Target="../diagrams/layout4.xml"/><Relationship Id="rId7" Type="http://schemas.openxmlformats.org/officeDocument/2006/relationships/image" Target="../media/image9.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2024 Annual Urine </a:t>
            </a:r>
            <a:br>
              <a:rPr lang="en-US" dirty="0"/>
            </a:br>
            <a:r>
              <a:rPr lang="en-US" dirty="0"/>
              <a:t>HCG Test </a:t>
            </a:r>
            <a:br>
              <a:rPr lang="en-US" dirty="0"/>
            </a:br>
            <a:r>
              <a:rPr lang="en-US" dirty="0"/>
              <a:t>Competency </a:t>
            </a:r>
          </a:p>
        </p:txBody>
      </p:sp>
      <p:sp>
        <p:nvSpPr>
          <p:cNvPr id="2" name="TextBox 1">
            <a:extLst>
              <a:ext uri="{FF2B5EF4-FFF2-40B4-BE49-F238E27FC236}">
                <a16:creationId xmlns:a16="http://schemas.microsoft.com/office/drawing/2014/main" id="{EFAF7861-BF4E-4E86-BD63-37C9488D75E1}"/>
              </a:ext>
            </a:extLst>
          </p:cNvPr>
          <p:cNvSpPr txBox="1"/>
          <p:nvPr/>
        </p:nvSpPr>
        <p:spPr>
          <a:xfrm>
            <a:off x="2890837" y="4503906"/>
            <a:ext cx="5529263" cy="1388892"/>
          </a:xfrm>
          <a:prstGeom prst="rect">
            <a:avLst/>
          </a:prstGeom>
        </p:spPr>
        <p:txBody>
          <a:bodyPr>
            <a:normAutofit/>
          </a:bodyPr>
          <a:lstStyle/>
          <a:p>
            <a:pPr eaLnBrk="1" fontAlgn="auto" hangingPunct="1">
              <a:spcBef>
                <a:spcPts val="0"/>
              </a:spcBef>
              <a:spcAft>
                <a:spcPts val="600"/>
              </a:spcAft>
              <a:defRPr/>
            </a:pPr>
            <a:r>
              <a:rPr lang="en-US" dirty="0">
                <a:effectLst>
                  <a:outerShdw blurRad="38100" dist="38100" dir="2700000" algn="tl">
                    <a:srgbClr val="000000">
                      <a:alpha val="43137"/>
                    </a:srgbClr>
                  </a:outerShdw>
                </a:effectLst>
                <a:latin typeface="+mj-lt"/>
              </a:rPr>
              <a:t>February 2024</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1447800" y="33867"/>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393" name="Rectangle 16392">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4919" y="3101093"/>
            <a:ext cx="1840539" cy="3029344"/>
          </a:xfrm>
        </p:spPr>
        <p:txBody>
          <a:bodyPr rtlCol="0">
            <a:normAutofit/>
          </a:bodyPr>
          <a:lstStyle/>
          <a:p>
            <a:pPr defTabSz="457207" fontAlgn="auto">
              <a:spcAft>
                <a:spcPts val="0"/>
              </a:spcAft>
              <a:defRPr/>
            </a:pPr>
            <a:r>
              <a:rPr lang="en-US" sz="2600">
                <a:solidFill>
                  <a:schemeClr val="bg1"/>
                </a:solidFill>
              </a:rPr>
              <a:t>Limitations</a:t>
            </a:r>
          </a:p>
        </p:txBody>
      </p:sp>
      <p:sp>
        <p:nvSpPr>
          <p:cNvPr id="16395"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6397" name="Rectangle 16396">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854415567"/>
              </p:ext>
            </p:extLst>
          </p:nvPr>
        </p:nvGraphicFramePr>
        <p:xfrm>
          <a:off x="3534858" y="152400"/>
          <a:ext cx="5380542" cy="6172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249" name="Rectangle 10248">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1" name="Rectangle 10250">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53"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972409910"/>
              </p:ext>
            </p:extLst>
          </p:nvPr>
        </p:nvGraphicFramePr>
        <p:xfrm>
          <a:off x="457200" y="533401"/>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A picture containing text, sign, vector graphics&#10;&#10;Description automatically generated">
            <a:extLst>
              <a:ext uri="{FF2B5EF4-FFF2-40B4-BE49-F238E27FC236}">
                <a16:creationId xmlns:a16="http://schemas.microsoft.com/office/drawing/2014/main" id="{5EADA89B-940B-46FA-856F-76F35011B82C}"/>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78703" y="968023"/>
            <a:ext cx="952500" cy="86590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1219200"/>
            <a:ext cx="8115300" cy="4999485"/>
          </a:xfrm>
        </p:spPr>
        <p:txBody>
          <a:bodyPr rtlCol="0">
            <a:normAutofit/>
          </a:bodyPr>
          <a:lstStyle/>
          <a:p>
            <a:pPr marL="425196" indent="-342906" defTabSz="457207" fontAlgn="auto">
              <a:spcAft>
                <a:spcPts val="0"/>
              </a:spcAft>
              <a:buClr>
                <a:schemeClr val="accent3"/>
              </a:buClr>
              <a:buFont typeface="Arial"/>
              <a:buChar char="•"/>
              <a:defRPr/>
            </a:pPr>
            <a:r>
              <a:rPr lang="en-US" sz="2000" dirty="0"/>
              <a:t>Urine sample is added to the sample well (S) of the test device.  The sample migrates through reaction pads where </a:t>
            </a:r>
            <a:r>
              <a:rPr lang="en-US" sz="2000" dirty="0" err="1"/>
              <a:t>hCG</a:t>
            </a:r>
            <a:r>
              <a:rPr lang="en-US" sz="2000" dirty="0"/>
              <a:t>, if present in the sample, binds to a monoclonal anti-</a:t>
            </a:r>
            <a:r>
              <a:rPr lang="en-US" sz="2000" dirty="0" err="1"/>
              <a:t>hCG</a:t>
            </a:r>
            <a:r>
              <a:rPr lang="en-US" sz="2000" dirty="0"/>
              <a:t> dye conjugate.  The sample then migrates across the membrane toward the results window, where the labeled </a:t>
            </a:r>
            <a:r>
              <a:rPr lang="en-US" sz="2000" dirty="0" err="1"/>
              <a:t>hCG</a:t>
            </a:r>
            <a:r>
              <a:rPr lang="en-US" sz="2000" dirty="0"/>
              <a:t> complex is captured at a test line region (T) containing immobilized rabbit anti-</a:t>
            </a:r>
            <a:r>
              <a:rPr lang="en-US" sz="2000" dirty="0" err="1"/>
              <a:t>hCG</a:t>
            </a:r>
            <a:r>
              <a:rPr lang="en-US" sz="2000" dirty="0"/>
              <a:t> . Excess conjugate will flow past the test line region and be captured at a control line region containing an immobilized antibody directed against the anti-</a:t>
            </a:r>
            <a:r>
              <a:rPr lang="en-US" sz="2000" dirty="0" err="1"/>
              <a:t>hCG</a:t>
            </a:r>
            <a:r>
              <a:rPr lang="en-US" sz="2000" dirty="0"/>
              <a:t> conjugate (with or without </a:t>
            </a:r>
            <a:r>
              <a:rPr lang="en-US" sz="2000" dirty="0" err="1"/>
              <a:t>hCG</a:t>
            </a:r>
            <a:r>
              <a:rPr lang="en-US" sz="2000" dirty="0"/>
              <a:t>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1346172" y="624110"/>
            <a:ext cx="7284749" cy="1280890"/>
          </a:xfrm>
        </p:spPr>
        <p:txBody>
          <a:bodyPr rtlCol="0">
            <a:normAutofit/>
          </a:bodyPr>
          <a:lstStyle/>
          <a:p>
            <a:pPr defTabSz="457207" fontAlgn="auto">
              <a:spcAft>
                <a:spcPts val="0"/>
              </a:spcAft>
              <a:defRPr/>
            </a:pPr>
            <a:r>
              <a:rPr lang="en-US"/>
              <a:t>Specimens and Reagents</a:t>
            </a:r>
          </a:p>
        </p:txBody>
      </p:sp>
      <p:sp>
        <p:nvSpPr>
          <p:cNvPr id="28" name="Rectangle 27">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21" name="Content Placeholder 2">
            <a:extLst>
              <a:ext uri="{FF2B5EF4-FFF2-40B4-BE49-F238E27FC236}">
                <a16:creationId xmlns:a16="http://schemas.microsoft.com/office/drawing/2014/main" id="{65E2ABA4-56CD-4D90-981A-6A03037E0A45}"/>
              </a:ext>
            </a:extLst>
          </p:cNvPr>
          <p:cNvGraphicFramePr>
            <a:graphicFrameLocks noGrp="1"/>
          </p:cNvGraphicFramePr>
          <p:nvPr>
            <p:ph idx="1"/>
            <p:extLst>
              <p:ext uri="{D42A27DB-BD31-4B8C-83A1-F6EECF244321}">
                <p14:modId xmlns:p14="http://schemas.microsoft.com/office/powerpoint/2010/main" val="2878662334"/>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1116017872"/>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295" name="Rectangle 12294">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1075416" y="1059872"/>
            <a:ext cx="2259162" cy="4851349"/>
          </a:xfrm>
        </p:spPr>
        <p:txBody>
          <a:bodyPr rtlCol="0">
            <a:normAutofit/>
          </a:bodyPr>
          <a:lstStyle/>
          <a:p>
            <a:pPr defTabSz="457207" fontAlgn="auto">
              <a:spcAft>
                <a:spcPts val="0"/>
              </a:spcAft>
              <a:defRPr/>
            </a:pPr>
            <a:r>
              <a:rPr lang="en-US"/>
              <a:t>Quality Control (QC)</a:t>
            </a:r>
            <a:endParaRPr lang="en-US" dirty="0"/>
          </a:p>
        </p:txBody>
      </p:sp>
      <p:sp>
        <p:nvSpPr>
          <p:cNvPr id="12297"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3742612" y="76200"/>
            <a:ext cx="5401388" cy="6781800"/>
          </a:xfrm>
        </p:spPr>
        <p:txBody>
          <a:bodyPr rtlCol="0">
            <a:normAutofit lnSpcReduction="10000"/>
          </a:bodyPr>
          <a:lstStyle/>
          <a:p>
            <a:pPr marL="342906" indent="-342906" defTabSz="457207" fontAlgn="auto">
              <a:lnSpc>
                <a:spcPct val="90000"/>
              </a:lnSpc>
              <a:spcAft>
                <a:spcPts val="0"/>
              </a:spcAft>
              <a:buClr>
                <a:schemeClr val="accent1">
                  <a:lumMod val="75000"/>
                </a:schemeClr>
              </a:buClr>
              <a:buFont typeface="Arial"/>
              <a:buChar char="•"/>
              <a:defRPr/>
            </a:pPr>
            <a:r>
              <a:rPr lang="en-US" sz="2000" dirty="0"/>
              <a:t>External QC Procedure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1. Remove the controls from the refrigerator and allow them to come to room temperature.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2. Remove 2 test devices from the pouches.</a:t>
            </a:r>
          </a:p>
          <a:p>
            <a:pPr marL="742962" lvl="1" indent="-285755" defTabSz="457207" fontAlgn="auto">
              <a:lnSpc>
                <a:spcPct val="90000"/>
              </a:lnSpc>
              <a:spcAft>
                <a:spcPts val="0"/>
              </a:spcAft>
              <a:buClr>
                <a:schemeClr val="accent1">
                  <a:lumMod val="75000"/>
                </a:schemeClr>
              </a:buClr>
              <a:buFont typeface="Arial"/>
              <a:buChar char="•"/>
              <a:defRPr/>
            </a:pPr>
            <a:r>
              <a:rPr lang="en-US" sz="2000" dirty="0"/>
              <a:t>3. Mix the Normal (Green top vial) control gently by inversion to assure homogeneity of the solution.</a:t>
            </a:r>
          </a:p>
          <a:p>
            <a:pPr marL="742962" lvl="1" indent="-285755" defTabSz="457207" fontAlgn="auto">
              <a:lnSpc>
                <a:spcPct val="90000"/>
              </a:lnSpc>
              <a:spcAft>
                <a:spcPts val="0"/>
              </a:spcAft>
              <a:buClr>
                <a:schemeClr val="accent1">
                  <a:lumMod val="75000"/>
                </a:schemeClr>
              </a:buClr>
              <a:buFont typeface="Arial"/>
              <a:buChar char="•"/>
              <a:defRPr/>
            </a:pPr>
            <a:r>
              <a:rPr lang="en-US" sz="2000" dirty="0"/>
              <a:t>4. Remove the control cap and gently squeeze the sides of the bottle.  Dispense 4 drops into the sample well labeled with the letter “S” for sample.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Repeat steps 3 and 4 for Abnormal (Red Top Vial)</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Read the results at 3 mins and record results in WRX.</a:t>
            </a:r>
          </a:p>
          <a:p>
            <a:pPr marL="392113" lvl="1" indent="0" defTabSz="457207" fontAlgn="auto">
              <a:lnSpc>
                <a:spcPct val="90000"/>
              </a:lnSpc>
              <a:spcAft>
                <a:spcPts val="0"/>
              </a:spcAft>
              <a:buClr>
                <a:schemeClr val="accent1">
                  <a:lumMod val="75000"/>
                </a:schemeClr>
              </a:buClr>
              <a:buFont typeface="Wingdings 3" charset="2"/>
              <a:buNone/>
              <a:defRPr/>
            </a:pPr>
            <a:endParaRPr lang="en-US" sz="2000" dirty="0"/>
          </a:p>
          <a:p>
            <a:pPr marL="392113" lvl="1" indent="0" defTabSz="457207" fontAlgn="auto">
              <a:lnSpc>
                <a:spcPct val="90000"/>
              </a:lnSpc>
              <a:spcAft>
                <a:spcPts val="0"/>
              </a:spcAft>
              <a:buClr>
                <a:schemeClr val="accent1">
                  <a:lumMod val="75000"/>
                </a:schemeClr>
              </a:buClr>
              <a:buFont typeface="Wingdings 3" charset="2"/>
              <a:buNone/>
              <a:defRPr/>
            </a:pPr>
            <a:r>
              <a:rPr lang="en-US" sz="2000" i="1" dirty="0"/>
              <a:t>**</a:t>
            </a:r>
            <a:r>
              <a:rPr lang="en-US" sz="2000" b="1" i="1" dirty="0"/>
              <a:t>Do not use the bottles after the expiration date</a:t>
            </a:r>
            <a:r>
              <a:rPr lang="en-US" sz="2000" i="1" dirty="0"/>
              <a:t>!</a:t>
            </a:r>
          </a:p>
          <a:p>
            <a:pPr marL="742962" lvl="1" indent="-285755" defTabSz="457207" fontAlgn="auto">
              <a:lnSpc>
                <a:spcPct val="90000"/>
              </a:lnSpc>
              <a:spcAft>
                <a:spcPts val="0"/>
              </a:spcAft>
              <a:buClr>
                <a:schemeClr val="accent1">
                  <a:lumMod val="75000"/>
                </a:schemeClr>
              </a:buClr>
              <a:buFont typeface="Arial"/>
              <a:buChar char="•"/>
              <a:defRPr/>
            </a:pP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4214077961"/>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2"/>
                </a:solidFill>
              </a:rPr>
              <a:t>Interpretation</a:t>
            </a:r>
            <a:r>
              <a:rPr lang="en-US" sz="3200" dirty="0">
                <a:solidFill>
                  <a:schemeClr val="bg1"/>
                </a:solidFill>
              </a:rPr>
              <a:t>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1758108610"/>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990600" y="3733800"/>
            <a:ext cx="2819400" cy="3508653"/>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pic>
        <p:nvPicPr>
          <p:cNvPr id="5" name="Picture 4" descr="A silhouette of a person&#10;&#10;Description automatically generated with medium confidence">
            <a:extLst>
              <a:ext uri="{FF2B5EF4-FFF2-40B4-BE49-F238E27FC236}">
                <a16:creationId xmlns:a16="http://schemas.microsoft.com/office/drawing/2014/main" id="{EDD739C3-041F-427B-B177-F2D6C4DB3CF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4572000" y="838200"/>
            <a:ext cx="670560" cy="6705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1371600" y="381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1056</TotalTime>
  <Words>941</Words>
  <Application>Microsoft Office PowerPoint</Application>
  <PresentationFormat>On-screen Show (4:3)</PresentationFormat>
  <Paragraphs>65</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vt:lpstr>
      <vt:lpstr>Wingdings 3</vt:lpstr>
      <vt:lpstr>Wisp</vt:lpstr>
      <vt:lpstr>2024 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Priestley, Heather N. (she/her/hers)</cp:lastModifiedBy>
  <cp:revision>138</cp:revision>
  <dcterms:created xsi:type="dcterms:W3CDTF">2012-01-09T21:09:26Z</dcterms:created>
  <dcterms:modified xsi:type="dcterms:W3CDTF">2024-01-22T16:53:35Z</dcterms:modified>
</cp:coreProperties>
</file>