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91" r:id="rId1"/>
  </p:sldMasterIdLst>
  <p:notesMasterIdLst>
    <p:notesMasterId r:id="rId14"/>
  </p:notesMasterIdLst>
  <p:sldIdLst>
    <p:sldId id="256" r:id="rId2"/>
    <p:sldId id="257" r:id="rId3"/>
    <p:sldId id="267" r:id="rId4"/>
    <p:sldId id="258" r:id="rId5"/>
    <p:sldId id="266" r:id="rId6"/>
    <p:sldId id="260" r:id="rId7"/>
    <p:sldId id="263" r:id="rId8"/>
    <p:sldId id="262" r:id="rId9"/>
    <p:sldId id="265" r:id="rId10"/>
    <p:sldId id="264" r:id="rId11"/>
    <p:sldId id="261" r:id="rId12"/>
    <p:sldId id="26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5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F2A4D5-B731-4B0C-9B09-512744BAA87C}"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9A554B66-E40F-4E1D-B283-E252D41171B7}">
      <dgm:prSet/>
      <dgm:spPr/>
      <dgm:t>
        <a:bodyPr/>
        <a:lstStyle/>
        <a:p>
          <a:pPr>
            <a:defRPr cap="all"/>
          </a:pPr>
          <a:r>
            <a:rPr lang="en-US"/>
            <a:t>2 levels; performed every 30 days</a:t>
          </a:r>
        </a:p>
      </dgm:t>
    </dgm:pt>
    <dgm:pt modelId="{CFA6219E-CE9B-4F3A-A586-9D3E17D55064}" type="parTrans" cxnId="{F9499BB3-1CB8-495E-A2AF-327463FB06CE}">
      <dgm:prSet/>
      <dgm:spPr/>
      <dgm:t>
        <a:bodyPr/>
        <a:lstStyle/>
        <a:p>
          <a:endParaRPr lang="en-US"/>
        </a:p>
      </dgm:t>
    </dgm:pt>
    <dgm:pt modelId="{19D50D5D-48E0-40C3-8755-7C3F9262A016}" type="sibTrans" cxnId="{F9499BB3-1CB8-495E-A2AF-327463FB06CE}">
      <dgm:prSet/>
      <dgm:spPr/>
      <dgm:t>
        <a:bodyPr/>
        <a:lstStyle/>
        <a:p>
          <a:endParaRPr lang="en-US"/>
        </a:p>
      </dgm:t>
    </dgm:pt>
    <dgm:pt modelId="{C43F4CCB-63EA-462D-ABE7-66EA1CABDDEA}">
      <dgm:prSet/>
      <dgm:spPr/>
      <dgm:t>
        <a:bodyPr/>
        <a:lstStyle/>
        <a:p>
          <a:pPr>
            <a:defRPr cap="all"/>
          </a:pPr>
          <a:r>
            <a:rPr lang="en-US"/>
            <a:t>i-STAT screen will alert when due</a:t>
          </a:r>
        </a:p>
      </dgm:t>
    </dgm:pt>
    <dgm:pt modelId="{4AFAA3B5-C773-4CC2-A1F7-BE4F25202CB5}" type="parTrans" cxnId="{5BCAB66E-ECAB-4357-B87D-F1CA15E44F7F}">
      <dgm:prSet/>
      <dgm:spPr/>
      <dgm:t>
        <a:bodyPr/>
        <a:lstStyle/>
        <a:p>
          <a:endParaRPr lang="en-US"/>
        </a:p>
      </dgm:t>
    </dgm:pt>
    <dgm:pt modelId="{B4584D14-32B4-4861-B1F5-A12C2229F144}" type="sibTrans" cxnId="{5BCAB66E-ECAB-4357-B87D-F1CA15E44F7F}">
      <dgm:prSet/>
      <dgm:spPr/>
      <dgm:t>
        <a:bodyPr/>
        <a:lstStyle/>
        <a:p>
          <a:endParaRPr lang="en-US"/>
        </a:p>
      </dgm:t>
    </dgm:pt>
    <dgm:pt modelId="{67DE7E1F-76F4-4E34-8F54-86C572FCC29F}">
      <dgm:prSet/>
      <dgm:spPr/>
      <dgm:t>
        <a:bodyPr/>
        <a:lstStyle/>
        <a:p>
          <a:pPr>
            <a:defRPr cap="all"/>
          </a:pPr>
          <a:r>
            <a:rPr lang="en-US"/>
            <a:t>Scheduled for 1</a:t>
          </a:r>
          <a:r>
            <a:rPr lang="en-US" baseline="30000"/>
            <a:t>st</a:t>
          </a:r>
          <a:r>
            <a:rPr lang="en-US"/>
            <a:t> Tuesday of each month </a:t>
          </a:r>
        </a:p>
      </dgm:t>
    </dgm:pt>
    <dgm:pt modelId="{728AE200-1BD5-423E-85FE-AFB0BB177933}" type="parTrans" cxnId="{CB94C2F3-7730-4353-9564-F46060361398}">
      <dgm:prSet/>
      <dgm:spPr/>
      <dgm:t>
        <a:bodyPr/>
        <a:lstStyle/>
        <a:p>
          <a:endParaRPr lang="en-US"/>
        </a:p>
      </dgm:t>
    </dgm:pt>
    <dgm:pt modelId="{2912FA49-C4CF-4022-B13A-934E0002411A}" type="sibTrans" cxnId="{CB94C2F3-7730-4353-9564-F46060361398}">
      <dgm:prSet/>
      <dgm:spPr/>
      <dgm:t>
        <a:bodyPr/>
        <a:lstStyle/>
        <a:p>
          <a:endParaRPr lang="en-US"/>
        </a:p>
      </dgm:t>
    </dgm:pt>
    <dgm:pt modelId="{E9B8C3EB-2C79-4057-BE62-5FC30CFB17F1}">
      <dgm:prSet/>
      <dgm:spPr/>
      <dgm:t>
        <a:bodyPr/>
        <a:lstStyle/>
        <a:p>
          <a:pPr>
            <a:defRPr cap="all"/>
          </a:pPr>
          <a:r>
            <a:rPr lang="en-US"/>
            <a:t>Meter will lock out patient testing if QC is not performed by the end of the grace period (72 hours)</a:t>
          </a:r>
        </a:p>
      </dgm:t>
    </dgm:pt>
    <dgm:pt modelId="{38BD8AB9-C9B3-486B-90AB-700FA810C667}" type="parTrans" cxnId="{D01CA0B4-38BF-40D8-8F7E-0C6273425DB1}">
      <dgm:prSet/>
      <dgm:spPr/>
      <dgm:t>
        <a:bodyPr/>
        <a:lstStyle/>
        <a:p>
          <a:endParaRPr lang="en-US"/>
        </a:p>
      </dgm:t>
    </dgm:pt>
    <dgm:pt modelId="{E3C901D4-7B03-440E-9303-B0EDBFEA347F}" type="sibTrans" cxnId="{D01CA0B4-38BF-40D8-8F7E-0C6273425DB1}">
      <dgm:prSet/>
      <dgm:spPr/>
      <dgm:t>
        <a:bodyPr/>
        <a:lstStyle/>
        <a:p>
          <a:endParaRPr lang="en-US"/>
        </a:p>
      </dgm:t>
    </dgm:pt>
    <dgm:pt modelId="{86E421D9-A548-4A65-9D65-390B850EB8F7}">
      <dgm:prSet/>
      <dgm:spPr/>
      <dgm:t>
        <a:bodyPr/>
        <a:lstStyle/>
        <a:p>
          <a:pPr>
            <a:defRPr cap="all"/>
          </a:pPr>
          <a:r>
            <a:rPr lang="en-US"/>
            <a:t>Operators must rotate; see schedule from Ancillary Testing via Outlook e-mail</a:t>
          </a:r>
        </a:p>
      </dgm:t>
    </dgm:pt>
    <dgm:pt modelId="{865488F2-82F3-49DB-AB6F-79931F552948}" type="parTrans" cxnId="{D0FE1E45-1484-4E63-A97D-E728F4694111}">
      <dgm:prSet/>
      <dgm:spPr/>
      <dgm:t>
        <a:bodyPr/>
        <a:lstStyle/>
        <a:p>
          <a:endParaRPr lang="en-US"/>
        </a:p>
      </dgm:t>
    </dgm:pt>
    <dgm:pt modelId="{D0B92EC9-0C7C-47EA-9917-73D7BC318994}" type="sibTrans" cxnId="{D0FE1E45-1484-4E63-A97D-E728F4694111}">
      <dgm:prSet/>
      <dgm:spPr/>
      <dgm:t>
        <a:bodyPr/>
        <a:lstStyle/>
        <a:p>
          <a:endParaRPr lang="en-US"/>
        </a:p>
      </dgm:t>
    </dgm:pt>
    <dgm:pt modelId="{358DCF0F-8808-4418-8823-56104B209F0F}" type="pres">
      <dgm:prSet presAssocID="{0EF2A4D5-B731-4B0C-9B09-512744BAA87C}" presName="vert0" presStyleCnt="0">
        <dgm:presLayoutVars>
          <dgm:dir/>
          <dgm:animOne val="branch"/>
          <dgm:animLvl val="lvl"/>
        </dgm:presLayoutVars>
      </dgm:prSet>
      <dgm:spPr/>
    </dgm:pt>
    <dgm:pt modelId="{FF1D615A-1725-4461-8089-EE2969795E9C}" type="pres">
      <dgm:prSet presAssocID="{9A554B66-E40F-4E1D-B283-E252D41171B7}" presName="thickLine" presStyleLbl="alignNode1" presStyleIdx="0" presStyleCnt="5"/>
      <dgm:spPr/>
    </dgm:pt>
    <dgm:pt modelId="{3151AD3A-C29F-44CF-8AA4-63C354707144}" type="pres">
      <dgm:prSet presAssocID="{9A554B66-E40F-4E1D-B283-E252D41171B7}" presName="horz1" presStyleCnt="0"/>
      <dgm:spPr/>
    </dgm:pt>
    <dgm:pt modelId="{C455AA61-AEDB-478B-B253-6F15A07C834C}" type="pres">
      <dgm:prSet presAssocID="{9A554B66-E40F-4E1D-B283-E252D41171B7}" presName="tx1" presStyleLbl="revTx" presStyleIdx="0" presStyleCnt="5"/>
      <dgm:spPr/>
    </dgm:pt>
    <dgm:pt modelId="{0E2B490C-430A-4970-B551-BCB7454F08DE}" type="pres">
      <dgm:prSet presAssocID="{9A554B66-E40F-4E1D-B283-E252D41171B7}" presName="vert1" presStyleCnt="0"/>
      <dgm:spPr/>
    </dgm:pt>
    <dgm:pt modelId="{25E7034A-4798-419D-BAD7-2824B905CDE8}" type="pres">
      <dgm:prSet presAssocID="{C43F4CCB-63EA-462D-ABE7-66EA1CABDDEA}" presName="thickLine" presStyleLbl="alignNode1" presStyleIdx="1" presStyleCnt="5"/>
      <dgm:spPr/>
    </dgm:pt>
    <dgm:pt modelId="{A2109911-06D4-4705-8642-5EB2F9787207}" type="pres">
      <dgm:prSet presAssocID="{C43F4CCB-63EA-462D-ABE7-66EA1CABDDEA}" presName="horz1" presStyleCnt="0"/>
      <dgm:spPr/>
    </dgm:pt>
    <dgm:pt modelId="{F4CE5296-C7C5-4998-BE47-0C4B10C7BE1C}" type="pres">
      <dgm:prSet presAssocID="{C43F4CCB-63EA-462D-ABE7-66EA1CABDDEA}" presName="tx1" presStyleLbl="revTx" presStyleIdx="1" presStyleCnt="5"/>
      <dgm:spPr/>
    </dgm:pt>
    <dgm:pt modelId="{098C28E1-36CC-4F23-BD77-96FA35E6CC5A}" type="pres">
      <dgm:prSet presAssocID="{C43F4CCB-63EA-462D-ABE7-66EA1CABDDEA}" presName="vert1" presStyleCnt="0"/>
      <dgm:spPr/>
    </dgm:pt>
    <dgm:pt modelId="{24FD0111-EA52-45A6-B632-CB1779965128}" type="pres">
      <dgm:prSet presAssocID="{67DE7E1F-76F4-4E34-8F54-86C572FCC29F}" presName="thickLine" presStyleLbl="alignNode1" presStyleIdx="2" presStyleCnt="5"/>
      <dgm:spPr/>
    </dgm:pt>
    <dgm:pt modelId="{396E056C-1042-4993-AF9A-637929E1359B}" type="pres">
      <dgm:prSet presAssocID="{67DE7E1F-76F4-4E34-8F54-86C572FCC29F}" presName="horz1" presStyleCnt="0"/>
      <dgm:spPr/>
    </dgm:pt>
    <dgm:pt modelId="{49AE5E1D-98BE-44AC-8FEB-009150C7D3E4}" type="pres">
      <dgm:prSet presAssocID="{67DE7E1F-76F4-4E34-8F54-86C572FCC29F}" presName="tx1" presStyleLbl="revTx" presStyleIdx="2" presStyleCnt="5"/>
      <dgm:spPr/>
    </dgm:pt>
    <dgm:pt modelId="{19D59A34-B7E6-453F-B5E4-D74CBA8FE65C}" type="pres">
      <dgm:prSet presAssocID="{67DE7E1F-76F4-4E34-8F54-86C572FCC29F}" presName="vert1" presStyleCnt="0"/>
      <dgm:spPr/>
    </dgm:pt>
    <dgm:pt modelId="{87771532-4BDA-4678-9A2C-F748B6974E00}" type="pres">
      <dgm:prSet presAssocID="{E9B8C3EB-2C79-4057-BE62-5FC30CFB17F1}" presName="thickLine" presStyleLbl="alignNode1" presStyleIdx="3" presStyleCnt="5"/>
      <dgm:spPr/>
    </dgm:pt>
    <dgm:pt modelId="{2B93E6DE-E5F8-4524-B365-2460AEDDBB57}" type="pres">
      <dgm:prSet presAssocID="{E9B8C3EB-2C79-4057-BE62-5FC30CFB17F1}" presName="horz1" presStyleCnt="0"/>
      <dgm:spPr/>
    </dgm:pt>
    <dgm:pt modelId="{F8A88111-1A2C-4D01-91AC-666C8884F2A2}" type="pres">
      <dgm:prSet presAssocID="{E9B8C3EB-2C79-4057-BE62-5FC30CFB17F1}" presName="tx1" presStyleLbl="revTx" presStyleIdx="3" presStyleCnt="5"/>
      <dgm:spPr/>
    </dgm:pt>
    <dgm:pt modelId="{C0851FAE-7305-4F5A-B8B4-3211F187272F}" type="pres">
      <dgm:prSet presAssocID="{E9B8C3EB-2C79-4057-BE62-5FC30CFB17F1}" presName="vert1" presStyleCnt="0"/>
      <dgm:spPr/>
    </dgm:pt>
    <dgm:pt modelId="{E06A9101-1E16-4691-87AB-92F4C4F6D677}" type="pres">
      <dgm:prSet presAssocID="{86E421D9-A548-4A65-9D65-390B850EB8F7}" presName="thickLine" presStyleLbl="alignNode1" presStyleIdx="4" presStyleCnt="5"/>
      <dgm:spPr/>
    </dgm:pt>
    <dgm:pt modelId="{BCC11E85-DD01-4F4C-90DE-79AD3037132A}" type="pres">
      <dgm:prSet presAssocID="{86E421D9-A548-4A65-9D65-390B850EB8F7}" presName="horz1" presStyleCnt="0"/>
      <dgm:spPr/>
    </dgm:pt>
    <dgm:pt modelId="{50C95FAC-FCD1-40B0-BE68-A41F4E407003}" type="pres">
      <dgm:prSet presAssocID="{86E421D9-A548-4A65-9D65-390B850EB8F7}" presName="tx1" presStyleLbl="revTx" presStyleIdx="4" presStyleCnt="5"/>
      <dgm:spPr/>
    </dgm:pt>
    <dgm:pt modelId="{122A0759-1003-4B9B-BA7A-979DB29FD27C}" type="pres">
      <dgm:prSet presAssocID="{86E421D9-A548-4A65-9D65-390B850EB8F7}" presName="vert1" presStyleCnt="0"/>
      <dgm:spPr/>
    </dgm:pt>
  </dgm:ptLst>
  <dgm:cxnLst>
    <dgm:cxn modelId="{A2981312-FCB2-4F03-BAD7-2DA00F4AFAFC}" type="presOf" srcId="{86E421D9-A548-4A65-9D65-390B850EB8F7}" destId="{50C95FAC-FCD1-40B0-BE68-A41F4E407003}" srcOrd="0" destOrd="0" presId="urn:microsoft.com/office/officeart/2008/layout/LinedList"/>
    <dgm:cxn modelId="{D0FE1E45-1484-4E63-A97D-E728F4694111}" srcId="{0EF2A4D5-B731-4B0C-9B09-512744BAA87C}" destId="{86E421D9-A548-4A65-9D65-390B850EB8F7}" srcOrd="4" destOrd="0" parTransId="{865488F2-82F3-49DB-AB6F-79931F552948}" sibTransId="{D0B92EC9-0C7C-47EA-9917-73D7BC318994}"/>
    <dgm:cxn modelId="{5BCAB66E-ECAB-4357-B87D-F1CA15E44F7F}" srcId="{0EF2A4D5-B731-4B0C-9B09-512744BAA87C}" destId="{C43F4CCB-63EA-462D-ABE7-66EA1CABDDEA}" srcOrd="1" destOrd="0" parTransId="{4AFAA3B5-C773-4CC2-A1F7-BE4F25202CB5}" sibTransId="{B4584D14-32B4-4861-B1F5-A12C2229F144}"/>
    <dgm:cxn modelId="{8CD7E973-FD34-472D-A3F4-4A84CFA6D9F9}" type="presOf" srcId="{C43F4CCB-63EA-462D-ABE7-66EA1CABDDEA}" destId="{F4CE5296-C7C5-4998-BE47-0C4B10C7BE1C}" srcOrd="0" destOrd="0" presId="urn:microsoft.com/office/officeart/2008/layout/LinedList"/>
    <dgm:cxn modelId="{B2FC767C-4AD7-4DA5-9F2B-AE18ACCDC064}" type="presOf" srcId="{0EF2A4D5-B731-4B0C-9B09-512744BAA87C}" destId="{358DCF0F-8808-4418-8823-56104B209F0F}" srcOrd="0" destOrd="0" presId="urn:microsoft.com/office/officeart/2008/layout/LinedList"/>
    <dgm:cxn modelId="{73DCD69C-69B6-4F5F-BA08-696B692FA3D7}" type="presOf" srcId="{9A554B66-E40F-4E1D-B283-E252D41171B7}" destId="{C455AA61-AEDB-478B-B253-6F15A07C834C}" srcOrd="0" destOrd="0" presId="urn:microsoft.com/office/officeart/2008/layout/LinedList"/>
    <dgm:cxn modelId="{2023E0A5-DC53-401E-814A-CE2BDBBB4937}" type="presOf" srcId="{67DE7E1F-76F4-4E34-8F54-86C572FCC29F}" destId="{49AE5E1D-98BE-44AC-8FEB-009150C7D3E4}" srcOrd="0" destOrd="0" presId="urn:microsoft.com/office/officeart/2008/layout/LinedList"/>
    <dgm:cxn modelId="{F9499BB3-1CB8-495E-A2AF-327463FB06CE}" srcId="{0EF2A4D5-B731-4B0C-9B09-512744BAA87C}" destId="{9A554B66-E40F-4E1D-B283-E252D41171B7}" srcOrd="0" destOrd="0" parTransId="{CFA6219E-CE9B-4F3A-A586-9D3E17D55064}" sibTransId="{19D50D5D-48E0-40C3-8755-7C3F9262A016}"/>
    <dgm:cxn modelId="{D01CA0B4-38BF-40D8-8F7E-0C6273425DB1}" srcId="{0EF2A4D5-B731-4B0C-9B09-512744BAA87C}" destId="{E9B8C3EB-2C79-4057-BE62-5FC30CFB17F1}" srcOrd="3" destOrd="0" parTransId="{38BD8AB9-C9B3-486B-90AB-700FA810C667}" sibTransId="{E3C901D4-7B03-440E-9303-B0EDBFEA347F}"/>
    <dgm:cxn modelId="{05C213E9-57D4-4E3E-8A3D-30412F78B2F0}" type="presOf" srcId="{E9B8C3EB-2C79-4057-BE62-5FC30CFB17F1}" destId="{F8A88111-1A2C-4D01-91AC-666C8884F2A2}" srcOrd="0" destOrd="0" presId="urn:microsoft.com/office/officeart/2008/layout/LinedList"/>
    <dgm:cxn modelId="{CB94C2F3-7730-4353-9564-F46060361398}" srcId="{0EF2A4D5-B731-4B0C-9B09-512744BAA87C}" destId="{67DE7E1F-76F4-4E34-8F54-86C572FCC29F}" srcOrd="2" destOrd="0" parTransId="{728AE200-1BD5-423E-85FE-AFB0BB177933}" sibTransId="{2912FA49-C4CF-4022-B13A-934E0002411A}"/>
    <dgm:cxn modelId="{69C4B60A-5F00-45D1-9ED0-13CD7F86DC09}" type="presParOf" srcId="{358DCF0F-8808-4418-8823-56104B209F0F}" destId="{FF1D615A-1725-4461-8089-EE2969795E9C}" srcOrd="0" destOrd="0" presId="urn:microsoft.com/office/officeart/2008/layout/LinedList"/>
    <dgm:cxn modelId="{B7AEA9D2-ED9D-408F-83EE-49448C6A2046}" type="presParOf" srcId="{358DCF0F-8808-4418-8823-56104B209F0F}" destId="{3151AD3A-C29F-44CF-8AA4-63C354707144}" srcOrd="1" destOrd="0" presId="urn:microsoft.com/office/officeart/2008/layout/LinedList"/>
    <dgm:cxn modelId="{36246ADA-26B8-467F-8023-7D91090EFBEF}" type="presParOf" srcId="{3151AD3A-C29F-44CF-8AA4-63C354707144}" destId="{C455AA61-AEDB-478B-B253-6F15A07C834C}" srcOrd="0" destOrd="0" presId="urn:microsoft.com/office/officeart/2008/layout/LinedList"/>
    <dgm:cxn modelId="{1DB4E99A-485B-406C-9BAD-62A98AAF4CC5}" type="presParOf" srcId="{3151AD3A-C29F-44CF-8AA4-63C354707144}" destId="{0E2B490C-430A-4970-B551-BCB7454F08DE}" srcOrd="1" destOrd="0" presId="urn:microsoft.com/office/officeart/2008/layout/LinedList"/>
    <dgm:cxn modelId="{DF2B0814-ED76-4F40-A5AE-D302037D329E}" type="presParOf" srcId="{358DCF0F-8808-4418-8823-56104B209F0F}" destId="{25E7034A-4798-419D-BAD7-2824B905CDE8}" srcOrd="2" destOrd="0" presId="urn:microsoft.com/office/officeart/2008/layout/LinedList"/>
    <dgm:cxn modelId="{083997D3-E434-4809-A0DD-EF19B65135D2}" type="presParOf" srcId="{358DCF0F-8808-4418-8823-56104B209F0F}" destId="{A2109911-06D4-4705-8642-5EB2F9787207}" srcOrd="3" destOrd="0" presId="urn:microsoft.com/office/officeart/2008/layout/LinedList"/>
    <dgm:cxn modelId="{9692161E-7020-4DBA-BFAA-F7ADEA53F6EB}" type="presParOf" srcId="{A2109911-06D4-4705-8642-5EB2F9787207}" destId="{F4CE5296-C7C5-4998-BE47-0C4B10C7BE1C}" srcOrd="0" destOrd="0" presId="urn:microsoft.com/office/officeart/2008/layout/LinedList"/>
    <dgm:cxn modelId="{D9DCBC02-137E-4D6C-AA83-4083E3DC32B1}" type="presParOf" srcId="{A2109911-06D4-4705-8642-5EB2F9787207}" destId="{098C28E1-36CC-4F23-BD77-96FA35E6CC5A}" srcOrd="1" destOrd="0" presId="urn:microsoft.com/office/officeart/2008/layout/LinedList"/>
    <dgm:cxn modelId="{DCC15721-A4D3-42E7-A080-CAA0EEE758A6}" type="presParOf" srcId="{358DCF0F-8808-4418-8823-56104B209F0F}" destId="{24FD0111-EA52-45A6-B632-CB1779965128}" srcOrd="4" destOrd="0" presId="urn:microsoft.com/office/officeart/2008/layout/LinedList"/>
    <dgm:cxn modelId="{B508B211-1C29-45A9-8341-8929E49B6FF7}" type="presParOf" srcId="{358DCF0F-8808-4418-8823-56104B209F0F}" destId="{396E056C-1042-4993-AF9A-637929E1359B}" srcOrd="5" destOrd="0" presId="urn:microsoft.com/office/officeart/2008/layout/LinedList"/>
    <dgm:cxn modelId="{624EC227-7ABC-4B0E-BEBE-DAAD6BA35A49}" type="presParOf" srcId="{396E056C-1042-4993-AF9A-637929E1359B}" destId="{49AE5E1D-98BE-44AC-8FEB-009150C7D3E4}" srcOrd="0" destOrd="0" presId="urn:microsoft.com/office/officeart/2008/layout/LinedList"/>
    <dgm:cxn modelId="{BEB9111C-266C-484F-8164-1F34266C997D}" type="presParOf" srcId="{396E056C-1042-4993-AF9A-637929E1359B}" destId="{19D59A34-B7E6-453F-B5E4-D74CBA8FE65C}" srcOrd="1" destOrd="0" presId="urn:microsoft.com/office/officeart/2008/layout/LinedList"/>
    <dgm:cxn modelId="{2827E9F9-4906-4940-872A-931FBD11B301}" type="presParOf" srcId="{358DCF0F-8808-4418-8823-56104B209F0F}" destId="{87771532-4BDA-4678-9A2C-F748B6974E00}" srcOrd="6" destOrd="0" presId="urn:microsoft.com/office/officeart/2008/layout/LinedList"/>
    <dgm:cxn modelId="{084B70DB-D9F0-4030-9CBE-E38DEB9C30D2}" type="presParOf" srcId="{358DCF0F-8808-4418-8823-56104B209F0F}" destId="{2B93E6DE-E5F8-4524-B365-2460AEDDBB57}" srcOrd="7" destOrd="0" presId="urn:microsoft.com/office/officeart/2008/layout/LinedList"/>
    <dgm:cxn modelId="{9BBAEAF4-D3BF-4893-91CD-B8485BE8EC5E}" type="presParOf" srcId="{2B93E6DE-E5F8-4524-B365-2460AEDDBB57}" destId="{F8A88111-1A2C-4D01-91AC-666C8884F2A2}" srcOrd="0" destOrd="0" presId="urn:microsoft.com/office/officeart/2008/layout/LinedList"/>
    <dgm:cxn modelId="{283F12A0-67A7-4BB8-B98B-4DA3BEAAA4A3}" type="presParOf" srcId="{2B93E6DE-E5F8-4524-B365-2460AEDDBB57}" destId="{C0851FAE-7305-4F5A-B8B4-3211F187272F}" srcOrd="1" destOrd="0" presId="urn:microsoft.com/office/officeart/2008/layout/LinedList"/>
    <dgm:cxn modelId="{F2E713B4-2687-47DF-A03A-803E5486BB1F}" type="presParOf" srcId="{358DCF0F-8808-4418-8823-56104B209F0F}" destId="{E06A9101-1E16-4691-87AB-92F4C4F6D677}" srcOrd="8" destOrd="0" presId="urn:microsoft.com/office/officeart/2008/layout/LinedList"/>
    <dgm:cxn modelId="{8CCF4BCA-0998-4C36-888B-987BFBD424CE}" type="presParOf" srcId="{358DCF0F-8808-4418-8823-56104B209F0F}" destId="{BCC11E85-DD01-4F4C-90DE-79AD3037132A}" srcOrd="9" destOrd="0" presId="urn:microsoft.com/office/officeart/2008/layout/LinedList"/>
    <dgm:cxn modelId="{39D0605B-8788-4238-A15F-5B8464DC2B6C}" type="presParOf" srcId="{BCC11E85-DD01-4F4C-90DE-79AD3037132A}" destId="{50C95FAC-FCD1-40B0-BE68-A41F4E407003}" srcOrd="0" destOrd="0" presId="urn:microsoft.com/office/officeart/2008/layout/LinedList"/>
    <dgm:cxn modelId="{48592B19-E84D-4C5C-95EA-260C5D999A71}" type="presParOf" srcId="{BCC11E85-DD01-4F4C-90DE-79AD3037132A}" destId="{122A0759-1003-4B9B-BA7A-979DB29FD27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8263A2-77A1-4BC7-9363-27A9287FE1A3}"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6EC0B86-5DC6-49BD-BFBD-BF2D185F938B}">
      <dgm:prSet/>
      <dgm:spPr/>
      <dgm:t>
        <a:bodyPr/>
        <a:lstStyle/>
        <a:p>
          <a:r>
            <a:rPr lang="en-US"/>
            <a:t>Calibration is automatically performed as part of the test cycle on each cartridge</a:t>
          </a:r>
        </a:p>
      </dgm:t>
    </dgm:pt>
    <dgm:pt modelId="{5114559F-3717-46E2-93AE-9C32FBF0EE55}" type="parTrans" cxnId="{633069EB-62E2-473B-8E62-0A89C3243F99}">
      <dgm:prSet/>
      <dgm:spPr/>
      <dgm:t>
        <a:bodyPr/>
        <a:lstStyle/>
        <a:p>
          <a:endParaRPr lang="en-US"/>
        </a:p>
      </dgm:t>
    </dgm:pt>
    <dgm:pt modelId="{44BF45F9-7A8B-4EA5-AEA6-534C98F61EE8}" type="sibTrans" cxnId="{633069EB-62E2-473B-8E62-0A89C3243F99}">
      <dgm:prSet/>
      <dgm:spPr/>
      <dgm:t>
        <a:bodyPr/>
        <a:lstStyle/>
        <a:p>
          <a:endParaRPr lang="en-US"/>
        </a:p>
      </dgm:t>
    </dgm:pt>
    <dgm:pt modelId="{890BE98D-B4A7-446C-8931-2DBFC25955EA}">
      <dgm:prSet/>
      <dgm:spPr/>
      <dgm:t>
        <a:bodyPr/>
        <a:lstStyle/>
        <a:p>
          <a:r>
            <a:rPr lang="en-US" dirty="0"/>
            <a:t>Repeat any questionable result or if there is an instrument error.  You may see the following: “***”, failed internal QC Check. Ancillary Testing should be notified at x5885 or x3305 when failed internal QC or repeated “**” error codes observed.</a:t>
          </a:r>
        </a:p>
      </dgm:t>
    </dgm:pt>
    <dgm:pt modelId="{E15C0B84-1A47-4CD5-BD52-B634B6ADACDE}" type="parTrans" cxnId="{5DE62CF6-711B-4F8E-8868-D0DABB9254CC}">
      <dgm:prSet/>
      <dgm:spPr/>
      <dgm:t>
        <a:bodyPr/>
        <a:lstStyle/>
        <a:p>
          <a:endParaRPr lang="en-US"/>
        </a:p>
      </dgm:t>
    </dgm:pt>
    <dgm:pt modelId="{EEFC7681-7B0E-4C7C-AE0E-15A897CCB877}" type="sibTrans" cxnId="{5DE62CF6-711B-4F8E-8868-D0DABB9254CC}">
      <dgm:prSet/>
      <dgm:spPr/>
      <dgm:t>
        <a:bodyPr/>
        <a:lstStyle/>
        <a:p>
          <a:endParaRPr lang="en-US"/>
        </a:p>
      </dgm:t>
    </dgm:pt>
    <dgm:pt modelId="{9D947DCC-CBB6-4434-B6D1-A7E8E6A156F3}">
      <dgm:prSet/>
      <dgm:spPr/>
      <dgm:t>
        <a:bodyPr/>
        <a:lstStyle/>
        <a:p>
          <a:r>
            <a:rPr lang="en-US" b="1" i="1"/>
            <a:t>Note: If testing a sample collected in a plain syringe, when repeating you must use a freshly collected sample.</a:t>
          </a:r>
          <a:endParaRPr lang="en-US"/>
        </a:p>
      </dgm:t>
    </dgm:pt>
    <dgm:pt modelId="{E0717C2C-52C8-4A4F-B4AE-39C5491E37C1}" type="parTrans" cxnId="{F3B787B5-7410-426E-BDBB-77AAE98D0489}">
      <dgm:prSet/>
      <dgm:spPr/>
      <dgm:t>
        <a:bodyPr/>
        <a:lstStyle/>
        <a:p>
          <a:endParaRPr lang="en-US"/>
        </a:p>
      </dgm:t>
    </dgm:pt>
    <dgm:pt modelId="{3058421B-6811-4855-8DE8-5C8E316107F6}" type="sibTrans" cxnId="{F3B787B5-7410-426E-BDBB-77AAE98D0489}">
      <dgm:prSet/>
      <dgm:spPr/>
      <dgm:t>
        <a:bodyPr/>
        <a:lstStyle/>
        <a:p>
          <a:endParaRPr lang="en-US"/>
        </a:p>
      </dgm:t>
    </dgm:pt>
    <dgm:pt modelId="{3F321C6F-3DCD-4F1C-A9EB-BE9A0807DA9F}" type="pres">
      <dgm:prSet presAssocID="{648263A2-77A1-4BC7-9363-27A9287FE1A3}" presName="linear" presStyleCnt="0">
        <dgm:presLayoutVars>
          <dgm:animLvl val="lvl"/>
          <dgm:resizeHandles val="exact"/>
        </dgm:presLayoutVars>
      </dgm:prSet>
      <dgm:spPr/>
    </dgm:pt>
    <dgm:pt modelId="{F987DC2F-8DCF-4357-8690-A2E6B47B7E60}" type="pres">
      <dgm:prSet presAssocID="{06EC0B86-5DC6-49BD-BFBD-BF2D185F938B}" presName="parentText" presStyleLbl="node1" presStyleIdx="0" presStyleCnt="3">
        <dgm:presLayoutVars>
          <dgm:chMax val="0"/>
          <dgm:bulletEnabled val="1"/>
        </dgm:presLayoutVars>
      </dgm:prSet>
      <dgm:spPr/>
    </dgm:pt>
    <dgm:pt modelId="{06D3B7F5-1477-4547-86E2-AD2CCD010834}" type="pres">
      <dgm:prSet presAssocID="{44BF45F9-7A8B-4EA5-AEA6-534C98F61EE8}" presName="spacer" presStyleCnt="0"/>
      <dgm:spPr/>
    </dgm:pt>
    <dgm:pt modelId="{37245744-2BDD-45D8-AA1D-842D815CA747}" type="pres">
      <dgm:prSet presAssocID="{890BE98D-B4A7-446C-8931-2DBFC25955EA}" presName="parentText" presStyleLbl="node1" presStyleIdx="1" presStyleCnt="3">
        <dgm:presLayoutVars>
          <dgm:chMax val="0"/>
          <dgm:bulletEnabled val="1"/>
        </dgm:presLayoutVars>
      </dgm:prSet>
      <dgm:spPr/>
    </dgm:pt>
    <dgm:pt modelId="{7DFC0E05-D4CF-4470-AE71-C04434A93837}" type="pres">
      <dgm:prSet presAssocID="{EEFC7681-7B0E-4C7C-AE0E-15A897CCB877}" presName="spacer" presStyleCnt="0"/>
      <dgm:spPr/>
    </dgm:pt>
    <dgm:pt modelId="{BA4972A7-6E65-4131-B01F-C63DB2105FD0}" type="pres">
      <dgm:prSet presAssocID="{9D947DCC-CBB6-4434-B6D1-A7E8E6A156F3}" presName="parentText" presStyleLbl="node1" presStyleIdx="2" presStyleCnt="3">
        <dgm:presLayoutVars>
          <dgm:chMax val="0"/>
          <dgm:bulletEnabled val="1"/>
        </dgm:presLayoutVars>
      </dgm:prSet>
      <dgm:spPr/>
    </dgm:pt>
  </dgm:ptLst>
  <dgm:cxnLst>
    <dgm:cxn modelId="{E078495E-480B-452F-AB23-3BB221FC0554}" type="presOf" srcId="{648263A2-77A1-4BC7-9363-27A9287FE1A3}" destId="{3F321C6F-3DCD-4F1C-A9EB-BE9A0807DA9F}" srcOrd="0" destOrd="0" presId="urn:microsoft.com/office/officeart/2005/8/layout/vList2"/>
    <dgm:cxn modelId="{15F92E76-D3E3-4262-AFF8-4E29A4CBB910}" type="presOf" srcId="{9D947DCC-CBB6-4434-B6D1-A7E8E6A156F3}" destId="{BA4972A7-6E65-4131-B01F-C63DB2105FD0}" srcOrd="0" destOrd="0" presId="urn:microsoft.com/office/officeart/2005/8/layout/vList2"/>
    <dgm:cxn modelId="{F9651B77-D973-40CC-AD5C-D258DB6F6201}" type="presOf" srcId="{06EC0B86-5DC6-49BD-BFBD-BF2D185F938B}" destId="{F987DC2F-8DCF-4357-8690-A2E6B47B7E60}" srcOrd="0" destOrd="0" presId="urn:microsoft.com/office/officeart/2005/8/layout/vList2"/>
    <dgm:cxn modelId="{B3BBE192-2C68-44B4-B35F-44CDC869A48A}" type="presOf" srcId="{890BE98D-B4A7-446C-8931-2DBFC25955EA}" destId="{37245744-2BDD-45D8-AA1D-842D815CA747}" srcOrd="0" destOrd="0" presId="urn:microsoft.com/office/officeart/2005/8/layout/vList2"/>
    <dgm:cxn modelId="{F3B787B5-7410-426E-BDBB-77AAE98D0489}" srcId="{648263A2-77A1-4BC7-9363-27A9287FE1A3}" destId="{9D947DCC-CBB6-4434-B6D1-A7E8E6A156F3}" srcOrd="2" destOrd="0" parTransId="{E0717C2C-52C8-4A4F-B4AE-39C5491E37C1}" sibTransId="{3058421B-6811-4855-8DE8-5C8E316107F6}"/>
    <dgm:cxn modelId="{633069EB-62E2-473B-8E62-0A89C3243F99}" srcId="{648263A2-77A1-4BC7-9363-27A9287FE1A3}" destId="{06EC0B86-5DC6-49BD-BFBD-BF2D185F938B}" srcOrd="0" destOrd="0" parTransId="{5114559F-3717-46E2-93AE-9C32FBF0EE55}" sibTransId="{44BF45F9-7A8B-4EA5-AEA6-534C98F61EE8}"/>
    <dgm:cxn modelId="{5DE62CF6-711B-4F8E-8868-D0DABB9254CC}" srcId="{648263A2-77A1-4BC7-9363-27A9287FE1A3}" destId="{890BE98D-B4A7-446C-8931-2DBFC25955EA}" srcOrd="1" destOrd="0" parTransId="{E15C0B84-1A47-4CD5-BD52-B634B6ADACDE}" sibTransId="{EEFC7681-7B0E-4C7C-AE0E-15A897CCB877}"/>
    <dgm:cxn modelId="{5468D55B-4D38-45DA-A65E-45997B8A2FA5}" type="presParOf" srcId="{3F321C6F-3DCD-4F1C-A9EB-BE9A0807DA9F}" destId="{F987DC2F-8DCF-4357-8690-A2E6B47B7E60}" srcOrd="0" destOrd="0" presId="urn:microsoft.com/office/officeart/2005/8/layout/vList2"/>
    <dgm:cxn modelId="{3C2D8460-B4D9-4AA1-AB41-F0A854B5661F}" type="presParOf" srcId="{3F321C6F-3DCD-4F1C-A9EB-BE9A0807DA9F}" destId="{06D3B7F5-1477-4547-86E2-AD2CCD010834}" srcOrd="1" destOrd="0" presId="urn:microsoft.com/office/officeart/2005/8/layout/vList2"/>
    <dgm:cxn modelId="{D7B2A969-13D3-4D3C-B085-16D47EA08B68}" type="presParOf" srcId="{3F321C6F-3DCD-4F1C-A9EB-BE9A0807DA9F}" destId="{37245744-2BDD-45D8-AA1D-842D815CA747}" srcOrd="2" destOrd="0" presId="urn:microsoft.com/office/officeart/2005/8/layout/vList2"/>
    <dgm:cxn modelId="{E6D29055-3DF2-4E03-800F-F7059F5E7286}" type="presParOf" srcId="{3F321C6F-3DCD-4F1C-A9EB-BE9A0807DA9F}" destId="{7DFC0E05-D4CF-4470-AE71-C04434A93837}" srcOrd="3" destOrd="0" presId="urn:microsoft.com/office/officeart/2005/8/layout/vList2"/>
    <dgm:cxn modelId="{CA83EE47-B329-4A33-9699-8D41D6D08DC2}" type="presParOf" srcId="{3F321C6F-3DCD-4F1C-A9EB-BE9A0807DA9F}" destId="{BA4972A7-6E65-4131-B01F-C63DB2105FD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C1B7B4-8569-4524-8B6B-B98B23C05ED0}" type="doc">
      <dgm:prSet loTypeId="urn:microsoft.com/office/officeart/2018/2/layout/IconLabelDescriptionList" loCatId="icon" qsTypeId="urn:microsoft.com/office/officeart/2005/8/quickstyle/simple1" qsCatId="simple" csTypeId="urn:microsoft.com/office/officeart/2018/5/colors/Iconchunking_neutralbg_accent3_2" csCatId="accent3" phldr="1"/>
      <dgm:spPr/>
      <dgm:t>
        <a:bodyPr/>
        <a:lstStyle/>
        <a:p>
          <a:endParaRPr lang="en-US"/>
        </a:p>
      </dgm:t>
    </dgm:pt>
    <dgm:pt modelId="{245C3C86-6EEB-4527-B98E-0A30DF33D249}">
      <dgm:prSet/>
      <dgm:spPr/>
      <dgm:t>
        <a:bodyPr/>
        <a:lstStyle/>
        <a:p>
          <a:pPr>
            <a:lnSpc>
              <a:spcPct val="100000"/>
            </a:lnSpc>
            <a:defRPr b="1"/>
          </a:pPr>
          <a:r>
            <a:rPr lang="en-US"/>
            <a:t>Results are displayed with their units and depicted as bar graphs with reference ranges marked under graphs.</a:t>
          </a:r>
        </a:p>
      </dgm:t>
    </dgm:pt>
    <dgm:pt modelId="{5DDE60F3-210E-413E-8AF7-238E37C2377D}" type="parTrans" cxnId="{FF9BADCD-0959-4DC5-94F9-9074705FB024}">
      <dgm:prSet/>
      <dgm:spPr/>
      <dgm:t>
        <a:bodyPr/>
        <a:lstStyle/>
        <a:p>
          <a:endParaRPr lang="en-US"/>
        </a:p>
      </dgm:t>
    </dgm:pt>
    <dgm:pt modelId="{94378615-40AE-44D7-9E9C-FB7F35420440}" type="sibTrans" cxnId="{FF9BADCD-0959-4DC5-94F9-9074705FB024}">
      <dgm:prSet/>
      <dgm:spPr/>
      <dgm:t>
        <a:bodyPr/>
        <a:lstStyle/>
        <a:p>
          <a:endParaRPr lang="en-US"/>
        </a:p>
      </dgm:t>
    </dgm:pt>
    <dgm:pt modelId="{0901A2EE-E81C-4BD0-A9EC-8B90433F6603}">
      <dgm:prSet/>
      <dgm:spPr/>
      <dgm:t>
        <a:bodyPr/>
        <a:lstStyle/>
        <a:p>
          <a:pPr>
            <a:lnSpc>
              <a:spcPct val="100000"/>
            </a:lnSpc>
          </a:pPr>
          <a:r>
            <a:rPr lang="en-US" b="1" i="1"/>
            <a:t>EXPECTED VALUE</a:t>
          </a:r>
          <a:r>
            <a:rPr lang="en-US" i="1"/>
            <a:t>:        0.6 - 1.3 mg/dL</a:t>
          </a:r>
          <a:endParaRPr lang="en-US"/>
        </a:p>
      </dgm:t>
    </dgm:pt>
    <dgm:pt modelId="{00762AA2-6B00-4340-B2A5-E13A67834D2D}" type="parTrans" cxnId="{160A03C8-84EA-440A-9AF0-867F05DCB94B}">
      <dgm:prSet/>
      <dgm:spPr/>
      <dgm:t>
        <a:bodyPr/>
        <a:lstStyle/>
        <a:p>
          <a:endParaRPr lang="en-US"/>
        </a:p>
      </dgm:t>
    </dgm:pt>
    <dgm:pt modelId="{08CB7178-CFD2-4626-A81D-45F0A010B150}" type="sibTrans" cxnId="{160A03C8-84EA-440A-9AF0-867F05DCB94B}">
      <dgm:prSet/>
      <dgm:spPr/>
      <dgm:t>
        <a:bodyPr/>
        <a:lstStyle/>
        <a:p>
          <a:endParaRPr lang="en-US"/>
        </a:p>
      </dgm:t>
    </dgm:pt>
    <dgm:pt modelId="{8D71C361-F1DA-452F-A906-8B1A360A8E19}">
      <dgm:prSet/>
      <dgm:spPr/>
      <dgm:t>
        <a:bodyPr/>
        <a:lstStyle/>
        <a:p>
          <a:pPr>
            <a:lnSpc>
              <a:spcPct val="100000"/>
            </a:lnSpc>
          </a:pPr>
          <a:r>
            <a:rPr lang="en-US" b="1" i="1"/>
            <a:t>REPORTABLE RANGE</a:t>
          </a:r>
          <a:r>
            <a:rPr lang="en-US" i="1"/>
            <a:t>:  0.2 – 20.0 mg/dL</a:t>
          </a:r>
          <a:endParaRPr lang="en-US"/>
        </a:p>
      </dgm:t>
    </dgm:pt>
    <dgm:pt modelId="{603466D0-FD10-43F2-B64F-6866AD6F7D6E}" type="parTrans" cxnId="{95559A87-5BEA-4AE1-B55B-13EF65C3EC33}">
      <dgm:prSet/>
      <dgm:spPr/>
      <dgm:t>
        <a:bodyPr/>
        <a:lstStyle/>
        <a:p>
          <a:endParaRPr lang="en-US"/>
        </a:p>
      </dgm:t>
    </dgm:pt>
    <dgm:pt modelId="{B284696F-342B-4BD6-AF56-8908F58FBB23}" type="sibTrans" cxnId="{95559A87-5BEA-4AE1-B55B-13EF65C3EC33}">
      <dgm:prSet/>
      <dgm:spPr/>
      <dgm:t>
        <a:bodyPr/>
        <a:lstStyle/>
        <a:p>
          <a:endParaRPr lang="en-US"/>
        </a:p>
      </dgm:t>
    </dgm:pt>
    <dgm:pt modelId="{BF39FF82-F93F-454B-A53B-9DEF0A681B5D}">
      <dgm:prSet/>
      <dgm:spPr/>
      <dgm:t>
        <a:bodyPr/>
        <a:lstStyle/>
        <a:p>
          <a:pPr>
            <a:lnSpc>
              <a:spcPct val="100000"/>
            </a:lnSpc>
            <a:defRPr b="1"/>
          </a:pPr>
          <a:r>
            <a:rPr lang="en-US"/>
            <a:t>For administration of Contrast Media based on eGFR values, see your department’s most recent “Contrast Media Guide”</a:t>
          </a:r>
          <a:r>
            <a:rPr lang="en-US" b="1"/>
            <a:t>. The laboratory implemented a new eGFR formula on March 1</a:t>
          </a:r>
          <a:r>
            <a:rPr lang="en-US" b="1" baseline="30000"/>
            <a:t>st</a:t>
          </a:r>
          <a:r>
            <a:rPr lang="en-US" b="1"/>
            <a:t>, 2022</a:t>
          </a:r>
          <a:r>
            <a:rPr lang="en-US"/>
            <a:t>.</a:t>
          </a:r>
        </a:p>
      </dgm:t>
    </dgm:pt>
    <dgm:pt modelId="{C737F542-3E59-4AAB-8BC3-F71FB16EDC88}" type="parTrans" cxnId="{57CE4FE2-13D0-4658-8CD1-11BEBDB0EDBA}">
      <dgm:prSet/>
      <dgm:spPr/>
      <dgm:t>
        <a:bodyPr/>
        <a:lstStyle/>
        <a:p>
          <a:endParaRPr lang="en-US"/>
        </a:p>
      </dgm:t>
    </dgm:pt>
    <dgm:pt modelId="{F17B8D2F-06A7-410B-BEC6-7077A6485621}" type="sibTrans" cxnId="{57CE4FE2-13D0-4658-8CD1-11BEBDB0EDBA}">
      <dgm:prSet/>
      <dgm:spPr/>
      <dgm:t>
        <a:bodyPr/>
        <a:lstStyle/>
        <a:p>
          <a:endParaRPr lang="en-US"/>
        </a:p>
      </dgm:t>
    </dgm:pt>
    <dgm:pt modelId="{D986E2C2-B485-44DB-96CD-D08ECEC26303}" type="pres">
      <dgm:prSet presAssocID="{A0C1B7B4-8569-4524-8B6B-B98B23C05ED0}" presName="root" presStyleCnt="0">
        <dgm:presLayoutVars>
          <dgm:dir/>
          <dgm:resizeHandles val="exact"/>
        </dgm:presLayoutVars>
      </dgm:prSet>
      <dgm:spPr/>
    </dgm:pt>
    <dgm:pt modelId="{0DE22D14-DFD1-4155-BD33-F015C0F439B0}" type="pres">
      <dgm:prSet presAssocID="{245C3C86-6EEB-4527-B98E-0A30DF33D249}" presName="compNode" presStyleCnt="0"/>
      <dgm:spPr/>
    </dgm:pt>
    <dgm:pt modelId="{B61A3D56-0F0A-411A-9C0D-BEF509BB1A7B}" type="pres">
      <dgm:prSet presAssocID="{245C3C86-6EEB-4527-B98E-0A30DF33D24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atistics"/>
        </a:ext>
      </dgm:extLst>
    </dgm:pt>
    <dgm:pt modelId="{252EDE2F-80FF-419E-B28B-8FB06F55F74B}" type="pres">
      <dgm:prSet presAssocID="{245C3C86-6EEB-4527-B98E-0A30DF33D249}" presName="iconSpace" presStyleCnt="0"/>
      <dgm:spPr/>
    </dgm:pt>
    <dgm:pt modelId="{6C7B6644-24D5-4B03-A0DE-AAF96E26E509}" type="pres">
      <dgm:prSet presAssocID="{245C3C86-6EEB-4527-B98E-0A30DF33D249}" presName="parTx" presStyleLbl="revTx" presStyleIdx="0" presStyleCnt="4">
        <dgm:presLayoutVars>
          <dgm:chMax val="0"/>
          <dgm:chPref val="0"/>
        </dgm:presLayoutVars>
      </dgm:prSet>
      <dgm:spPr/>
    </dgm:pt>
    <dgm:pt modelId="{656E3794-700D-4206-B97F-3F6719B9193B}" type="pres">
      <dgm:prSet presAssocID="{245C3C86-6EEB-4527-B98E-0A30DF33D249}" presName="txSpace" presStyleCnt="0"/>
      <dgm:spPr/>
    </dgm:pt>
    <dgm:pt modelId="{05707B9D-1D10-401F-A49D-8A801FE3A00A}" type="pres">
      <dgm:prSet presAssocID="{245C3C86-6EEB-4527-B98E-0A30DF33D249}" presName="desTx" presStyleLbl="revTx" presStyleIdx="1" presStyleCnt="4">
        <dgm:presLayoutVars/>
      </dgm:prSet>
      <dgm:spPr/>
    </dgm:pt>
    <dgm:pt modelId="{6BDC13C3-F20D-4230-BC3C-32DA4B6567F8}" type="pres">
      <dgm:prSet presAssocID="{94378615-40AE-44D7-9E9C-FB7F35420440}" presName="sibTrans" presStyleCnt="0"/>
      <dgm:spPr/>
    </dgm:pt>
    <dgm:pt modelId="{D78B2118-CF63-46B7-855A-DFACAD0BB8E9}" type="pres">
      <dgm:prSet presAssocID="{BF39FF82-F93F-454B-A53B-9DEF0A681B5D}" presName="compNode" presStyleCnt="0"/>
      <dgm:spPr/>
    </dgm:pt>
    <dgm:pt modelId="{7B6B5398-C6B9-46F3-8DC5-76CF2876BDBD}" type="pres">
      <dgm:prSet presAssocID="{BF39FF82-F93F-454B-A53B-9DEF0A681B5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90477BED-DB2F-4C95-BAE8-49BDFBE430B8}" type="pres">
      <dgm:prSet presAssocID="{BF39FF82-F93F-454B-A53B-9DEF0A681B5D}" presName="iconSpace" presStyleCnt="0"/>
      <dgm:spPr/>
    </dgm:pt>
    <dgm:pt modelId="{08D7BB0E-3832-401E-A783-5AE56B8FA116}" type="pres">
      <dgm:prSet presAssocID="{BF39FF82-F93F-454B-A53B-9DEF0A681B5D}" presName="parTx" presStyleLbl="revTx" presStyleIdx="2" presStyleCnt="4">
        <dgm:presLayoutVars>
          <dgm:chMax val="0"/>
          <dgm:chPref val="0"/>
        </dgm:presLayoutVars>
      </dgm:prSet>
      <dgm:spPr/>
    </dgm:pt>
    <dgm:pt modelId="{9CB07D31-0B01-4361-ACB7-AF2A33FF2AD0}" type="pres">
      <dgm:prSet presAssocID="{BF39FF82-F93F-454B-A53B-9DEF0A681B5D}" presName="txSpace" presStyleCnt="0"/>
      <dgm:spPr/>
    </dgm:pt>
    <dgm:pt modelId="{EFE8195B-959F-4C64-BA85-75260672E049}" type="pres">
      <dgm:prSet presAssocID="{BF39FF82-F93F-454B-A53B-9DEF0A681B5D}" presName="desTx" presStyleLbl="revTx" presStyleIdx="3" presStyleCnt="4">
        <dgm:presLayoutVars/>
      </dgm:prSet>
      <dgm:spPr/>
    </dgm:pt>
  </dgm:ptLst>
  <dgm:cxnLst>
    <dgm:cxn modelId="{423FE25F-9CBD-48F6-AACC-5D655E0F5A16}" type="presOf" srcId="{A0C1B7B4-8569-4524-8B6B-B98B23C05ED0}" destId="{D986E2C2-B485-44DB-96CD-D08ECEC26303}" srcOrd="0" destOrd="0" presId="urn:microsoft.com/office/officeart/2018/2/layout/IconLabelDescriptionList"/>
    <dgm:cxn modelId="{EF633E55-E4B0-48FE-BBA0-5340054A5A10}" type="presOf" srcId="{BF39FF82-F93F-454B-A53B-9DEF0A681B5D}" destId="{08D7BB0E-3832-401E-A783-5AE56B8FA116}" srcOrd="0" destOrd="0" presId="urn:microsoft.com/office/officeart/2018/2/layout/IconLabelDescriptionList"/>
    <dgm:cxn modelId="{95559A87-5BEA-4AE1-B55B-13EF65C3EC33}" srcId="{245C3C86-6EEB-4527-B98E-0A30DF33D249}" destId="{8D71C361-F1DA-452F-A906-8B1A360A8E19}" srcOrd="1" destOrd="0" parTransId="{603466D0-FD10-43F2-B64F-6866AD6F7D6E}" sibTransId="{B284696F-342B-4BD6-AF56-8908F58FBB23}"/>
    <dgm:cxn modelId="{BE5D319E-A15F-4BCF-9880-84FE2D5E2C57}" type="presOf" srcId="{0901A2EE-E81C-4BD0-A9EC-8B90433F6603}" destId="{05707B9D-1D10-401F-A49D-8A801FE3A00A}" srcOrd="0" destOrd="0" presId="urn:microsoft.com/office/officeart/2018/2/layout/IconLabelDescriptionList"/>
    <dgm:cxn modelId="{160A03C8-84EA-440A-9AF0-867F05DCB94B}" srcId="{245C3C86-6EEB-4527-B98E-0A30DF33D249}" destId="{0901A2EE-E81C-4BD0-A9EC-8B90433F6603}" srcOrd="0" destOrd="0" parTransId="{00762AA2-6B00-4340-B2A5-E13A67834D2D}" sibTransId="{08CB7178-CFD2-4626-A81D-45F0A010B150}"/>
    <dgm:cxn modelId="{FF9BADCD-0959-4DC5-94F9-9074705FB024}" srcId="{A0C1B7B4-8569-4524-8B6B-B98B23C05ED0}" destId="{245C3C86-6EEB-4527-B98E-0A30DF33D249}" srcOrd="0" destOrd="0" parTransId="{5DDE60F3-210E-413E-8AF7-238E37C2377D}" sibTransId="{94378615-40AE-44D7-9E9C-FB7F35420440}"/>
    <dgm:cxn modelId="{57CE4FE2-13D0-4658-8CD1-11BEBDB0EDBA}" srcId="{A0C1B7B4-8569-4524-8B6B-B98B23C05ED0}" destId="{BF39FF82-F93F-454B-A53B-9DEF0A681B5D}" srcOrd="1" destOrd="0" parTransId="{C737F542-3E59-4AAB-8BC3-F71FB16EDC88}" sibTransId="{F17B8D2F-06A7-410B-BEC6-7077A6485621}"/>
    <dgm:cxn modelId="{CC468FEF-CE21-4FA9-975A-F5ADCFA07B94}" type="presOf" srcId="{8D71C361-F1DA-452F-A906-8B1A360A8E19}" destId="{05707B9D-1D10-401F-A49D-8A801FE3A00A}" srcOrd="0" destOrd="1" presId="urn:microsoft.com/office/officeart/2018/2/layout/IconLabelDescriptionList"/>
    <dgm:cxn modelId="{0A5DCFEF-E59E-43F2-8958-38546052346A}" type="presOf" srcId="{245C3C86-6EEB-4527-B98E-0A30DF33D249}" destId="{6C7B6644-24D5-4B03-A0DE-AAF96E26E509}" srcOrd="0" destOrd="0" presId="urn:microsoft.com/office/officeart/2018/2/layout/IconLabelDescriptionList"/>
    <dgm:cxn modelId="{830C0853-F446-445F-8E34-89AB1C0639E0}" type="presParOf" srcId="{D986E2C2-B485-44DB-96CD-D08ECEC26303}" destId="{0DE22D14-DFD1-4155-BD33-F015C0F439B0}" srcOrd="0" destOrd="0" presId="urn:microsoft.com/office/officeart/2018/2/layout/IconLabelDescriptionList"/>
    <dgm:cxn modelId="{7C64C15B-B7C3-4499-A1DF-0A2A427605EF}" type="presParOf" srcId="{0DE22D14-DFD1-4155-BD33-F015C0F439B0}" destId="{B61A3D56-0F0A-411A-9C0D-BEF509BB1A7B}" srcOrd="0" destOrd="0" presId="urn:microsoft.com/office/officeart/2018/2/layout/IconLabelDescriptionList"/>
    <dgm:cxn modelId="{83110F4A-CAAF-41BD-BAB9-0F6D554BECB2}" type="presParOf" srcId="{0DE22D14-DFD1-4155-BD33-F015C0F439B0}" destId="{252EDE2F-80FF-419E-B28B-8FB06F55F74B}" srcOrd="1" destOrd="0" presId="urn:microsoft.com/office/officeart/2018/2/layout/IconLabelDescriptionList"/>
    <dgm:cxn modelId="{1875AB1D-C3D3-4D74-9EC2-419EDA0C2895}" type="presParOf" srcId="{0DE22D14-DFD1-4155-BD33-F015C0F439B0}" destId="{6C7B6644-24D5-4B03-A0DE-AAF96E26E509}" srcOrd="2" destOrd="0" presId="urn:microsoft.com/office/officeart/2018/2/layout/IconLabelDescriptionList"/>
    <dgm:cxn modelId="{8E7E5E84-EEF1-4A4D-954A-F2AE79E63D76}" type="presParOf" srcId="{0DE22D14-DFD1-4155-BD33-F015C0F439B0}" destId="{656E3794-700D-4206-B97F-3F6719B9193B}" srcOrd="3" destOrd="0" presId="urn:microsoft.com/office/officeart/2018/2/layout/IconLabelDescriptionList"/>
    <dgm:cxn modelId="{9B0D803A-3042-44B0-981A-646FCF6C2C9A}" type="presParOf" srcId="{0DE22D14-DFD1-4155-BD33-F015C0F439B0}" destId="{05707B9D-1D10-401F-A49D-8A801FE3A00A}" srcOrd="4" destOrd="0" presId="urn:microsoft.com/office/officeart/2018/2/layout/IconLabelDescriptionList"/>
    <dgm:cxn modelId="{0FE8353A-05B4-4326-899C-B2839996A690}" type="presParOf" srcId="{D986E2C2-B485-44DB-96CD-D08ECEC26303}" destId="{6BDC13C3-F20D-4230-BC3C-32DA4B6567F8}" srcOrd="1" destOrd="0" presId="urn:microsoft.com/office/officeart/2018/2/layout/IconLabelDescriptionList"/>
    <dgm:cxn modelId="{1A99291C-608C-4DE4-B241-EB8035D93FFB}" type="presParOf" srcId="{D986E2C2-B485-44DB-96CD-D08ECEC26303}" destId="{D78B2118-CF63-46B7-855A-DFACAD0BB8E9}" srcOrd="2" destOrd="0" presId="urn:microsoft.com/office/officeart/2018/2/layout/IconLabelDescriptionList"/>
    <dgm:cxn modelId="{27480DFC-175D-479A-B9BE-0C8C271B18F6}" type="presParOf" srcId="{D78B2118-CF63-46B7-855A-DFACAD0BB8E9}" destId="{7B6B5398-C6B9-46F3-8DC5-76CF2876BDBD}" srcOrd="0" destOrd="0" presId="urn:microsoft.com/office/officeart/2018/2/layout/IconLabelDescriptionList"/>
    <dgm:cxn modelId="{CD2D09E4-5E68-42DC-A790-A6C41960423A}" type="presParOf" srcId="{D78B2118-CF63-46B7-855A-DFACAD0BB8E9}" destId="{90477BED-DB2F-4C95-BAE8-49BDFBE430B8}" srcOrd="1" destOrd="0" presId="urn:microsoft.com/office/officeart/2018/2/layout/IconLabelDescriptionList"/>
    <dgm:cxn modelId="{01449CA4-CB4B-4E10-A644-99853DF581D1}" type="presParOf" srcId="{D78B2118-CF63-46B7-855A-DFACAD0BB8E9}" destId="{08D7BB0E-3832-401E-A783-5AE56B8FA116}" srcOrd="2" destOrd="0" presId="urn:microsoft.com/office/officeart/2018/2/layout/IconLabelDescriptionList"/>
    <dgm:cxn modelId="{0A7227FB-475F-4309-90C1-C5D770CB43EA}" type="presParOf" srcId="{D78B2118-CF63-46B7-855A-DFACAD0BB8E9}" destId="{9CB07D31-0B01-4361-ACB7-AF2A33FF2AD0}" srcOrd="3" destOrd="0" presId="urn:microsoft.com/office/officeart/2018/2/layout/IconLabelDescriptionList"/>
    <dgm:cxn modelId="{D99F9822-91C7-4603-B13A-A941D466C2E5}" type="presParOf" srcId="{D78B2118-CF63-46B7-855A-DFACAD0BB8E9}" destId="{EFE8195B-959F-4C64-BA85-75260672E049}"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FC9FF8-0A3F-44F9-BF5A-24DE97A0D66B}"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D9BDBF88-4245-4A11-94FF-1C72EBFB4F6D}">
      <dgm:prSet/>
      <dgm:spPr/>
      <dgm:t>
        <a:bodyPr/>
        <a:lstStyle/>
        <a:p>
          <a:r>
            <a:rPr lang="en-US" b="1"/>
            <a:t>Point of care devices are considered Reusable Medical Equipment. Make sure  the device is cleaned between every patient test. Use the Super Sani-Cloth wipes (purple top) provided by the hospital.</a:t>
          </a:r>
          <a:endParaRPr lang="en-US"/>
        </a:p>
      </dgm:t>
    </dgm:pt>
    <dgm:pt modelId="{9ACD2DA0-8D25-48BE-BEFE-8D6E16EC720D}" type="parTrans" cxnId="{CF3C2CF5-92CF-44B4-A15F-B3BFE8E16A25}">
      <dgm:prSet/>
      <dgm:spPr/>
      <dgm:t>
        <a:bodyPr/>
        <a:lstStyle/>
        <a:p>
          <a:endParaRPr lang="en-US"/>
        </a:p>
      </dgm:t>
    </dgm:pt>
    <dgm:pt modelId="{B82EF18D-71DA-4773-96CD-194A0FE6F9D0}" type="sibTrans" cxnId="{CF3C2CF5-92CF-44B4-A15F-B3BFE8E16A25}">
      <dgm:prSet/>
      <dgm:spPr/>
      <dgm:t>
        <a:bodyPr/>
        <a:lstStyle/>
        <a:p>
          <a:endParaRPr lang="en-US"/>
        </a:p>
      </dgm:t>
    </dgm:pt>
    <dgm:pt modelId="{4470E0E0-9F12-48E9-BA54-E52E8CC718E7}">
      <dgm:prSet/>
      <dgm:spPr/>
      <dgm:t>
        <a:bodyPr/>
        <a:lstStyle/>
        <a:p>
          <a:r>
            <a:rPr lang="en-US" b="1"/>
            <a:t>Always use Universal Precautions when performing any testing/procedure using any body fluids.</a:t>
          </a:r>
          <a:endParaRPr lang="en-US"/>
        </a:p>
      </dgm:t>
    </dgm:pt>
    <dgm:pt modelId="{8A9384BA-D0C9-410D-8A9E-9DBA920C7331}" type="parTrans" cxnId="{79D02032-F550-4E7A-A896-77EECDEBF465}">
      <dgm:prSet/>
      <dgm:spPr/>
      <dgm:t>
        <a:bodyPr/>
        <a:lstStyle/>
        <a:p>
          <a:endParaRPr lang="en-US"/>
        </a:p>
      </dgm:t>
    </dgm:pt>
    <dgm:pt modelId="{C670A6EC-E53B-41ED-9CD3-2E1B1FDFB747}" type="sibTrans" cxnId="{79D02032-F550-4E7A-A896-77EECDEBF465}">
      <dgm:prSet/>
      <dgm:spPr/>
      <dgm:t>
        <a:bodyPr/>
        <a:lstStyle/>
        <a:p>
          <a:endParaRPr lang="en-US"/>
        </a:p>
      </dgm:t>
    </dgm:pt>
    <dgm:pt modelId="{89009EAD-A149-49AF-9A1F-52ED06FA19D5}" type="pres">
      <dgm:prSet presAssocID="{11FC9FF8-0A3F-44F9-BF5A-24DE97A0D66B}" presName="diagram" presStyleCnt="0">
        <dgm:presLayoutVars>
          <dgm:dir/>
          <dgm:resizeHandles val="exact"/>
        </dgm:presLayoutVars>
      </dgm:prSet>
      <dgm:spPr/>
    </dgm:pt>
    <dgm:pt modelId="{988314A7-B26D-4281-8876-D3B5F29DC98A}" type="pres">
      <dgm:prSet presAssocID="{D9BDBF88-4245-4A11-94FF-1C72EBFB4F6D}" presName="node" presStyleLbl="node1" presStyleIdx="0" presStyleCnt="2">
        <dgm:presLayoutVars>
          <dgm:bulletEnabled val="1"/>
        </dgm:presLayoutVars>
      </dgm:prSet>
      <dgm:spPr/>
    </dgm:pt>
    <dgm:pt modelId="{AEEC0859-4A19-4C35-A95D-4FEEBC6F725F}" type="pres">
      <dgm:prSet presAssocID="{B82EF18D-71DA-4773-96CD-194A0FE6F9D0}" presName="sibTrans" presStyleCnt="0"/>
      <dgm:spPr/>
    </dgm:pt>
    <dgm:pt modelId="{E39B584A-B69C-41E5-8FAB-03AAB7B3F19C}" type="pres">
      <dgm:prSet presAssocID="{4470E0E0-9F12-48E9-BA54-E52E8CC718E7}" presName="node" presStyleLbl="node1" presStyleIdx="1" presStyleCnt="2">
        <dgm:presLayoutVars>
          <dgm:bulletEnabled val="1"/>
        </dgm:presLayoutVars>
      </dgm:prSet>
      <dgm:spPr/>
    </dgm:pt>
  </dgm:ptLst>
  <dgm:cxnLst>
    <dgm:cxn modelId="{79D02032-F550-4E7A-A896-77EECDEBF465}" srcId="{11FC9FF8-0A3F-44F9-BF5A-24DE97A0D66B}" destId="{4470E0E0-9F12-48E9-BA54-E52E8CC718E7}" srcOrd="1" destOrd="0" parTransId="{8A9384BA-D0C9-410D-8A9E-9DBA920C7331}" sibTransId="{C670A6EC-E53B-41ED-9CD3-2E1B1FDFB747}"/>
    <dgm:cxn modelId="{22CFD967-03E2-40C3-91C7-AF433F9C0323}" type="presOf" srcId="{4470E0E0-9F12-48E9-BA54-E52E8CC718E7}" destId="{E39B584A-B69C-41E5-8FAB-03AAB7B3F19C}" srcOrd="0" destOrd="0" presId="urn:microsoft.com/office/officeart/2005/8/layout/default"/>
    <dgm:cxn modelId="{02FDC4B9-9160-4096-8239-4C80A0447443}" type="presOf" srcId="{D9BDBF88-4245-4A11-94FF-1C72EBFB4F6D}" destId="{988314A7-B26D-4281-8876-D3B5F29DC98A}" srcOrd="0" destOrd="0" presId="urn:microsoft.com/office/officeart/2005/8/layout/default"/>
    <dgm:cxn modelId="{DAA21BF3-F382-4040-855B-C8A31D981A84}" type="presOf" srcId="{11FC9FF8-0A3F-44F9-BF5A-24DE97A0D66B}" destId="{89009EAD-A149-49AF-9A1F-52ED06FA19D5}" srcOrd="0" destOrd="0" presId="urn:microsoft.com/office/officeart/2005/8/layout/default"/>
    <dgm:cxn modelId="{CF3C2CF5-92CF-44B4-A15F-B3BFE8E16A25}" srcId="{11FC9FF8-0A3F-44F9-BF5A-24DE97A0D66B}" destId="{D9BDBF88-4245-4A11-94FF-1C72EBFB4F6D}" srcOrd="0" destOrd="0" parTransId="{9ACD2DA0-8D25-48BE-BEFE-8D6E16EC720D}" sibTransId="{B82EF18D-71DA-4773-96CD-194A0FE6F9D0}"/>
    <dgm:cxn modelId="{899B9700-FE2A-4263-AD13-45A757E86A03}" type="presParOf" srcId="{89009EAD-A149-49AF-9A1F-52ED06FA19D5}" destId="{988314A7-B26D-4281-8876-D3B5F29DC98A}" srcOrd="0" destOrd="0" presId="urn:microsoft.com/office/officeart/2005/8/layout/default"/>
    <dgm:cxn modelId="{5EBB4961-D365-4CB2-B2F9-197B32FEF992}" type="presParOf" srcId="{89009EAD-A149-49AF-9A1F-52ED06FA19D5}" destId="{AEEC0859-4A19-4C35-A95D-4FEEBC6F725F}" srcOrd="1" destOrd="0" presId="urn:microsoft.com/office/officeart/2005/8/layout/default"/>
    <dgm:cxn modelId="{98E8C402-F424-4D12-B104-8C77E3F371A0}" type="presParOf" srcId="{89009EAD-A149-49AF-9A1F-52ED06FA19D5}" destId="{E39B584A-B69C-41E5-8FAB-03AAB7B3F19C}"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5C91EA-5635-48B1-9965-86022CE8A1FE}"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1C2E42C-C38D-48C3-89FD-CF44D3F14067}">
      <dgm:prSet/>
      <dgm:spPr/>
      <dgm:t>
        <a:bodyPr/>
        <a:lstStyle/>
        <a:p>
          <a:r>
            <a:rPr lang="en-US" b="1" dirty="0">
              <a:solidFill>
                <a:schemeClr val="bg1"/>
              </a:solidFill>
            </a:rPr>
            <a:t>You must complete the following	</a:t>
          </a:r>
        </a:p>
        <a:p>
          <a:r>
            <a:rPr lang="en-US" b="1" dirty="0">
              <a:solidFill>
                <a:schemeClr val="bg1"/>
              </a:solidFill>
            </a:rPr>
            <a:t>1. on-line exam, score &gt;80%</a:t>
          </a:r>
        </a:p>
        <a:p>
          <a:r>
            <a:rPr lang="en-US" b="1" dirty="0">
              <a:solidFill>
                <a:schemeClr val="bg1"/>
              </a:solidFill>
            </a:rPr>
            <a:t> 2. Test the external liquid controls.</a:t>
          </a:r>
        </a:p>
      </dgm:t>
    </dgm:pt>
    <dgm:pt modelId="{C0437A66-3FFC-48C0-AFB3-4ECE26297DD0}" type="sibTrans" cxnId="{6700FF1F-DB71-4685-9CEC-F9FDE9C7927F}">
      <dgm:prSet/>
      <dgm:spPr/>
      <dgm:t>
        <a:bodyPr/>
        <a:lstStyle/>
        <a:p>
          <a:endParaRPr lang="en-US"/>
        </a:p>
      </dgm:t>
    </dgm:pt>
    <dgm:pt modelId="{5D7EA2D2-535A-46F3-B599-37646FE60EDB}" type="parTrans" cxnId="{6700FF1F-DB71-4685-9CEC-F9FDE9C7927F}">
      <dgm:prSet/>
      <dgm:spPr/>
      <dgm:t>
        <a:bodyPr/>
        <a:lstStyle/>
        <a:p>
          <a:endParaRPr lang="en-US"/>
        </a:p>
      </dgm:t>
    </dgm:pt>
    <dgm:pt modelId="{16EDA795-8AC0-473F-B4A8-A305F7F4C947}">
      <dgm:prSet/>
      <dgm:spPr/>
      <dgm:t>
        <a:bodyPr/>
        <a:lstStyle/>
        <a:p>
          <a:r>
            <a:rPr lang="en-US" b="1" dirty="0">
              <a:solidFill>
                <a:schemeClr val="bg1"/>
              </a:solidFill>
            </a:rPr>
            <a:t>You have completed the presentation.</a:t>
          </a:r>
        </a:p>
      </dgm:t>
    </dgm:pt>
    <dgm:pt modelId="{1285A8B6-B957-4B21-B21D-81EF5152475E}" type="sibTrans" cxnId="{8F7CA20D-7016-457B-9B74-7A3894ABDA0D}">
      <dgm:prSet/>
      <dgm:spPr/>
      <dgm:t>
        <a:bodyPr/>
        <a:lstStyle/>
        <a:p>
          <a:endParaRPr lang="en-US"/>
        </a:p>
      </dgm:t>
    </dgm:pt>
    <dgm:pt modelId="{9E1D1F01-7E31-47A5-802D-0E9F44AF6E32}" type="parTrans" cxnId="{8F7CA20D-7016-457B-9B74-7A3894ABDA0D}">
      <dgm:prSet/>
      <dgm:spPr/>
      <dgm:t>
        <a:bodyPr/>
        <a:lstStyle/>
        <a:p>
          <a:endParaRPr lang="en-US"/>
        </a:p>
      </dgm:t>
    </dgm:pt>
    <dgm:pt modelId="{7B0C6037-1076-4C3B-B222-2D42E2F5E4E8}" type="pres">
      <dgm:prSet presAssocID="{2A5C91EA-5635-48B1-9965-86022CE8A1FE}" presName="outerComposite" presStyleCnt="0">
        <dgm:presLayoutVars>
          <dgm:chMax val="5"/>
          <dgm:dir/>
          <dgm:resizeHandles val="exact"/>
        </dgm:presLayoutVars>
      </dgm:prSet>
      <dgm:spPr/>
    </dgm:pt>
    <dgm:pt modelId="{BADCB86E-1F39-4A00-A7B1-7C2CA95EBF7E}" type="pres">
      <dgm:prSet presAssocID="{2A5C91EA-5635-48B1-9965-86022CE8A1FE}" presName="dummyMaxCanvas" presStyleCnt="0">
        <dgm:presLayoutVars/>
      </dgm:prSet>
      <dgm:spPr/>
    </dgm:pt>
    <dgm:pt modelId="{1D23569B-ECFD-4FA8-9032-ABB7611FCD70}" type="pres">
      <dgm:prSet presAssocID="{2A5C91EA-5635-48B1-9965-86022CE8A1FE}" presName="TwoNodes_1" presStyleLbl="node1" presStyleIdx="0" presStyleCnt="2" custScaleY="56733" custLinFactNeighborX="29412" custLinFactNeighborY="0">
        <dgm:presLayoutVars>
          <dgm:bulletEnabled val="1"/>
        </dgm:presLayoutVars>
      </dgm:prSet>
      <dgm:spPr/>
    </dgm:pt>
    <dgm:pt modelId="{F28D2911-6334-4A69-8F22-FE5B0D67CA11}" type="pres">
      <dgm:prSet presAssocID="{2A5C91EA-5635-48B1-9965-86022CE8A1FE}" presName="TwoNodes_2" presStyleLbl="node1" presStyleIdx="1" presStyleCnt="2" custScaleX="117647" custScaleY="119867" custLinFactNeighborX="997" custLinFactNeighborY="-4121">
        <dgm:presLayoutVars>
          <dgm:bulletEnabled val="1"/>
        </dgm:presLayoutVars>
      </dgm:prSet>
      <dgm:spPr/>
    </dgm:pt>
    <dgm:pt modelId="{3375884E-06FF-447D-B861-D4EBB0E068F3}" type="pres">
      <dgm:prSet presAssocID="{2A5C91EA-5635-48B1-9965-86022CE8A1FE}" presName="TwoConn_1-2" presStyleLbl="fgAccFollowNode1" presStyleIdx="0" presStyleCnt="1" custLinFactX="-8081" custLinFactNeighborX="-100000" custLinFactNeighborY="-35093">
        <dgm:presLayoutVars>
          <dgm:bulletEnabled val="1"/>
        </dgm:presLayoutVars>
      </dgm:prSet>
      <dgm:spPr/>
    </dgm:pt>
    <dgm:pt modelId="{F7D4CACB-5E82-43E1-BABA-8F7B7E64E406}" type="pres">
      <dgm:prSet presAssocID="{2A5C91EA-5635-48B1-9965-86022CE8A1FE}" presName="TwoNodes_1_text" presStyleLbl="node1" presStyleIdx="1" presStyleCnt="2">
        <dgm:presLayoutVars>
          <dgm:bulletEnabled val="1"/>
        </dgm:presLayoutVars>
      </dgm:prSet>
      <dgm:spPr/>
    </dgm:pt>
    <dgm:pt modelId="{B14CC0A7-D9F4-4B16-96DE-1FBE1A1C32AA}" type="pres">
      <dgm:prSet presAssocID="{2A5C91EA-5635-48B1-9965-86022CE8A1FE}" presName="TwoNodes_2_text" presStyleLbl="node1" presStyleIdx="1" presStyleCnt="2">
        <dgm:presLayoutVars>
          <dgm:bulletEnabled val="1"/>
        </dgm:presLayoutVars>
      </dgm:prSet>
      <dgm:spPr/>
    </dgm:pt>
  </dgm:ptLst>
  <dgm:cxnLst>
    <dgm:cxn modelId="{AD83C209-DA88-4F23-91AF-C7D7BE75D03D}" type="presOf" srcId="{16EDA795-8AC0-473F-B4A8-A305F7F4C947}" destId="{1D23569B-ECFD-4FA8-9032-ABB7611FCD70}" srcOrd="0" destOrd="0" presId="urn:microsoft.com/office/officeart/2005/8/layout/vProcess5"/>
    <dgm:cxn modelId="{CC20EC0A-762A-43A1-B0DB-E1E70712D0E3}" type="presOf" srcId="{E1C2E42C-C38D-48C3-89FD-CF44D3F14067}" destId="{F28D2911-6334-4A69-8F22-FE5B0D67CA11}" srcOrd="0" destOrd="0" presId="urn:microsoft.com/office/officeart/2005/8/layout/vProcess5"/>
    <dgm:cxn modelId="{8F7CA20D-7016-457B-9B74-7A3894ABDA0D}" srcId="{2A5C91EA-5635-48B1-9965-86022CE8A1FE}" destId="{16EDA795-8AC0-473F-B4A8-A305F7F4C947}" srcOrd="0" destOrd="0" parTransId="{9E1D1F01-7E31-47A5-802D-0E9F44AF6E32}" sibTransId="{1285A8B6-B957-4B21-B21D-81EF5152475E}"/>
    <dgm:cxn modelId="{6700FF1F-DB71-4685-9CEC-F9FDE9C7927F}" srcId="{2A5C91EA-5635-48B1-9965-86022CE8A1FE}" destId="{E1C2E42C-C38D-48C3-89FD-CF44D3F14067}" srcOrd="1" destOrd="0" parTransId="{5D7EA2D2-535A-46F3-B599-37646FE60EDB}" sibTransId="{C0437A66-3FFC-48C0-AFB3-4ECE26297DD0}"/>
    <dgm:cxn modelId="{3ABC033B-6E6A-4CA0-AB05-AA046F7AC4BC}" type="presOf" srcId="{1285A8B6-B957-4B21-B21D-81EF5152475E}" destId="{3375884E-06FF-447D-B861-D4EBB0E068F3}" srcOrd="0" destOrd="0" presId="urn:microsoft.com/office/officeart/2005/8/layout/vProcess5"/>
    <dgm:cxn modelId="{718D7D8C-AD17-4E4E-8B8B-037D287B4324}" type="presOf" srcId="{2A5C91EA-5635-48B1-9965-86022CE8A1FE}" destId="{7B0C6037-1076-4C3B-B222-2D42E2F5E4E8}" srcOrd="0" destOrd="0" presId="urn:microsoft.com/office/officeart/2005/8/layout/vProcess5"/>
    <dgm:cxn modelId="{8CE13E94-BEB4-44EE-B1C6-EA0B37366D70}" type="presOf" srcId="{E1C2E42C-C38D-48C3-89FD-CF44D3F14067}" destId="{B14CC0A7-D9F4-4B16-96DE-1FBE1A1C32AA}" srcOrd="1" destOrd="0" presId="urn:microsoft.com/office/officeart/2005/8/layout/vProcess5"/>
    <dgm:cxn modelId="{C1D6A7B4-3100-4031-A439-4D6A3C04D07F}" type="presOf" srcId="{16EDA795-8AC0-473F-B4A8-A305F7F4C947}" destId="{F7D4CACB-5E82-43E1-BABA-8F7B7E64E406}" srcOrd="1" destOrd="0" presId="urn:microsoft.com/office/officeart/2005/8/layout/vProcess5"/>
    <dgm:cxn modelId="{411B56CA-1DC9-4FB2-A533-517E958F64C1}" type="presParOf" srcId="{7B0C6037-1076-4C3B-B222-2D42E2F5E4E8}" destId="{BADCB86E-1F39-4A00-A7B1-7C2CA95EBF7E}" srcOrd="0" destOrd="0" presId="urn:microsoft.com/office/officeart/2005/8/layout/vProcess5"/>
    <dgm:cxn modelId="{C2EC74B7-D777-43CD-B883-DB77712D16AD}" type="presParOf" srcId="{7B0C6037-1076-4C3B-B222-2D42E2F5E4E8}" destId="{1D23569B-ECFD-4FA8-9032-ABB7611FCD70}" srcOrd="1" destOrd="0" presId="urn:microsoft.com/office/officeart/2005/8/layout/vProcess5"/>
    <dgm:cxn modelId="{A493D9FD-369B-4D20-A5DA-2C286FC9A11B}" type="presParOf" srcId="{7B0C6037-1076-4C3B-B222-2D42E2F5E4E8}" destId="{F28D2911-6334-4A69-8F22-FE5B0D67CA11}" srcOrd="2" destOrd="0" presId="urn:microsoft.com/office/officeart/2005/8/layout/vProcess5"/>
    <dgm:cxn modelId="{81CC2FA6-BBDB-4F8B-9254-86929E68D21C}" type="presParOf" srcId="{7B0C6037-1076-4C3B-B222-2D42E2F5E4E8}" destId="{3375884E-06FF-447D-B861-D4EBB0E068F3}" srcOrd="3" destOrd="0" presId="urn:microsoft.com/office/officeart/2005/8/layout/vProcess5"/>
    <dgm:cxn modelId="{672CC077-0E30-4560-B66E-17039571619A}" type="presParOf" srcId="{7B0C6037-1076-4C3B-B222-2D42E2F5E4E8}" destId="{F7D4CACB-5E82-43E1-BABA-8F7B7E64E406}" srcOrd="4" destOrd="0" presId="urn:microsoft.com/office/officeart/2005/8/layout/vProcess5"/>
    <dgm:cxn modelId="{B688918F-FAB3-4881-A4EF-255E9406D9D8}" type="presParOf" srcId="{7B0C6037-1076-4C3B-B222-2D42E2F5E4E8}" destId="{B14CC0A7-D9F4-4B16-96DE-1FBE1A1C32AA}"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D615A-1725-4461-8089-EE2969795E9C}">
      <dsp:nvSpPr>
        <dsp:cNvPr id="0" name=""/>
        <dsp:cNvSpPr/>
      </dsp:nvSpPr>
      <dsp:spPr>
        <a:xfrm>
          <a:off x="0" y="640"/>
          <a:ext cx="4435656" cy="0"/>
        </a:xfrm>
        <a:prstGeom prst="line">
          <a:avLst/>
        </a:prstGeom>
        <a:blipFill rotWithShape="1">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rnd"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C455AA61-AEDB-478B-B253-6F15A07C834C}">
      <dsp:nvSpPr>
        <dsp:cNvPr id="0" name=""/>
        <dsp:cNvSpPr/>
      </dsp:nvSpPr>
      <dsp:spPr>
        <a:xfrm>
          <a:off x="0" y="640"/>
          <a:ext cx="4435656" cy="104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defRPr cap="all"/>
          </a:pPr>
          <a:r>
            <a:rPr lang="en-US" sz="1700" kern="1200"/>
            <a:t>2 levels; performed every 30 days</a:t>
          </a:r>
        </a:p>
      </dsp:txBody>
      <dsp:txXfrm>
        <a:off x="0" y="640"/>
        <a:ext cx="4435656" cy="1049475"/>
      </dsp:txXfrm>
    </dsp:sp>
    <dsp:sp modelId="{25E7034A-4798-419D-BAD7-2824B905CDE8}">
      <dsp:nvSpPr>
        <dsp:cNvPr id="0" name=""/>
        <dsp:cNvSpPr/>
      </dsp:nvSpPr>
      <dsp:spPr>
        <a:xfrm>
          <a:off x="0" y="1050115"/>
          <a:ext cx="4435656" cy="0"/>
        </a:xfrm>
        <a:prstGeom prst="line">
          <a:avLst/>
        </a:prstGeom>
        <a:blipFill rotWithShape="1">
          <a:blip xmlns:r="http://schemas.openxmlformats.org/officeDocument/2006/relationships" r:embed="rId1">
            <a:duotone>
              <a:schemeClr val="accent2">
                <a:hueOff val="840789"/>
                <a:satOff val="-893"/>
                <a:lumOff val="686"/>
                <a:alphaOff val="0"/>
                <a:shade val="74000"/>
                <a:satMod val="130000"/>
                <a:lumMod val="90000"/>
              </a:schemeClr>
              <a:schemeClr val="accent2">
                <a:hueOff val="840789"/>
                <a:satOff val="-893"/>
                <a:lumOff val="686"/>
                <a:alphaOff val="0"/>
                <a:tint val="94000"/>
                <a:satMod val="120000"/>
                <a:lumMod val="104000"/>
              </a:schemeClr>
            </a:duotone>
          </a:blip>
          <a:tile tx="0" ty="0" sx="100000" sy="100000" flip="none" algn="tl"/>
        </a:blipFill>
        <a:ln w="9525" cap="rnd" cmpd="sng" algn="ctr">
          <a:solidFill>
            <a:schemeClr val="accent2">
              <a:hueOff val="840789"/>
              <a:satOff val="-893"/>
              <a:lumOff val="686"/>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F4CE5296-C7C5-4998-BE47-0C4B10C7BE1C}">
      <dsp:nvSpPr>
        <dsp:cNvPr id="0" name=""/>
        <dsp:cNvSpPr/>
      </dsp:nvSpPr>
      <dsp:spPr>
        <a:xfrm>
          <a:off x="0" y="1050115"/>
          <a:ext cx="4435656" cy="104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defRPr cap="all"/>
          </a:pPr>
          <a:r>
            <a:rPr lang="en-US" sz="1700" kern="1200"/>
            <a:t>i-STAT screen will alert when due</a:t>
          </a:r>
        </a:p>
      </dsp:txBody>
      <dsp:txXfrm>
        <a:off x="0" y="1050115"/>
        <a:ext cx="4435656" cy="1049475"/>
      </dsp:txXfrm>
    </dsp:sp>
    <dsp:sp modelId="{24FD0111-EA52-45A6-B632-CB1779965128}">
      <dsp:nvSpPr>
        <dsp:cNvPr id="0" name=""/>
        <dsp:cNvSpPr/>
      </dsp:nvSpPr>
      <dsp:spPr>
        <a:xfrm>
          <a:off x="0" y="2099590"/>
          <a:ext cx="4435656" cy="0"/>
        </a:xfrm>
        <a:prstGeom prst="line">
          <a:avLst/>
        </a:prstGeom>
        <a:blipFill rotWithShape="1">
          <a:blip xmlns:r="http://schemas.openxmlformats.org/officeDocument/2006/relationships" r:embed="rId1">
            <a:duotone>
              <a:schemeClr val="accent2">
                <a:hueOff val="1681577"/>
                <a:satOff val="-1786"/>
                <a:lumOff val="1372"/>
                <a:alphaOff val="0"/>
                <a:shade val="74000"/>
                <a:satMod val="130000"/>
                <a:lumMod val="90000"/>
              </a:schemeClr>
              <a:schemeClr val="accent2">
                <a:hueOff val="1681577"/>
                <a:satOff val="-1786"/>
                <a:lumOff val="1372"/>
                <a:alphaOff val="0"/>
                <a:tint val="94000"/>
                <a:satMod val="120000"/>
                <a:lumMod val="104000"/>
              </a:schemeClr>
            </a:duotone>
          </a:blip>
          <a:tile tx="0" ty="0" sx="100000" sy="100000" flip="none" algn="tl"/>
        </a:blipFill>
        <a:ln w="9525" cap="rnd" cmpd="sng" algn="ctr">
          <a:solidFill>
            <a:schemeClr val="accent2">
              <a:hueOff val="1681577"/>
              <a:satOff val="-1786"/>
              <a:lumOff val="1372"/>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49AE5E1D-98BE-44AC-8FEB-009150C7D3E4}">
      <dsp:nvSpPr>
        <dsp:cNvPr id="0" name=""/>
        <dsp:cNvSpPr/>
      </dsp:nvSpPr>
      <dsp:spPr>
        <a:xfrm>
          <a:off x="0" y="2099590"/>
          <a:ext cx="4435656" cy="104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defRPr cap="all"/>
          </a:pPr>
          <a:r>
            <a:rPr lang="en-US" sz="1700" kern="1200"/>
            <a:t>Scheduled for 1</a:t>
          </a:r>
          <a:r>
            <a:rPr lang="en-US" sz="1700" kern="1200" baseline="30000"/>
            <a:t>st</a:t>
          </a:r>
          <a:r>
            <a:rPr lang="en-US" sz="1700" kern="1200"/>
            <a:t> Tuesday of each month </a:t>
          </a:r>
        </a:p>
      </dsp:txBody>
      <dsp:txXfrm>
        <a:off x="0" y="2099590"/>
        <a:ext cx="4435656" cy="1049475"/>
      </dsp:txXfrm>
    </dsp:sp>
    <dsp:sp modelId="{87771532-4BDA-4678-9A2C-F748B6974E00}">
      <dsp:nvSpPr>
        <dsp:cNvPr id="0" name=""/>
        <dsp:cNvSpPr/>
      </dsp:nvSpPr>
      <dsp:spPr>
        <a:xfrm>
          <a:off x="0" y="3149066"/>
          <a:ext cx="4435656" cy="0"/>
        </a:xfrm>
        <a:prstGeom prst="line">
          <a:avLst/>
        </a:prstGeom>
        <a:blipFill rotWithShape="1">
          <a:blip xmlns:r="http://schemas.openxmlformats.org/officeDocument/2006/relationships" r:embed="rId1">
            <a:duotone>
              <a:schemeClr val="accent2">
                <a:hueOff val="2522366"/>
                <a:satOff val="-2679"/>
                <a:lumOff val="2059"/>
                <a:alphaOff val="0"/>
                <a:shade val="74000"/>
                <a:satMod val="130000"/>
                <a:lumMod val="90000"/>
              </a:schemeClr>
              <a:schemeClr val="accent2">
                <a:hueOff val="2522366"/>
                <a:satOff val="-2679"/>
                <a:lumOff val="2059"/>
                <a:alphaOff val="0"/>
                <a:tint val="94000"/>
                <a:satMod val="120000"/>
                <a:lumMod val="104000"/>
              </a:schemeClr>
            </a:duotone>
          </a:blip>
          <a:tile tx="0" ty="0" sx="100000" sy="100000" flip="none" algn="tl"/>
        </a:blipFill>
        <a:ln w="9525" cap="rnd" cmpd="sng" algn="ctr">
          <a:solidFill>
            <a:schemeClr val="accent2">
              <a:hueOff val="2522366"/>
              <a:satOff val="-2679"/>
              <a:lumOff val="2059"/>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F8A88111-1A2C-4D01-91AC-666C8884F2A2}">
      <dsp:nvSpPr>
        <dsp:cNvPr id="0" name=""/>
        <dsp:cNvSpPr/>
      </dsp:nvSpPr>
      <dsp:spPr>
        <a:xfrm>
          <a:off x="0" y="3149066"/>
          <a:ext cx="4435656" cy="104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defRPr cap="all"/>
          </a:pPr>
          <a:r>
            <a:rPr lang="en-US" sz="1700" kern="1200"/>
            <a:t>Meter will lock out patient testing if QC is not performed by the end of the grace period (72 hours)</a:t>
          </a:r>
        </a:p>
      </dsp:txBody>
      <dsp:txXfrm>
        <a:off x="0" y="3149066"/>
        <a:ext cx="4435656" cy="1049475"/>
      </dsp:txXfrm>
    </dsp:sp>
    <dsp:sp modelId="{E06A9101-1E16-4691-87AB-92F4C4F6D677}">
      <dsp:nvSpPr>
        <dsp:cNvPr id="0" name=""/>
        <dsp:cNvSpPr/>
      </dsp:nvSpPr>
      <dsp:spPr>
        <a:xfrm>
          <a:off x="0" y="4198541"/>
          <a:ext cx="4435656" cy="0"/>
        </a:xfrm>
        <a:prstGeom prst="line">
          <a:avLst/>
        </a:prstGeom>
        <a:blipFill rotWithShape="1">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w="9525" cap="rnd" cmpd="sng" algn="ctr">
          <a:solidFill>
            <a:schemeClr val="accent2">
              <a:hueOff val="3363155"/>
              <a:satOff val="-3572"/>
              <a:lumOff val="2745"/>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50C95FAC-FCD1-40B0-BE68-A41F4E407003}">
      <dsp:nvSpPr>
        <dsp:cNvPr id="0" name=""/>
        <dsp:cNvSpPr/>
      </dsp:nvSpPr>
      <dsp:spPr>
        <a:xfrm>
          <a:off x="0" y="4198541"/>
          <a:ext cx="4435656" cy="104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defRPr cap="all"/>
          </a:pPr>
          <a:r>
            <a:rPr lang="en-US" sz="1700" kern="1200"/>
            <a:t>Operators must rotate; see schedule from Ancillary Testing via Outlook e-mail</a:t>
          </a:r>
        </a:p>
      </dsp:txBody>
      <dsp:txXfrm>
        <a:off x="0" y="4198541"/>
        <a:ext cx="4435656" cy="1049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7DC2F-8DCF-4357-8690-A2E6B47B7E60}">
      <dsp:nvSpPr>
        <dsp:cNvPr id="0" name=""/>
        <dsp:cNvSpPr/>
      </dsp:nvSpPr>
      <dsp:spPr>
        <a:xfrm>
          <a:off x="0" y="117810"/>
          <a:ext cx="5045596" cy="2014740"/>
        </a:xfrm>
        <a:prstGeom prst="roundRect">
          <a:avLst/>
        </a:prstGeom>
        <a:blipFill rotWithShape="1">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Calibration is automatically performed as part of the test cycle on each cartridge</a:t>
          </a:r>
        </a:p>
      </dsp:txBody>
      <dsp:txXfrm>
        <a:off x="98352" y="216162"/>
        <a:ext cx="4848892" cy="1818036"/>
      </dsp:txXfrm>
    </dsp:sp>
    <dsp:sp modelId="{37245744-2BDD-45D8-AA1D-842D815CA747}">
      <dsp:nvSpPr>
        <dsp:cNvPr id="0" name=""/>
        <dsp:cNvSpPr/>
      </dsp:nvSpPr>
      <dsp:spPr>
        <a:xfrm>
          <a:off x="0" y="2193030"/>
          <a:ext cx="5045596" cy="2014740"/>
        </a:xfrm>
        <a:prstGeom prst="roundRect">
          <a:avLst/>
        </a:prstGeom>
        <a:blipFill rotWithShape="1">
          <a:blip xmlns:r="http://schemas.openxmlformats.org/officeDocument/2006/relationships" r:embed="rId1">
            <a:duotone>
              <a:schemeClr val="accent2">
                <a:hueOff val="1681577"/>
                <a:satOff val="-1786"/>
                <a:lumOff val="1372"/>
                <a:alphaOff val="0"/>
                <a:shade val="74000"/>
                <a:satMod val="130000"/>
                <a:lumMod val="90000"/>
              </a:schemeClr>
              <a:schemeClr val="accent2">
                <a:hueOff val="1681577"/>
                <a:satOff val="-1786"/>
                <a:lumOff val="137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Repeat any questionable result or if there is an instrument error.  You may see the following: “***”, failed internal QC Check. Ancillary Testing should be notified at x5885 or x3305 when failed internal QC or repeated “**” error codes observed.</a:t>
          </a:r>
        </a:p>
      </dsp:txBody>
      <dsp:txXfrm>
        <a:off x="98352" y="2291382"/>
        <a:ext cx="4848892" cy="1818036"/>
      </dsp:txXfrm>
    </dsp:sp>
    <dsp:sp modelId="{BA4972A7-6E65-4131-B01F-C63DB2105FD0}">
      <dsp:nvSpPr>
        <dsp:cNvPr id="0" name=""/>
        <dsp:cNvSpPr/>
      </dsp:nvSpPr>
      <dsp:spPr>
        <a:xfrm>
          <a:off x="0" y="4268250"/>
          <a:ext cx="5045596" cy="2014740"/>
        </a:xfrm>
        <a:prstGeom prst="roundRect">
          <a:avLst/>
        </a:prstGeom>
        <a:blipFill rotWithShape="1">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i="1" kern="1200"/>
            <a:t>Note: If testing a sample collected in a plain syringe, when repeating you must use a freshly collected sample.</a:t>
          </a:r>
          <a:endParaRPr lang="en-US" sz="2100" kern="1200"/>
        </a:p>
      </dsp:txBody>
      <dsp:txXfrm>
        <a:off x="98352" y="4366602"/>
        <a:ext cx="4848892" cy="18180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A3D56-0F0A-411A-9C0D-BEF509BB1A7B}">
      <dsp:nvSpPr>
        <dsp:cNvPr id="0" name=""/>
        <dsp:cNvSpPr/>
      </dsp:nvSpPr>
      <dsp:spPr>
        <a:xfrm>
          <a:off x="7054" y="81619"/>
          <a:ext cx="1156494" cy="11564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C7B6644-24D5-4B03-A0DE-AAF96E26E509}">
      <dsp:nvSpPr>
        <dsp:cNvPr id="0" name=""/>
        <dsp:cNvSpPr/>
      </dsp:nvSpPr>
      <dsp:spPr>
        <a:xfrm>
          <a:off x="7054" y="1354714"/>
          <a:ext cx="330427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Results are displayed with their units and depicted as bar graphs with reference ranges marked under graphs.</a:t>
          </a:r>
        </a:p>
      </dsp:txBody>
      <dsp:txXfrm>
        <a:off x="7054" y="1354714"/>
        <a:ext cx="3304270" cy="1012500"/>
      </dsp:txXfrm>
    </dsp:sp>
    <dsp:sp modelId="{05707B9D-1D10-401F-A49D-8A801FE3A00A}">
      <dsp:nvSpPr>
        <dsp:cNvPr id="0" name=""/>
        <dsp:cNvSpPr/>
      </dsp:nvSpPr>
      <dsp:spPr>
        <a:xfrm>
          <a:off x="7054" y="2421447"/>
          <a:ext cx="3304270" cy="371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b="1" i="1" kern="1200"/>
            <a:t>EXPECTED VALUE</a:t>
          </a:r>
          <a:r>
            <a:rPr lang="en-US" sz="1100" i="1" kern="1200"/>
            <a:t>:        0.6 - 1.3 mg/dL</a:t>
          </a:r>
          <a:endParaRPr lang="en-US" sz="1100" kern="1200"/>
        </a:p>
        <a:p>
          <a:pPr marL="0" lvl="0" indent="0" algn="l" defTabSz="488950">
            <a:lnSpc>
              <a:spcPct val="100000"/>
            </a:lnSpc>
            <a:spcBef>
              <a:spcPct val="0"/>
            </a:spcBef>
            <a:spcAft>
              <a:spcPct val="35000"/>
            </a:spcAft>
            <a:buNone/>
          </a:pPr>
          <a:r>
            <a:rPr lang="en-US" sz="1100" b="1" i="1" kern="1200"/>
            <a:t>REPORTABLE RANGE</a:t>
          </a:r>
          <a:r>
            <a:rPr lang="en-US" sz="1100" i="1" kern="1200"/>
            <a:t>:  0.2 – 20.0 mg/dL</a:t>
          </a:r>
          <a:endParaRPr lang="en-US" sz="1100" kern="1200"/>
        </a:p>
      </dsp:txBody>
      <dsp:txXfrm>
        <a:off x="7054" y="2421447"/>
        <a:ext cx="3304270" cy="371816"/>
      </dsp:txXfrm>
    </dsp:sp>
    <dsp:sp modelId="{7B6B5398-C6B9-46F3-8DC5-76CF2876BDBD}">
      <dsp:nvSpPr>
        <dsp:cNvPr id="0" name=""/>
        <dsp:cNvSpPr/>
      </dsp:nvSpPr>
      <dsp:spPr>
        <a:xfrm>
          <a:off x="3889572" y="81619"/>
          <a:ext cx="1156494" cy="11564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8D7BB0E-3832-401E-A783-5AE56B8FA116}">
      <dsp:nvSpPr>
        <dsp:cNvPr id="0" name=""/>
        <dsp:cNvSpPr/>
      </dsp:nvSpPr>
      <dsp:spPr>
        <a:xfrm>
          <a:off x="3889572" y="1354714"/>
          <a:ext cx="330427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For administration of Contrast Media based on eGFR values, see your department’s most recent “Contrast Media Guide”</a:t>
          </a:r>
          <a:r>
            <a:rPr lang="en-US" sz="1400" b="1" kern="1200"/>
            <a:t>. The laboratory implemented a new eGFR formula on March 1</a:t>
          </a:r>
          <a:r>
            <a:rPr lang="en-US" sz="1400" b="1" kern="1200" baseline="30000"/>
            <a:t>st</a:t>
          </a:r>
          <a:r>
            <a:rPr lang="en-US" sz="1400" b="1" kern="1200"/>
            <a:t>, 2022</a:t>
          </a:r>
          <a:r>
            <a:rPr lang="en-US" sz="1400" kern="1200"/>
            <a:t>.</a:t>
          </a:r>
        </a:p>
      </dsp:txBody>
      <dsp:txXfrm>
        <a:off x="3889572" y="1354714"/>
        <a:ext cx="3304270" cy="1012500"/>
      </dsp:txXfrm>
    </dsp:sp>
    <dsp:sp modelId="{EFE8195B-959F-4C64-BA85-75260672E049}">
      <dsp:nvSpPr>
        <dsp:cNvPr id="0" name=""/>
        <dsp:cNvSpPr/>
      </dsp:nvSpPr>
      <dsp:spPr>
        <a:xfrm>
          <a:off x="3889572" y="2421447"/>
          <a:ext cx="3304270" cy="371816"/>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314A7-B26D-4281-8876-D3B5F29DC98A}">
      <dsp:nvSpPr>
        <dsp:cNvPr id="0" name=""/>
        <dsp:cNvSpPr/>
      </dsp:nvSpPr>
      <dsp:spPr>
        <a:xfrm>
          <a:off x="879" y="408993"/>
          <a:ext cx="3428161" cy="2056896"/>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Point of care devices are considered Reusable Medical Equipment. Make sure  the device is cleaned between every patient test. Use the Super Sani-Cloth wipes (purple top) provided by the hospital.</a:t>
          </a:r>
          <a:endParaRPr lang="en-US" sz="1900" kern="1200"/>
        </a:p>
      </dsp:txBody>
      <dsp:txXfrm>
        <a:off x="879" y="408993"/>
        <a:ext cx="3428161" cy="2056896"/>
      </dsp:txXfrm>
    </dsp:sp>
    <dsp:sp modelId="{E39B584A-B69C-41E5-8FAB-03AAB7B3F19C}">
      <dsp:nvSpPr>
        <dsp:cNvPr id="0" name=""/>
        <dsp:cNvSpPr/>
      </dsp:nvSpPr>
      <dsp:spPr>
        <a:xfrm>
          <a:off x="3771856" y="408993"/>
          <a:ext cx="3428161" cy="2056896"/>
        </a:xfrm>
        <a:prstGeom prst="rect">
          <a:avLst/>
        </a:prstGeom>
        <a:solidFill>
          <a:schemeClr val="accent2">
            <a:hueOff val="3363155"/>
            <a:satOff val="-3572"/>
            <a:lumOff val="274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Always use Universal Precautions when performing any testing/procedure using any body fluids.</a:t>
          </a:r>
          <a:endParaRPr lang="en-US" sz="1900" kern="1200"/>
        </a:p>
      </dsp:txBody>
      <dsp:txXfrm>
        <a:off x="3771856" y="408993"/>
        <a:ext cx="3428161" cy="20568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3569B-ECFD-4FA8-9032-ABB7611FCD70}">
      <dsp:nvSpPr>
        <dsp:cNvPr id="0" name=""/>
        <dsp:cNvSpPr/>
      </dsp:nvSpPr>
      <dsp:spPr>
        <a:xfrm>
          <a:off x="994409" y="255694"/>
          <a:ext cx="5634990" cy="870374"/>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bg1"/>
              </a:solidFill>
            </a:rPr>
            <a:t>You have completed the presentation.</a:t>
          </a:r>
        </a:p>
      </dsp:txBody>
      <dsp:txXfrm>
        <a:off x="1019901" y="281186"/>
        <a:ext cx="4088200" cy="819390"/>
      </dsp:txXfrm>
    </dsp:sp>
    <dsp:sp modelId="{F28D2911-6334-4A69-8F22-FE5B0D67CA11}">
      <dsp:nvSpPr>
        <dsp:cNvPr id="0" name=""/>
        <dsp:cNvSpPr/>
      </dsp:nvSpPr>
      <dsp:spPr>
        <a:xfrm>
          <a:off x="248604" y="1583267"/>
          <a:ext cx="6629396" cy="1838950"/>
        </a:xfrm>
        <a:prstGeom prst="roundRect">
          <a:avLst>
            <a:gd name="adj" fmla="val 10000"/>
          </a:avLst>
        </a:prstGeom>
        <a:solidFill>
          <a:schemeClr val="accent2">
            <a:hueOff val="3363155"/>
            <a:satOff val="-3572"/>
            <a:lumOff val="274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bg1"/>
              </a:solidFill>
            </a:rPr>
            <a:t>You must complete the following	</a:t>
          </a:r>
        </a:p>
        <a:p>
          <a:pPr marL="0" lvl="0" indent="0" algn="l" defTabSz="977900">
            <a:lnSpc>
              <a:spcPct val="90000"/>
            </a:lnSpc>
            <a:spcBef>
              <a:spcPct val="0"/>
            </a:spcBef>
            <a:spcAft>
              <a:spcPct val="35000"/>
            </a:spcAft>
            <a:buNone/>
          </a:pPr>
          <a:r>
            <a:rPr lang="en-US" sz="2200" b="1" kern="1200" dirty="0">
              <a:solidFill>
                <a:schemeClr val="bg1"/>
              </a:solidFill>
            </a:rPr>
            <a:t>1. on-line exam, score &gt;80%</a:t>
          </a:r>
        </a:p>
        <a:p>
          <a:pPr marL="0" lvl="0" indent="0" algn="l" defTabSz="977900">
            <a:lnSpc>
              <a:spcPct val="90000"/>
            </a:lnSpc>
            <a:spcBef>
              <a:spcPct val="0"/>
            </a:spcBef>
            <a:spcAft>
              <a:spcPct val="35000"/>
            </a:spcAft>
            <a:buNone/>
          </a:pPr>
          <a:r>
            <a:rPr lang="en-US" sz="2200" b="1" kern="1200" dirty="0">
              <a:solidFill>
                <a:schemeClr val="bg1"/>
              </a:solidFill>
            </a:rPr>
            <a:t> 2. Test the external liquid controls.</a:t>
          </a:r>
        </a:p>
      </dsp:txBody>
      <dsp:txXfrm>
        <a:off x="302465" y="1637128"/>
        <a:ext cx="4178601" cy="1731228"/>
      </dsp:txXfrm>
    </dsp:sp>
    <dsp:sp modelId="{3375884E-06FF-447D-B861-D4EBB0E068F3}">
      <dsp:nvSpPr>
        <dsp:cNvPr id="0" name=""/>
        <dsp:cNvSpPr/>
      </dsp:nvSpPr>
      <dsp:spPr>
        <a:xfrm>
          <a:off x="3311397" y="779873"/>
          <a:ext cx="997203" cy="997203"/>
        </a:xfrm>
        <a:prstGeom prst="downArrow">
          <a:avLst>
            <a:gd name="adj1" fmla="val 55000"/>
            <a:gd name="adj2" fmla="val 45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535768" y="779873"/>
        <a:ext cx="548461" cy="75039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5A2E13-528E-49F4-8EC3-4FEB48D7EA5F}" type="datetimeFigureOut">
              <a:rPr lang="en-US" smtClean="0"/>
              <a:t>3/5/2024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10DC79-D0A8-4A28-96E8-690D45961256}" type="slidenum">
              <a:rPr lang="en-US" smtClean="0"/>
              <a:t>‹#›</a:t>
            </a:fld>
            <a:endParaRPr lang="en-US"/>
          </a:p>
        </p:txBody>
      </p:sp>
    </p:spTree>
    <p:extLst>
      <p:ext uri="{BB962C8B-B14F-4D97-AF65-F5344CB8AC3E}">
        <p14:creationId xmlns:p14="http://schemas.microsoft.com/office/powerpoint/2010/main" val="1280411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10DC79-D0A8-4A28-96E8-690D45961256}" type="slidenum">
              <a:rPr lang="en-US" smtClean="0"/>
              <a:t>3</a:t>
            </a:fld>
            <a:endParaRPr lang="en-US"/>
          </a:p>
        </p:txBody>
      </p:sp>
    </p:spTree>
    <p:extLst>
      <p:ext uri="{BB962C8B-B14F-4D97-AF65-F5344CB8AC3E}">
        <p14:creationId xmlns:p14="http://schemas.microsoft.com/office/powerpoint/2010/main" val="40179634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fld id="{EE006AB6-C334-48E7-902B-86242BAC0E96}" type="datetimeFigureOut">
              <a:rPr lang="en-US" smtClean="0"/>
              <a:pPr>
                <a:defRPr/>
              </a:pPr>
              <a:t>3/5/2024</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a:p>
        </p:txBody>
      </p:sp>
      <p:sp>
        <p:nvSpPr>
          <p:cNvPr id="6" name="Slide Number Placeholder 5"/>
          <p:cNvSpPr>
            <a:spLocks noGrp="1"/>
          </p:cNvSpPr>
          <p:nvPr>
            <p:ph type="sldNum" sz="quarter" idx="12"/>
          </p:nvPr>
        </p:nvSpPr>
        <p:spPr>
          <a:xfrm>
            <a:off x="6817317" y="5054602"/>
            <a:ext cx="413483" cy="279400"/>
          </a:xfrm>
        </p:spPr>
        <p:txBody>
          <a:bodyPr/>
          <a:lstStyle/>
          <a:p>
            <a:pPr>
              <a:defRPr/>
            </a:pPr>
            <a:fld id="{E13D9DC1-5EE7-4779-BAAD-AEC403432888}" type="slidenum">
              <a:rPr lang="en-US" altLang="en-US" smtClean="0"/>
              <a:pPr>
                <a:defRPr/>
              </a:pPr>
              <a:t>‹#›</a:t>
            </a:fld>
            <a:endParaRPr lang="en-US"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52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CF89E9A-74B0-46A0-96AF-F79A40BD5C5B}" type="datetimeFigureOut">
              <a:rPr lang="en-US" smtClean="0"/>
              <a:pPr>
                <a:defRPr/>
              </a:pPr>
              <a:t>3/5/2024</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1B386B7-611B-4DAC-98F9-2E96B9D877DE}" type="slidenum">
              <a:rPr lang="en-US" altLang="en-US" smtClean="0"/>
              <a:pPr>
                <a:defRPr/>
              </a:pPr>
              <a:t>‹#›</a:t>
            </a:fld>
            <a:endParaRPr lang="en-US" altLang="en-US"/>
          </a:p>
        </p:txBody>
      </p:sp>
    </p:spTree>
    <p:extLst>
      <p:ext uri="{BB962C8B-B14F-4D97-AF65-F5344CB8AC3E}">
        <p14:creationId xmlns:p14="http://schemas.microsoft.com/office/powerpoint/2010/main" val="1421360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CF89E9A-74B0-46A0-96AF-F79A40BD5C5B}" type="datetimeFigureOut">
              <a:rPr lang="en-US" smtClean="0"/>
              <a:pPr>
                <a:defRPr/>
              </a:pPr>
              <a:t>3/5/2024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1B386B7-611B-4DAC-98F9-2E96B9D877DE}" type="slidenum">
              <a:rPr lang="en-US" altLang="en-US" smtClean="0"/>
              <a:pPr>
                <a:defRPr/>
              </a:pPr>
              <a:t>‹#›</a:t>
            </a:fld>
            <a:endParaRPr lang="en-US" alt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7280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CF89E9A-74B0-46A0-96AF-F79A40BD5C5B}" type="datetimeFigureOut">
              <a:rPr lang="en-US" smtClean="0"/>
              <a:pPr>
                <a:defRPr/>
              </a:pPr>
              <a:t>3/5/2024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1B386B7-611B-4DAC-98F9-2E96B9D877DE}" type="slidenum">
              <a:rPr lang="en-US" altLang="en-US" smtClean="0"/>
              <a:pPr>
                <a:defRPr/>
              </a:pPr>
              <a:t>‹#›</a:t>
            </a:fld>
            <a:endParaRPr lang="en-US" alt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1455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CF89E9A-74B0-46A0-96AF-F79A40BD5C5B}" type="datetimeFigureOut">
              <a:rPr lang="en-US" smtClean="0"/>
              <a:pPr>
                <a:defRPr/>
              </a:pPr>
              <a:t>3/5/2024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1B386B7-611B-4DAC-98F9-2E96B9D877DE}" type="slidenum">
              <a:rPr lang="en-US" altLang="en-US" smtClean="0"/>
              <a:pPr>
                <a:defRPr/>
              </a:pPr>
              <a:t>‹#›</a:t>
            </a:fld>
            <a:endParaRPr lang="en-US" altLang="en-US"/>
          </a:p>
        </p:txBody>
      </p:sp>
    </p:spTree>
    <p:extLst>
      <p:ext uri="{BB962C8B-B14F-4D97-AF65-F5344CB8AC3E}">
        <p14:creationId xmlns:p14="http://schemas.microsoft.com/office/powerpoint/2010/main" val="3429097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CF89E9A-74B0-46A0-96AF-F79A40BD5C5B}" type="datetimeFigureOut">
              <a:rPr lang="en-US" smtClean="0"/>
              <a:pPr>
                <a:defRPr/>
              </a:pPr>
              <a:t>3/5/2024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1B386B7-611B-4DAC-98F9-2E96B9D877DE}" type="slidenum">
              <a:rPr lang="en-US" altLang="en-US" smtClean="0"/>
              <a:pPr>
                <a:defRPr/>
              </a:pPr>
              <a:t>‹#›</a:t>
            </a:fld>
            <a:endParaRPr lang="en-US" alt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3965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CF89E9A-74B0-46A0-96AF-F79A40BD5C5B}" type="datetimeFigureOut">
              <a:rPr lang="en-US" smtClean="0"/>
              <a:pPr>
                <a:defRPr/>
              </a:pPr>
              <a:t>3/5/2024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1B386B7-611B-4DAC-98F9-2E96B9D877DE}" type="slidenum">
              <a:rPr lang="en-US" altLang="en-US" smtClean="0"/>
              <a:pPr>
                <a:defRPr/>
              </a:pPr>
              <a:t>‹#›</a:t>
            </a:fld>
            <a:endParaRPr lang="en-US" alt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014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ADBD7C4-DA72-4152-A05A-6CEC3711095C}" type="datetimeFigureOut">
              <a:rPr lang="en-US" smtClean="0"/>
              <a:pPr>
                <a:defRPr/>
              </a:pPr>
              <a:t>3/5/2024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A45849-F99D-4EC6-9FC9-2787251B2E23}" type="slidenum">
              <a:rPr lang="en-US" altLang="en-US" smtClean="0"/>
              <a:pPr>
                <a:defRPr/>
              </a:pPr>
              <a:t>‹#›</a:t>
            </a:fld>
            <a:endParaRPr lang="en-US" alt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9863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8187D87-8B8E-41DA-A647-C3A47E2E135D}" type="datetimeFigureOut">
              <a:rPr lang="en-US" smtClean="0"/>
              <a:pPr>
                <a:defRPr/>
              </a:pPr>
              <a:t>3/5/2024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5C3E56E-850C-46D8-95DA-B2AB0DC51980}" type="slidenum">
              <a:rPr lang="en-US" altLang="en-US" smtClean="0"/>
              <a:pPr>
                <a:defRPr/>
              </a:pPr>
              <a:t>‹#›</a:t>
            </a:fld>
            <a:endParaRPr lang="en-US" alt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4575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719FDF5-DDED-4A75-8F3B-121E7814C431}" type="datetimeFigureOut">
              <a:rPr lang="en-US" smtClean="0"/>
              <a:pPr>
                <a:defRPr/>
              </a:pPr>
              <a:t>3/5/2024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4731E7-F6F8-4D17-847F-C1C9682523E3}" type="slidenum">
              <a:rPr lang="en-US" altLang="en-US" smtClean="0"/>
              <a:pPr>
                <a:defRPr/>
              </a:pPr>
              <a:t>‹#›</a:t>
            </a:fld>
            <a:endParaRPr lang="en-US" altLang="en-US"/>
          </a:p>
        </p:txBody>
      </p:sp>
    </p:spTree>
    <p:extLst>
      <p:ext uri="{BB962C8B-B14F-4D97-AF65-F5344CB8AC3E}">
        <p14:creationId xmlns:p14="http://schemas.microsoft.com/office/powerpoint/2010/main" val="1766194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1BC9D2E-4645-430B-AA76-96671D1061DC}" type="datetimeFigureOut">
              <a:rPr lang="en-US" smtClean="0"/>
              <a:pPr>
                <a:defRPr/>
              </a:pPr>
              <a:t>3/5/2024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BCDDB1-FE6F-461A-9E36-0EFCA180E227}" type="slidenum">
              <a:rPr lang="en-US" altLang="en-US" smtClean="0"/>
              <a:pPr>
                <a:defRPr/>
              </a:pPr>
              <a:t>‹#›</a:t>
            </a:fld>
            <a:endParaRPr lang="en-US" alt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0777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CCF89E9A-74B0-46A0-96AF-F79A40BD5C5B}" type="datetimeFigureOut">
              <a:rPr lang="en-US" smtClean="0"/>
              <a:pPr>
                <a:defRPr/>
              </a:pPr>
              <a:t>3/5/2024</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1B386B7-611B-4DAC-98F9-2E96B9D877DE}" type="slidenum">
              <a:rPr lang="en-US" altLang="en-US" smtClean="0"/>
              <a:pPr>
                <a:defRPr/>
              </a:pPr>
              <a:t>‹#›</a:t>
            </a:fld>
            <a:endParaRPr lang="en-US" altLang="en-US"/>
          </a:p>
        </p:txBody>
      </p:sp>
    </p:spTree>
    <p:extLst>
      <p:ext uri="{BB962C8B-B14F-4D97-AF65-F5344CB8AC3E}">
        <p14:creationId xmlns:p14="http://schemas.microsoft.com/office/powerpoint/2010/main" val="3626872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CCF89E9A-74B0-46A0-96AF-F79A40BD5C5B}" type="datetimeFigureOut">
              <a:rPr lang="en-US" smtClean="0"/>
              <a:pPr>
                <a:defRPr/>
              </a:pPr>
              <a:t>3/5/2024</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1B386B7-611B-4DAC-98F9-2E96B9D877DE}" type="slidenum">
              <a:rPr lang="en-US" altLang="en-US" smtClean="0"/>
              <a:pPr>
                <a:defRPr/>
              </a:pPr>
              <a:t>‹#›</a:t>
            </a:fld>
            <a:endParaRPr lang="en-US" alt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2849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609B02A0-33CE-41D2-9CA2-9D9D0952EB1F}" type="datetimeFigureOut">
              <a:rPr lang="en-US" smtClean="0"/>
              <a:pPr>
                <a:defRPr/>
              </a:pPr>
              <a:t>3/5/2024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F389700-491E-4236-B2C6-02439B1EE21D}" type="slidenum">
              <a:rPr lang="en-US" altLang="en-US" smtClean="0"/>
              <a:pPr>
                <a:defRPr/>
              </a:pPr>
              <a:t>‹#›</a:t>
            </a:fld>
            <a:endParaRPr lang="en-US"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5974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3C0B3A2-5D5E-49FD-9F79-68D8746BC80F}" type="datetimeFigureOut">
              <a:rPr lang="en-US" smtClean="0"/>
              <a:pPr>
                <a:defRPr/>
              </a:pPr>
              <a:t>3/5/2024</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C45EC60-22D8-4020-B5B5-0E45CA1ACAFE}" type="slidenum">
              <a:rPr lang="en-US" altLang="en-US" smtClean="0"/>
              <a:pPr>
                <a:defRPr/>
              </a:pPr>
              <a:t>‹#›</a:t>
            </a:fld>
            <a:endParaRPr lang="en-US" altLang="en-US"/>
          </a:p>
        </p:txBody>
      </p:sp>
    </p:spTree>
    <p:extLst>
      <p:ext uri="{BB962C8B-B14F-4D97-AF65-F5344CB8AC3E}">
        <p14:creationId xmlns:p14="http://schemas.microsoft.com/office/powerpoint/2010/main" val="1600156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50F7F84-B338-4A88-9024-912765172B8C}" type="datetimeFigureOut">
              <a:rPr lang="en-US" smtClean="0"/>
              <a:pPr>
                <a:defRPr/>
              </a:pPr>
              <a:t>3/5/2024</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49BC7CA-300A-4E87-8895-A2BF78A2A680}" type="slidenum">
              <a:rPr lang="en-US" altLang="en-US" smtClean="0"/>
              <a:pPr>
                <a:defRPr/>
              </a:pPr>
              <a:t>‹#›</a:t>
            </a:fld>
            <a:endParaRPr lang="en-US" alt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1190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CF89E9A-74B0-46A0-96AF-F79A40BD5C5B}" type="datetimeFigureOut">
              <a:rPr lang="en-US" smtClean="0"/>
              <a:pPr>
                <a:defRPr/>
              </a:pPr>
              <a:t>3/5/2024</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1B386B7-611B-4DAC-98F9-2E96B9D877DE}" type="slidenum">
              <a:rPr lang="en-US" altLang="en-US" smtClean="0"/>
              <a:pPr>
                <a:defRPr/>
              </a:pPr>
              <a:t>‹#›</a:t>
            </a:fld>
            <a:endParaRPr lang="en-US" altLang="en-US"/>
          </a:p>
        </p:txBody>
      </p:sp>
    </p:spTree>
    <p:extLst>
      <p:ext uri="{BB962C8B-B14F-4D97-AF65-F5344CB8AC3E}">
        <p14:creationId xmlns:p14="http://schemas.microsoft.com/office/powerpoint/2010/main" val="3186335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CCF89E9A-74B0-46A0-96AF-F79A40BD5C5B}" type="datetimeFigureOut">
              <a:rPr lang="en-US" smtClean="0"/>
              <a:pPr>
                <a:defRPr/>
              </a:pPr>
              <a:t>3/5/2024</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11B386B7-611B-4DAC-98F9-2E96B9D877DE}" type="slidenum">
              <a:rPr lang="en-US" altLang="en-US" smtClean="0"/>
              <a:pPr>
                <a:defRPr/>
              </a:pPr>
              <a:t>‹#›</a:t>
            </a:fld>
            <a:endParaRPr lang="en-US" altLang="en-US"/>
          </a:p>
        </p:txBody>
      </p:sp>
    </p:spTree>
    <p:extLst>
      <p:ext uri="{BB962C8B-B14F-4D97-AF65-F5344CB8AC3E}">
        <p14:creationId xmlns:p14="http://schemas.microsoft.com/office/powerpoint/2010/main" val="1114215453"/>
      </p:ext>
    </p:extLst>
  </p:cSld>
  <p:clrMap bg1="lt1" tx1="dk1" bg2="lt2" tx2="dk2" accent1="accent1" accent2="accent2" accent3="accent3" accent4="accent4" accent5="accent5" accent6="accent6" hlink="hlink" folHlink="folHlink"/>
  <p:sldLayoutIdLst>
    <p:sldLayoutId id="2147484692" r:id="rId1"/>
    <p:sldLayoutId id="2147484693" r:id="rId2"/>
    <p:sldLayoutId id="2147484694" r:id="rId3"/>
    <p:sldLayoutId id="2147484695" r:id="rId4"/>
    <p:sldLayoutId id="2147484696" r:id="rId5"/>
    <p:sldLayoutId id="2147484697" r:id="rId6"/>
    <p:sldLayoutId id="2147484698" r:id="rId7"/>
    <p:sldLayoutId id="2147484699" r:id="rId8"/>
    <p:sldLayoutId id="2147484700" r:id="rId9"/>
    <p:sldLayoutId id="2147484701" r:id="rId10"/>
    <p:sldLayoutId id="2147484702" r:id="rId11"/>
    <p:sldLayoutId id="2147484703" r:id="rId12"/>
    <p:sldLayoutId id="2147484704" r:id="rId13"/>
    <p:sldLayoutId id="2147484705" r:id="rId14"/>
    <p:sldLayoutId id="2147484706" r:id="rId15"/>
    <p:sldLayoutId id="2147484707" r:id="rId16"/>
    <p:sldLayoutId id="2147484708"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6393" name="Rectangle 16392">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16395" name="Group 16394">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9172471" cy="6856214"/>
            <a:chOff x="-15736" y="0"/>
            <a:chExt cx="12229962" cy="6856214"/>
          </a:xfrm>
        </p:grpSpPr>
        <p:pic>
          <p:nvPicPr>
            <p:cNvPr id="16396" name="Picture 16395">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397" name="Rectangle 16396">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398" name="Picture 16397">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399" name="Picture 16398">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6386" name="Title 1">
            <a:extLst>
              <a:ext uri="{FF2B5EF4-FFF2-40B4-BE49-F238E27FC236}">
                <a16:creationId xmlns:a16="http://schemas.microsoft.com/office/drawing/2014/main" id="{EF343DF9-A113-4CE8-8B5B-E43BB2E3414D}"/>
              </a:ext>
            </a:extLst>
          </p:cNvPr>
          <p:cNvSpPr>
            <a:spLocks noGrp="1" noChangeArrowheads="1"/>
          </p:cNvSpPr>
          <p:nvPr>
            <p:ph type="ctrTitle"/>
          </p:nvPr>
        </p:nvSpPr>
        <p:spPr>
          <a:xfrm>
            <a:off x="748146" y="982132"/>
            <a:ext cx="3070512" cy="2823880"/>
          </a:xfrm>
        </p:spPr>
        <p:txBody>
          <a:bodyPr vert="horz" lIns="91440" tIns="45720" rIns="91440" bIns="45720" rtlCol="0">
            <a:normAutofit/>
          </a:bodyPr>
          <a:lstStyle/>
          <a:p>
            <a:r>
              <a:rPr lang="en-US" altLang="en-US" sz="4200" dirty="0">
                <a:solidFill>
                  <a:srgbClr val="262626"/>
                </a:solidFill>
              </a:rPr>
              <a:t>Annual i-Stat Creatinine Competency</a:t>
            </a:r>
          </a:p>
        </p:txBody>
      </p:sp>
      <p:sp>
        <p:nvSpPr>
          <p:cNvPr id="3" name="Subtitle 2">
            <a:extLst>
              <a:ext uri="{FF2B5EF4-FFF2-40B4-BE49-F238E27FC236}">
                <a16:creationId xmlns:a16="http://schemas.microsoft.com/office/drawing/2014/main" id="{0588DEA9-8AB1-4A0E-8DDA-6E2DE07F838A}"/>
              </a:ext>
            </a:extLst>
          </p:cNvPr>
          <p:cNvSpPr>
            <a:spLocks noGrp="1"/>
          </p:cNvSpPr>
          <p:nvPr>
            <p:ph type="subTitle" idx="1"/>
          </p:nvPr>
        </p:nvSpPr>
        <p:spPr>
          <a:xfrm>
            <a:off x="748146" y="4076944"/>
            <a:ext cx="3070512" cy="1679620"/>
          </a:xfrm>
        </p:spPr>
        <p:txBody>
          <a:bodyPr vert="horz" lIns="91440" tIns="45720" rIns="91440" bIns="45720" rtlCol="0">
            <a:normAutofit/>
          </a:bodyPr>
          <a:lstStyle/>
          <a:p>
            <a:pPr fontAlgn="auto">
              <a:lnSpc>
                <a:spcPct val="90000"/>
              </a:lnSpc>
              <a:buFont typeface="Arial"/>
              <a:buChar char="•"/>
              <a:defRPr/>
            </a:pPr>
            <a:r>
              <a:rPr lang="en-US" sz="1400" dirty="0">
                <a:solidFill>
                  <a:srgbClr val="000000"/>
                </a:solidFill>
              </a:rPr>
              <a:t>Competency includes:</a:t>
            </a:r>
          </a:p>
          <a:p>
            <a:pPr marL="514350" indent="-514350" fontAlgn="auto">
              <a:lnSpc>
                <a:spcPct val="90000"/>
              </a:lnSpc>
              <a:buFont typeface="Arial"/>
              <a:buChar char="•"/>
              <a:defRPr/>
            </a:pPr>
            <a:r>
              <a:rPr lang="en-US" sz="1400" dirty="0">
                <a:solidFill>
                  <a:srgbClr val="000000"/>
                </a:solidFill>
              </a:rPr>
              <a:t>Presentation</a:t>
            </a:r>
          </a:p>
          <a:p>
            <a:pPr marL="514350" indent="-514350" fontAlgn="auto">
              <a:lnSpc>
                <a:spcPct val="90000"/>
              </a:lnSpc>
              <a:buFont typeface="Arial"/>
              <a:buChar char="•"/>
              <a:defRPr/>
            </a:pPr>
            <a:r>
              <a:rPr lang="en-US" sz="1400" dirty="0">
                <a:solidFill>
                  <a:srgbClr val="000000"/>
                </a:solidFill>
              </a:rPr>
              <a:t>MTS test, minimum 80% for passing</a:t>
            </a:r>
          </a:p>
          <a:p>
            <a:pPr marL="514350" indent="-514350" fontAlgn="auto">
              <a:lnSpc>
                <a:spcPct val="90000"/>
              </a:lnSpc>
              <a:buFont typeface="Arial"/>
              <a:buChar char="•"/>
              <a:defRPr/>
            </a:pPr>
            <a:r>
              <a:rPr lang="en-US" sz="1400" dirty="0">
                <a:solidFill>
                  <a:srgbClr val="000000"/>
                </a:solidFill>
              </a:rPr>
              <a:t>Practical Portion- Test the external liquid controls</a:t>
            </a:r>
          </a:p>
        </p:txBody>
      </p:sp>
      <p:pic>
        <p:nvPicPr>
          <p:cNvPr id="16388" name="Graphic 69" descr="Skeleton">
            <a:extLst>
              <a:ext uri="{FF2B5EF4-FFF2-40B4-BE49-F238E27FC236}">
                <a16:creationId xmlns:a16="http://schemas.microsoft.com/office/drawing/2014/main" id="{87A07A47-FDA5-4156-8E87-3B4544E9911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64001" y="1377949"/>
            <a:ext cx="4102099" cy="4102099"/>
          </a:xfrm>
          <a:prstGeom prst="rect">
            <a:avLst/>
          </a:prstGeom>
          <a:ln w="57150" cmpd="thickThin">
            <a:solidFill>
              <a:srgbClr val="7F7F7F"/>
            </a:solidFill>
            <a:miter lim="800000"/>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5607" name="Group 25606">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25608" name="Picture 25607">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5609" name="Rectangle 25608">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5610" name="Picture 25609">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5611" name="Picture 25610">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5602" name="Title 2">
            <a:extLst>
              <a:ext uri="{FF2B5EF4-FFF2-40B4-BE49-F238E27FC236}">
                <a16:creationId xmlns:a16="http://schemas.microsoft.com/office/drawing/2014/main" id="{C5FE84E3-C6EF-475B-80AF-B18C23936059}"/>
              </a:ext>
            </a:extLst>
          </p:cNvPr>
          <p:cNvSpPr>
            <a:spLocks noGrp="1" noChangeArrowheads="1"/>
          </p:cNvSpPr>
          <p:nvPr>
            <p:ph type="title"/>
          </p:nvPr>
        </p:nvSpPr>
        <p:spPr>
          <a:xfrm>
            <a:off x="971551" y="982132"/>
            <a:ext cx="7200897" cy="1303867"/>
          </a:xfrm>
        </p:spPr>
        <p:txBody>
          <a:bodyPr>
            <a:normAutofit/>
          </a:bodyPr>
          <a:lstStyle/>
          <a:p>
            <a:r>
              <a:rPr lang="en-US" altLang="en-US" b="1">
                <a:solidFill>
                  <a:srgbClr val="262626"/>
                </a:solidFill>
              </a:rPr>
              <a:t>Limitations/Interfering Factors</a:t>
            </a:r>
            <a:endParaRPr lang="en-US" altLang="en-US">
              <a:solidFill>
                <a:srgbClr val="262626"/>
              </a:solidFill>
            </a:endParaRPr>
          </a:p>
        </p:txBody>
      </p:sp>
      <p:graphicFrame>
        <p:nvGraphicFramePr>
          <p:cNvPr id="4" name="Content Placeholder 3">
            <a:extLst>
              <a:ext uri="{FF2B5EF4-FFF2-40B4-BE49-F238E27FC236}">
                <a16:creationId xmlns:a16="http://schemas.microsoft.com/office/drawing/2014/main" id="{05A5FE10-7288-425B-BDB6-E2C2A016E5FC}"/>
              </a:ext>
            </a:extLst>
          </p:cNvPr>
          <p:cNvGraphicFramePr>
            <a:graphicFrameLocks noGrp="1"/>
          </p:cNvGraphicFramePr>
          <p:nvPr>
            <p:ph idx="1"/>
            <p:extLst>
              <p:ext uri="{D42A27DB-BD31-4B8C-83A1-F6EECF244321}">
                <p14:modId xmlns:p14="http://schemas.microsoft.com/office/powerpoint/2010/main" val="2526701105"/>
              </p:ext>
            </p:extLst>
          </p:nvPr>
        </p:nvGraphicFramePr>
        <p:xfrm>
          <a:off x="752230" y="1905000"/>
          <a:ext cx="7629770" cy="4114801"/>
        </p:xfrm>
        <a:graphic>
          <a:graphicData uri="http://schemas.openxmlformats.org/drawingml/2006/table">
            <a:tbl>
              <a:tblPr firstRow="1" bandRow="1"/>
              <a:tblGrid>
                <a:gridCol w="984926">
                  <a:extLst>
                    <a:ext uri="{9D8B030D-6E8A-4147-A177-3AD203B41FA5}">
                      <a16:colId xmlns:a16="http://schemas.microsoft.com/office/drawing/2014/main" val="20000"/>
                    </a:ext>
                  </a:extLst>
                </a:gridCol>
                <a:gridCol w="1431754">
                  <a:extLst>
                    <a:ext uri="{9D8B030D-6E8A-4147-A177-3AD203B41FA5}">
                      <a16:colId xmlns:a16="http://schemas.microsoft.com/office/drawing/2014/main" val="20001"/>
                    </a:ext>
                  </a:extLst>
                </a:gridCol>
                <a:gridCol w="1464680">
                  <a:extLst>
                    <a:ext uri="{9D8B030D-6E8A-4147-A177-3AD203B41FA5}">
                      <a16:colId xmlns:a16="http://schemas.microsoft.com/office/drawing/2014/main" val="20002"/>
                    </a:ext>
                  </a:extLst>
                </a:gridCol>
                <a:gridCol w="3748410">
                  <a:extLst>
                    <a:ext uri="{9D8B030D-6E8A-4147-A177-3AD203B41FA5}">
                      <a16:colId xmlns:a16="http://schemas.microsoft.com/office/drawing/2014/main" val="20003"/>
                    </a:ext>
                  </a:extLst>
                </a:gridCol>
              </a:tblGrid>
              <a:tr h="285088">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chemeClr val="tx1"/>
                          </a:solidFill>
                          <a:effectLst/>
                          <a:highlight>
                            <a:srgbClr val="008080"/>
                          </a:highlight>
                          <a:latin typeface="Arial" charset="0"/>
                          <a:cs typeface="Times New Roman" pitchFamily="18" charset="0"/>
                        </a:rPr>
                        <a:t>Creatinine</a:t>
                      </a:r>
                      <a:endParaRPr kumimoji="0" lang="en-US" altLang="en-US" sz="1000" b="0" i="0" u="none" strike="noStrike" cap="none" normalizeH="0" baseline="0">
                        <a:ln>
                          <a:noFill/>
                        </a:ln>
                        <a:solidFill>
                          <a:schemeClr val="tx1"/>
                        </a:solidFill>
                        <a:effectLst/>
                        <a:highlight>
                          <a:srgbClr val="008080"/>
                        </a:highligh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70">
                      <a:fgClr>
                        <a:srgbClr val="92D050"/>
                      </a:fgClr>
                      <a:bgClr>
                        <a:srgbClr val="FFFFCA"/>
                      </a:bgClr>
                    </a:pattFill>
                  </a:tcPr>
                </a:tc>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chemeClr val="tx1"/>
                          </a:solidFill>
                          <a:effectLst/>
                          <a:highlight>
                            <a:srgbClr val="008080"/>
                          </a:highlight>
                          <a:latin typeface="Arial" charset="0"/>
                          <a:cs typeface="Times New Roman" pitchFamily="18" charset="0"/>
                        </a:rPr>
                        <a:t>Interferent</a:t>
                      </a:r>
                      <a:endParaRPr kumimoji="0" lang="en-US" altLang="en-US" sz="1000" b="0" i="0" u="none" strike="noStrike" cap="none" normalizeH="0" baseline="0">
                        <a:ln>
                          <a:noFill/>
                        </a:ln>
                        <a:solidFill>
                          <a:schemeClr val="tx1"/>
                        </a:solidFill>
                        <a:effectLst/>
                        <a:highlight>
                          <a:srgbClr val="008080"/>
                        </a:highligh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70">
                      <a:fgClr>
                        <a:srgbClr val="92D050"/>
                      </a:fgClr>
                      <a:bgClr>
                        <a:srgbClr val="FFFFCA"/>
                      </a:bgClr>
                    </a:pattFill>
                  </a:tcPr>
                </a:tc>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chemeClr val="tx1"/>
                          </a:solidFill>
                          <a:effectLst/>
                          <a:highlight>
                            <a:srgbClr val="008080"/>
                          </a:highlight>
                          <a:latin typeface="Arial" charset="0"/>
                          <a:cs typeface="Times New Roman" pitchFamily="18" charset="0"/>
                        </a:rPr>
                        <a:t>Interferent Conc.</a:t>
                      </a:r>
                      <a:endParaRPr kumimoji="0" lang="en-US" altLang="en-US" sz="1000" b="0" i="0" u="none" strike="noStrike" cap="none" normalizeH="0" baseline="0">
                        <a:ln>
                          <a:noFill/>
                        </a:ln>
                        <a:solidFill>
                          <a:schemeClr val="tx1"/>
                        </a:solidFill>
                        <a:effectLst/>
                        <a:highlight>
                          <a:srgbClr val="008080"/>
                        </a:highligh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60">
                      <a:fgClr>
                        <a:srgbClr val="92D050"/>
                      </a:fgClr>
                      <a:bgClr>
                        <a:srgbClr val="FFFFCA"/>
                      </a:bgClr>
                    </a:pattFill>
                  </a:tcPr>
                </a:tc>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1" u="none" strike="noStrike" cap="none" normalizeH="0" baseline="0">
                          <a:ln>
                            <a:noFill/>
                          </a:ln>
                          <a:solidFill>
                            <a:schemeClr val="tx1"/>
                          </a:solidFill>
                          <a:effectLst/>
                          <a:highlight>
                            <a:srgbClr val="008080"/>
                          </a:highlight>
                          <a:latin typeface="Arial" charset="0"/>
                          <a:cs typeface="Times New Roman" pitchFamily="18" charset="0"/>
                        </a:rPr>
                        <a:t>Effect on Creatinine</a:t>
                      </a:r>
                      <a:endParaRPr kumimoji="0" lang="en-US" altLang="en-US" sz="1000" b="0" i="0" u="none" strike="noStrike" cap="none" normalizeH="0" baseline="0">
                        <a:ln>
                          <a:noFill/>
                        </a:ln>
                        <a:solidFill>
                          <a:schemeClr val="tx1"/>
                        </a:solidFill>
                        <a:effectLst/>
                        <a:highlight>
                          <a:srgbClr val="008080"/>
                        </a:highligh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60">
                      <a:fgClr>
                        <a:srgbClr val="92D050"/>
                      </a:fgClr>
                      <a:bgClr>
                        <a:srgbClr val="FFFFCA"/>
                      </a:bgClr>
                    </a:pattFill>
                  </a:tcPr>
                </a:tc>
                <a:extLst>
                  <a:ext uri="{0D108BD9-81ED-4DB2-BD59-A6C34878D82A}">
                    <a16:rowId xmlns:a16="http://schemas.microsoft.com/office/drawing/2014/main" val="10000"/>
                  </a:ext>
                </a:extLst>
              </a:tr>
              <a:tr h="248575">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Arial" charset="0"/>
                          <a:cs typeface="Times New Roman" pitchFamily="18" charset="0"/>
                        </a:rPr>
                        <a:t> </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charset="0"/>
                          <a:cs typeface="Times New Roman" pitchFamily="18" charset="0"/>
                        </a:rPr>
                        <a:t>Acetaminophen</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charset="0"/>
                          <a:cs typeface="Times New Roman" pitchFamily="18" charset="0"/>
                        </a:rPr>
                        <a:t>1.32 mmol/L</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charset="0"/>
                          <a:cs typeface="Times New Roman" pitchFamily="18" charset="0"/>
                        </a:rPr>
                        <a:t>Toxic level; increase (↑) creatinine</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8575">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Arial" charset="0"/>
                          <a:cs typeface="Times New Roman" pitchFamily="18" charset="0"/>
                        </a:rPr>
                        <a:t> </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charset="0"/>
                          <a:cs typeface="Times New Roman" pitchFamily="18" charset="0"/>
                        </a:rPr>
                        <a:t>Acetylcysteine</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charset="0"/>
                          <a:cs typeface="Times New Roman" pitchFamily="18" charset="0"/>
                        </a:rPr>
                        <a:t>10.2 mmol/L</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charset="0"/>
                          <a:cs typeface="Times New Roman" pitchFamily="18" charset="0"/>
                        </a:rPr>
                        <a:t>Used to reverse acetaminophen toxicity;  increase (↑) creatinine</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8575">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Arial" charset="0"/>
                          <a:cs typeface="Times New Roman" pitchFamily="18" charset="0"/>
                        </a:rPr>
                        <a:t> </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charset="0"/>
                          <a:cs typeface="Times New Roman" pitchFamily="18" charset="0"/>
                        </a:rPr>
                        <a:t>Ascorbate</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charset="0"/>
                          <a:cs typeface="Times New Roman" pitchFamily="18" charset="0"/>
                        </a:rPr>
                        <a:t>0.34 mmol/L</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charset="0"/>
                          <a:cs typeface="Times New Roman" pitchFamily="18" charset="0"/>
                        </a:rPr>
                        <a:t>Increase (↑) creatinine by 0.3 mg/dL</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8575">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Arial" charset="0"/>
                          <a:cs typeface="Times New Roman" pitchFamily="18" charset="0"/>
                        </a:rPr>
                        <a:t> </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charset="0"/>
                          <a:cs typeface="Times New Roman" pitchFamily="18" charset="0"/>
                        </a:rPr>
                        <a:t>Bromide (therapeutic)</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charset="0"/>
                          <a:cs typeface="Times New Roman" pitchFamily="18" charset="0"/>
                        </a:rPr>
                        <a:t>2.5 mmol/L </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charset="0"/>
                          <a:cs typeface="Times New Roman" pitchFamily="18" charset="0"/>
                        </a:rPr>
                        <a:t>Associated with halothane anesthesia; Increase (↑) creatinine </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1140">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Arial" charset="0"/>
                          <a:cs typeface="Times New Roman" pitchFamily="18" charset="0"/>
                        </a:rPr>
                        <a:t>&lt; 2 mg/dl</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1" u="none" strike="noStrike" cap="none" normalizeH="0" baseline="0">
                          <a:ln>
                            <a:noFill/>
                          </a:ln>
                          <a:solidFill>
                            <a:schemeClr val="tx1"/>
                          </a:solidFill>
                          <a:effectLst/>
                          <a:latin typeface="Arial" charset="0"/>
                          <a:cs typeface="Times New Roman" pitchFamily="18" charset="0"/>
                        </a:rPr>
                        <a:t>p</a:t>
                      </a:r>
                      <a:r>
                        <a:rPr kumimoji="0" lang="en-US" altLang="en-US" sz="900" b="0" i="0" u="none" strike="noStrike" cap="none" normalizeH="0" baseline="0">
                          <a:ln>
                            <a:noFill/>
                          </a:ln>
                          <a:solidFill>
                            <a:schemeClr val="tx1"/>
                          </a:solidFill>
                          <a:effectLst/>
                          <a:latin typeface="Arial" charset="0"/>
                          <a:cs typeface="Times New Roman" pitchFamily="18" charset="0"/>
                        </a:rPr>
                        <a:t>CO2</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charset="0"/>
                          <a:cs typeface="Times New Roman" pitchFamily="18" charset="0"/>
                        </a:rPr>
                        <a:t>Above 40 mmHg</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charset="0"/>
                          <a:cs typeface="Times New Roman" pitchFamily="18" charset="0"/>
                        </a:rPr>
                        <a:t>Increase (↑) creatinine by 6.9% per 10</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charset="0"/>
                          <a:cs typeface="Times New Roman" pitchFamily="18" charset="0"/>
                        </a:rPr>
                        <a:t>mmHg </a:t>
                      </a:r>
                      <a:r>
                        <a:rPr kumimoji="0" lang="en-US" altLang="en-US" sz="900" b="1" i="1" u="none" strike="noStrike" cap="none" normalizeH="0" baseline="0">
                          <a:ln>
                            <a:noFill/>
                          </a:ln>
                          <a:solidFill>
                            <a:schemeClr val="tx1"/>
                          </a:solidFill>
                          <a:effectLst/>
                          <a:latin typeface="Arial" charset="0"/>
                          <a:cs typeface="Times New Roman" pitchFamily="18" charset="0"/>
                        </a:rPr>
                        <a:t>P</a:t>
                      </a:r>
                      <a:r>
                        <a:rPr kumimoji="0" lang="en-US" altLang="en-US" sz="900" b="0" i="0" u="none" strike="noStrike" cap="none" normalizeH="0" baseline="0">
                          <a:ln>
                            <a:noFill/>
                          </a:ln>
                          <a:solidFill>
                            <a:schemeClr val="tx1"/>
                          </a:solidFill>
                          <a:effectLst/>
                          <a:latin typeface="Arial" charset="0"/>
                          <a:cs typeface="Times New Roman" pitchFamily="18" charset="0"/>
                        </a:rPr>
                        <a:t>CO2</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1140">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Arial" charset="0"/>
                          <a:cs typeface="Times New Roman" pitchFamily="18" charset="0"/>
                        </a:rPr>
                        <a:t> </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Arial" charset="0"/>
                          <a:cs typeface="Times New Roman" pitchFamily="18" charset="0"/>
                        </a:rPr>
                        <a:t> </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charset="0"/>
                          <a:cs typeface="Times New Roman" pitchFamily="18" charset="0"/>
                        </a:rPr>
                        <a:t>Below 40 mmHg</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charset="0"/>
                          <a:cs typeface="Times New Roman" pitchFamily="18" charset="0"/>
                        </a:rPr>
                        <a:t>Decrease (↓) creatinine by 6.9% per 10</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charset="0"/>
                          <a:cs typeface="Times New Roman" pitchFamily="18" charset="0"/>
                        </a:rPr>
                        <a:t>mmHg </a:t>
                      </a:r>
                      <a:r>
                        <a:rPr kumimoji="0" lang="en-US" altLang="en-US" sz="900" b="1" i="1" u="none" strike="noStrike" cap="none" normalizeH="0" baseline="0">
                          <a:ln>
                            <a:noFill/>
                          </a:ln>
                          <a:solidFill>
                            <a:schemeClr val="tx1"/>
                          </a:solidFill>
                          <a:effectLst/>
                          <a:latin typeface="Arial" charset="0"/>
                          <a:cs typeface="Times New Roman" pitchFamily="18" charset="0"/>
                        </a:rPr>
                        <a:t>P</a:t>
                      </a:r>
                      <a:r>
                        <a:rPr kumimoji="0" lang="en-US" altLang="en-US" sz="900" b="0" i="0" u="none" strike="noStrike" cap="none" normalizeH="0" baseline="0">
                          <a:ln>
                            <a:noFill/>
                          </a:ln>
                          <a:solidFill>
                            <a:schemeClr val="tx1"/>
                          </a:solidFill>
                          <a:effectLst/>
                          <a:latin typeface="Arial" charset="0"/>
                          <a:cs typeface="Times New Roman" pitchFamily="18" charset="0"/>
                        </a:rPr>
                        <a:t>CO2</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48575">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Arial" charset="0"/>
                          <a:cs typeface="Times New Roman" pitchFamily="18" charset="0"/>
                        </a:rPr>
                        <a:t>&gt;2 mg/dl</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1" u="none" strike="noStrike" cap="none" normalizeH="0" baseline="0">
                          <a:ln>
                            <a:noFill/>
                          </a:ln>
                          <a:solidFill>
                            <a:schemeClr val="tx1"/>
                          </a:solidFill>
                          <a:effectLst/>
                          <a:latin typeface="Arial" charset="0"/>
                          <a:cs typeface="Times New Roman" pitchFamily="18" charset="0"/>
                        </a:rPr>
                        <a:t>p</a:t>
                      </a:r>
                      <a:r>
                        <a:rPr kumimoji="0" lang="en-US" altLang="en-US" sz="900" b="0" i="0" u="none" strike="noStrike" cap="none" normalizeH="0" baseline="0">
                          <a:ln>
                            <a:noFill/>
                          </a:ln>
                          <a:solidFill>
                            <a:schemeClr val="tx1"/>
                          </a:solidFill>
                          <a:effectLst/>
                          <a:latin typeface="Arial" charset="0"/>
                          <a:cs typeface="Times New Roman" pitchFamily="18" charset="0"/>
                        </a:rPr>
                        <a:t>CO2</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charset="0"/>
                          <a:cs typeface="Times New Roman" pitchFamily="18" charset="0"/>
                        </a:rPr>
                        <a:t>Above 40 mmHg</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charset="0"/>
                          <a:cs typeface="Times New Roman" pitchFamily="18" charset="0"/>
                        </a:rPr>
                        <a:t>Decrease (↓) creatinine by 3.7% per 10 mmHg </a:t>
                      </a:r>
                      <a:r>
                        <a:rPr kumimoji="0" lang="en-US" altLang="en-US" sz="900" b="1" i="1" u="none" strike="noStrike" cap="none" normalizeH="0" baseline="0">
                          <a:ln>
                            <a:noFill/>
                          </a:ln>
                          <a:solidFill>
                            <a:schemeClr val="tx1"/>
                          </a:solidFill>
                          <a:effectLst/>
                          <a:latin typeface="Arial" charset="0"/>
                          <a:cs typeface="Times New Roman" pitchFamily="18" charset="0"/>
                        </a:rPr>
                        <a:t>P</a:t>
                      </a:r>
                      <a:r>
                        <a:rPr kumimoji="0" lang="en-US" altLang="en-US" sz="900" b="0" i="0" u="none" strike="noStrike" cap="none" normalizeH="0" baseline="0">
                          <a:ln>
                            <a:noFill/>
                          </a:ln>
                          <a:solidFill>
                            <a:schemeClr val="tx1"/>
                          </a:solidFill>
                          <a:effectLst/>
                          <a:latin typeface="Arial" charset="0"/>
                          <a:cs typeface="Times New Roman" pitchFamily="18" charset="0"/>
                        </a:rPr>
                        <a:t>CO2</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1140">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Arial" charset="0"/>
                          <a:cs typeface="Times New Roman" pitchFamily="18" charset="0"/>
                        </a:rPr>
                        <a:t> </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Arial" charset="0"/>
                          <a:cs typeface="Times New Roman" pitchFamily="18" charset="0"/>
                        </a:rPr>
                        <a:t> </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charset="0"/>
                          <a:cs typeface="Times New Roman" pitchFamily="18" charset="0"/>
                        </a:rPr>
                        <a:t>Below 40 mmHg</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charset="0"/>
                          <a:cs typeface="Times New Roman" pitchFamily="18" charset="0"/>
                        </a:rPr>
                        <a:t>Increase (↑) creatinine by 3.7% per</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charset="0"/>
                          <a:cs typeface="Times New Roman" pitchFamily="18" charset="0"/>
                        </a:rPr>
                        <a:t>10 mmHg </a:t>
                      </a:r>
                      <a:r>
                        <a:rPr kumimoji="0" lang="en-US" altLang="en-US" sz="900" b="1" i="1" u="none" strike="noStrike" cap="none" normalizeH="0" baseline="0">
                          <a:ln>
                            <a:noFill/>
                          </a:ln>
                          <a:solidFill>
                            <a:schemeClr val="tx1"/>
                          </a:solidFill>
                          <a:effectLst/>
                          <a:latin typeface="Arial" charset="0"/>
                          <a:cs typeface="Times New Roman" pitchFamily="18" charset="0"/>
                        </a:rPr>
                        <a:t>P</a:t>
                      </a:r>
                      <a:r>
                        <a:rPr kumimoji="0" lang="en-US" altLang="en-US" sz="900" b="0" i="0" u="none" strike="noStrike" cap="none" normalizeH="0" baseline="0">
                          <a:ln>
                            <a:noFill/>
                          </a:ln>
                          <a:solidFill>
                            <a:schemeClr val="tx1"/>
                          </a:solidFill>
                          <a:effectLst/>
                          <a:latin typeface="Arial" charset="0"/>
                          <a:cs typeface="Times New Roman" pitchFamily="18" charset="0"/>
                        </a:rPr>
                        <a:t>CO2</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8575">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Arial" charset="0"/>
                          <a:cs typeface="Times New Roman" pitchFamily="18" charset="0"/>
                        </a:rPr>
                        <a:t> </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charset="0"/>
                          <a:cs typeface="Times New Roman" pitchFamily="18" charset="0"/>
                        </a:rPr>
                        <a:t>Glycolic Acid</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charset="0"/>
                          <a:cs typeface="Times New Roman" pitchFamily="18" charset="0"/>
                        </a:rPr>
                        <a:t>10.0 mmol/L</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charset="0"/>
                          <a:cs typeface="Times New Roman" pitchFamily="18" charset="0"/>
                        </a:rPr>
                        <a:t>Decreased (↓) creatinine; </a:t>
                      </a:r>
                      <a:r>
                        <a:rPr kumimoji="0" lang="en-US" altLang="en-US" sz="900" b="1" i="0" u="none" strike="noStrike" cap="none" normalizeH="0" baseline="0">
                          <a:ln>
                            <a:noFill/>
                          </a:ln>
                          <a:solidFill>
                            <a:schemeClr val="tx1"/>
                          </a:solidFill>
                          <a:effectLst/>
                          <a:latin typeface="Arial" charset="0"/>
                          <a:cs typeface="Times New Roman" pitchFamily="18" charset="0"/>
                        </a:rPr>
                        <a:t>use another method</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613703">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Arial" charset="0"/>
                          <a:cs typeface="Times New Roman" pitchFamily="18" charset="0"/>
                        </a:rPr>
                        <a:t> </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charset="0"/>
                          <a:cs typeface="Times New Roman" pitchFamily="18" charset="0"/>
                        </a:rPr>
                        <a:t>Hydroxyurea</a:t>
                      </a:r>
                      <a:endParaRPr kumimoji="0" lang="en-US" altLang="en-US" sz="900" b="0" i="0" u="none" strike="noStrike" cap="none" normalizeH="0" baseline="0" dirty="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charset="0"/>
                          <a:cs typeface="Times New Roman" pitchFamily="18" charset="0"/>
                        </a:rPr>
                        <a:t>0.92 mmol/L</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charset="0"/>
                          <a:cs typeface="Times New Roman" pitchFamily="18" charset="0"/>
                        </a:rPr>
                        <a:t>Used in treatment of cancer, sickle cell and HIV infection, polycythemia, thrombocythemia and psoriasis; increase (↑).  Use another method</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31140">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Arial" charset="0"/>
                          <a:cs typeface="Times New Roman" pitchFamily="18" charset="0"/>
                        </a:rPr>
                        <a:t> </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charset="0"/>
                          <a:cs typeface="Times New Roman" pitchFamily="18" charset="0"/>
                        </a:rPr>
                        <a:t>Creatine</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charset="0"/>
                          <a:cs typeface="Times New Roman" pitchFamily="18" charset="0"/>
                        </a:rPr>
                        <a:t>0.382 mmol/L creatine</a:t>
                      </a:r>
                      <a:endParaRPr kumimoji="0" lang="en-US" altLang="en-US" sz="900" b="0" i="0" u="none" strike="noStrike" cap="none" normalizeH="0" baseline="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2" pitchFamily="18" charset="2"/>
                        <a:defRPr>
                          <a:solidFill>
                            <a:schemeClr val="tx2"/>
                          </a:solidFill>
                          <a:latin typeface="Franklin Gothic Medium" pitchFamily="34" charset="0"/>
                        </a:defRPr>
                      </a:lvl1pPr>
                      <a:lvl2pPr marL="742950" indent="-285750" eaLnBrk="0" hangingPunct="0">
                        <a:spcBef>
                          <a:spcPct val="20000"/>
                        </a:spcBef>
                        <a:buClr>
                          <a:schemeClr val="accent2"/>
                        </a:buClr>
                        <a:buFont typeface="Wingdings" pitchFamily="2" charset="2"/>
                        <a:defRPr sz="1600">
                          <a:solidFill>
                            <a:schemeClr val="tx2"/>
                          </a:solidFill>
                          <a:latin typeface="Franklin Gothic Medium" pitchFamily="34" charset="0"/>
                        </a:defRPr>
                      </a:lvl2pPr>
                      <a:lvl3pPr marL="1143000" indent="-228600" eaLnBrk="0" hangingPunct="0">
                        <a:spcBef>
                          <a:spcPct val="20000"/>
                        </a:spcBef>
                        <a:buClr>
                          <a:srgbClr val="99987F"/>
                        </a:buClr>
                        <a:buFont typeface="Wingdings" pitchFamily="2" charset="2"/>
                        <a:defRPr sz="1400">
                          <a:solidFill>
                            <a:schemeClr val="tx2"/>
                          </a:solidFill>
                          <a:latin typeface="Franklin Gothic Medium" pitchFamily="34" charset="0"/>
                        </a:defRPr>
                      </a:lvl3pPr>
                      <a:lvl4pPr marL="1600200" indent="-228600" eaLnBrk="0" hangingPunct="0">
                        <a:spcBef>
                          <a:spcPct val="20000"/>
                        </a:spcBef>
                        <a:buClr>
                          <a:srgbClr val="90AC97"/>
                        </a:buClr>
                        <a:buFont typeface="Wingdings" pitchFamily="2" charset="2"/>
                        <a:defRPr sz="1200">
                          <a:solidFill>
                            <a:schemeClr val="tx2"/>
                          </a:solidFill>
                          <a:latin typeface="Franklin Gothic Medium" pitchFamily="34" charset="0"/>
                        </a:defRPr>
                      </a:lvl4pPr>
                      <a:lvl5pPr marL="2057400" indent="-228600" eaLnBrk="0" hangingPunct="0">
                        <a:spcBef>
                          <a:spcPct val="20000"/>
                        </a:spcBef>
                        <a:buClr>
                          <a:srgbClr val="B9AB6F"/>
                        </a:buClr>
                        <a:buFont typeface="Wingdings" pitchFamily="2" charset="2"/>
                        <a:defRPr sz="1100">
                          <a:solidFill>
                            <a:schemeClr val="tx2"/>
                          </a:solidFill>
                          <a:latin typeface="Franklin Gothic Medium" pitchFamily="34" charset="0"/>
                        </a:defRPr>
                      </a:lvl5pPr>
                      <a:lvl6pPr marL="25146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6pPr>
                      <a:lvl7pPr marL="29718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7pPr>
                      <a:lvl8pPr marL="34290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8pPr>
                      <a:lvl9pPr marL="3886200" indent="-228600" eaLnBrk="0" fontAlgn="base" hangingPunct="0">
                        <a:spcBef>
                          <a:spcPct val="20000"/>
                        </a:spcBef>
                        <a:spcAft>
                          <a:spcPct val="0"/>
                        </a:spcAft>
                        <a:buClr>
                          <a:srgbClr val="B9AB6F"/>
                        </a:buClr>
                        <a:buFont typeface="Wingdings" pitchFamily="2" charset="2"/>
                        <a:defRPr sz="1100">
                          <a:solidFill>
                            <a:schemeClr val="tx2"/>
                          </a:solidFill>
                          <a:latin typeface="Franklin Gothic Medium"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charset="0"/>
                          <a:cs typeface="Times New Roman" pitchFamily="18" charset="0"/>
                        </a:rPr>
                        <a:t>Found in supplements, muscle trauma or myopathies, statins, hyperthyroidism; increase (↑) creatinine by 0.20 mg/d; </a:t>
                      </a:r>
                      <a:endParaRPr kumimoji="0" lang="en-US" altLang="en-US" sz="900" b="0" i="0" u="none" strike="noStrike" cap="none" normalizeH="0" baseline="0" dirty="0">
                        <a:ln>
                          <a:noFill/>
                        </a:ln>
                        <a:solidFill>
                          <a:schemeClr val="tx1"/>
                        </a:solidFill>
                        <a:effectLst/>
                        <a:latin typeface="Courier" pitchFamily="49" charset="0"/>
                        <a:cs typeface="Times New Roman" pitchFamily="18" charset="0"/>
                      </a:endParaRPr>
                    </a:p>
                  </a:txBody>
                  <a:tcPr marL="43068" marR="43068" marT="1610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B33937C-2D3D-4DBE-B265-915358FC2FB4}"/>
              </a:ext>
            </a:extLst>
          </p:cNvPr>
          <p:cNvSpPr>
            <a:spLocks noGrp="1" noChangeArrowheads="1"/>
          </p:cNvSpPr>
          <p:nvPr>
            <p:ph type="title"/>
          </p:nvPr>
        </p:nvSpPr>
        <p:spPr>
          <a:xfrm>
            <a:off x="971551" y="982132"/>
            <a:ext cx="7200897" cy="1303867"/>
          </a:xfrm>
        </p:spPr>
        <p:txBody>
          <a:bodyPr>
            <a:normAutofit/>
          </a:bodyPr>
          <a:lstStyle/>
          <a:p>
            <a:r>
              <a:rPr lang="en-US" altLang="en-US">
                <a:solidFill>
                  <a:srgbClr val="262626"/>
                </a:solidFill>
              </a:rPr>
              <a:t>Maintenance/Safety</a:t>
            </a:r>
          </a:p>
        </p:txBody>
      </p:sp>
      <p:graphicFrame>
        <p:nvGraphicFramePr>
          <p:cNvPr id="26633" name="Content Placeholder 2">
            <a:extLst>
              <a:ext uri="{FF2B5EF4-FFF2-40B4-BE49-F238E27FC236}">
                <a16:creationId xmlns:a16="http://schemas.microsoft.com/office/drawing/2014/main" id="{5836E334-8FF9-48A7-9457-46144821B338}"/>
              </a:ext>
            </a:extLst>
          </p:cNvPr>
          <p:cNvGraphicFramePr>
            <a:graphicFrameLocks noGrp="1"/>
          </p:cNvGraphicFramePr>
          <p:nvPr>
            <p:ph idx="1"/>
            <p:extLst>
              <p:ext uri="{D42A27DB-BD31-4B8C-83A1-F6EECF244321}">
                <p14:modId xmlns:p14="http://schemas.microsoft.com/office/powerpoint/2010/main" val="1772427937"/>
              </p:ext>
            </p:extLst>
          </p:nvPr>
        </p:nvGraphicFramePr>
        <p:xfrm>
          <a:off x="971550" y="2772384"/>
          <a:ext cx="72008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graphicFrame>
        <p:nvGraphicFramePr>
          <p:cNvPr id="22" name="Content Placeholder 2">
            <a:extLst>
              <a:ext uri="{FF2B5EF4-FFF2-40B4-BE49-F238E27FC236}">
                <a16:creationId xmlns:a16="http://schemas.microsoft.com/office/drawing/2014/main" id="{36765312-06AD-4723-B4E5-85AB99EEB85F}"/>
              </a:ext>
            </a:extLst>
          </p:cNvPr>
          <p:cNvGraphicFramePr>
            <a:graphicFrameLocks noGrp="1"/>
          </p:cNvGraphicFramePr>
          <p:nvPr>
            <p:ph idx="1"/>
            <p:extLst>
              <p:ext uri="{D42A27DB-BD31-4B8C-83A1-F6EECF244321}">
                <p14:modId xmlns:p14="http://schemas.microsoft.com/office/powerpoint/2010/main" val="1385820226"/>
              </p:ext>
            </p:extLst>
          </p:nvPr>
        </p:nvGraphicFramePr>
        <p:xfrm>
          <a:off x="762000" y="2760133"/>
          <a:ext cx="6629400" cy="3409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DC0E7EA8-BA4D-4FE2-BE12-B57619680CF6}"/>
              </a:ext>
            </a:extLst>
          </p:cNvPr>
          <p:cNvSpPr/>
          <p:nvPr/>
        </p:nvSpPr>
        <p:spPr>
          <a:xfrm>
            <a:off x="152400" y="228600"/>
            <a:ext cx="8839200" cy="26472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nSpc>
                <a:spcPct val="100000"/>
              </a:lnSpc>
            </a:pPr>
            <a:r>
              <a:rPr lang="en-US" u="none" dirty="0">
                <a:sym typeface="Wingdings" panose="05000000000000000000" pitchFamily="2" charset="2"/>
              </a:rPr>
              <a:t>Point of Care</a:t>
            </a:r>
            <a:r>
              <a:rPr lang="en-US" dirty="0">
                <a:sym typeface="Wingdings" panose="05000000000000000000" pitchFamily="2" charset="2"/>
              </a:rPr>
              <a:t> SOPs are</a:t>
            </a:r>
            <a:r>
              <a:rPr lang="en-US" u="none" dirty="0">
                <a:sym typeface="Wingdings" panose="05000000000000000000" pitchFamily="2" charset="2"/>
              </a:rPr>
              <a:t> located in </a:t>
            </a:r>
            <a:r>
              <a:rPr lang="en-US" u="none" dirty="0" err="1">
                <a:sym typeface="Wingdings" panose="05000000000000000000" pitchFamily="2" charset="2"/>
              </a:rPr>
              <a:t>Medialab</a:t>
            </a:r>
            <a:r>
              <a:rPr lang="en-US" u="none" dirty="0">
                <a:sym typeface="Wingdings" panose="05000000000000000000" pitchFamily="2" charset="2"/>
              </a:rPr>
              <a:t> federal. You can access the SOP using these steps:</a:t>
            </a:r>
          </a:p>
          <a:p>
            <a:pPr marL="342900" lvl="0" indent="-342900">
              <a:lnSpc>
                <a:spcPct val="100000"/>
              </a:lnSpc>
              <a:buAutoNum type="arabicPeriod"/>
            </a:pPr>
            <a:r>
              <a:rPr lang="en-US" dirty="0">
                <a:solidFill>
                  <a:schemeClr val="accent2">
                    <a:lumMod val="50000"/>
                  </a:schemeClr>
                </a:solidFill>
                <a:hlinkClick r:id="" action="ppaction://hlinkfile">
                  <a:extLst>
                    <a:ext uri="{A12FA001-AC4F-418D-AE19-62706E023703}">
                      <ahyp:hlinkClr xmlns:ahyp="http://schemas.microsoft.com/office/drawing/2018/hyperlinkcolor" val="tx"/>
                    </a:ext>
                  </a:extLst>
                </a:hlinkClick>
              </a:rPr>
              <a:t>On the intranet click CVHCS SharePoint Home</a:t>
            </a:r>
          </a:p>
          <a:p>
            <a:pPr marL="342900" lvl="0" indent="-342900">
              <a:lnSpc>
                <a:spcPct val="100000"/>
              </a:lnSpc>
              <a:buAutoNum type="arabicPeriod"/>
            </a:pPr>
            <a:r>
              <a:rPr lang="en-US" dirty="0">
                <a:solidFill>
                  <a:schemeClr val="accent2">
                    <a:lumMod val="50000"/>
                  </a:schemeClr>
                </a:solidFill>
                <a:hlinkClick r:id="" action="ppaction://hlinkfile">
                  <a:extLst>
                    <a:ext uri="{A12FA001-AC4F-418D-AE19-62706E023703}">
                      <ahyp:hlinkClr xmlns:ahyp="http://schemas.microsoft.com/office/drawing/2018/hyperlinkcolor" val="tx"/>
                    </a:ext>
                  </a:extLst>
                </a:hlinkClick>
              </a:rPr>
              <a:t>Click on Standard Operating Procedures under </a:t>
            </a:r>
            <a:r>
              <a:rPr lang="en-US" dirty="0" err="1">
                <a:solidFill>
                  <a:schemeClr val="accent2">
                    <a:lumMod val="50000"/>
                  </a:schemeClr>
                </a:solidFill>
                <a:hlinkClick r:id="" action="ppaction://hlinkfile">
                  <a:extLst>
                    <a:ext uri="{A12FA001-AC4F-418D-AE19-62706E023703}">
                      <ahyp:hlinkClr xmlns:ahyp="http://schemas.microsoft.com/office/drawing/2018/hyperlinkcolor" val="tx"/>
                    </a:ext>
                  </a:extLst>
                </a:hlinkClick>
              </a:rPr>
              <a:t>Exec.Office</a:t>
            </a:r>
            <a:r>
              <a:rPr lang="en-US" dirty="0">
                <a:solidFill>
                  <a:schemeClr val="accent2">
                    <a:lumMod val="50000"/>
                  </a:schemeClr>
                </a:solidFill>
                <a:hlinkClick r:id="" action="ppaction://hlinkfile">
                  <a:extLst>
                    <a:ext uri="{A12FA001-AC4F-418D-AE19-62706E023703}">
                      <ahyp:hlinkClr xmlns:ahyp="http://schemas.microsoft.com/office/drawing/2018/hyperlinkcolor" val="tx"/>
                    </a:ext>
                  </a:extLst>
                </a:hlinkClick>
              </a:rPr>
              <a:t> (first column)</a:t>
            </a:r>
          </a:p>
          <a:p>
            <a:pPr marL="342900" lvl="0" indent="-342900">
              <a:lnSpc>
                <a:spcPct val="100000"/>
              </a:lnSpc>
              <a:buAutoNum type="arabicPeriod"/>
            </a:pPr>
            <a:r>
              <a:rPr lang="en-US" dirty="0">
                <a:solidFill>
                  <a:schemeClr val="accent2">
                    <a:lumMod val="50000"/>
                  </a:schemeClr>
                </a:solidFill>
                <a:hlinkClick r:id="" action="ppaction://hlinkfile">
                  <a:extLst>
                    <a:ext uri="{A12FA001-AC4F-418D-AE19-62706E023703}">
                      <ahyp:hlinkClr xmlns:ahyp="http://schemas.microsoft.com/office/drawing/2018/hyperlinkcolor" val="tx"/>
                    </a:ext>
                  </a:extLst>
                </a:hlinkClick>
              </a:rPr>
              <a:t>Click on Pathology &amp; Laboratory SOP Site (right side towards bottom)</a:t>
            </a:r>
          </a:p>
          <a:p>
            <a:pPr marL="342900" lvl="0" indent="-342900">
              <a:lnSpc>
                <a:spcPct val="100000"/>
              </a:lnSpc>
              <a:buAutoNum type="arabicPeriod"/>
            </a:pPr>
            <a:r>
              <a:rPr lang="en-US" dirty="0">
                <a:solidFill>
                  <a:schemeClr val="accent2">
                    <a:lumMod val="50000"/>
                  </a:schemeClr>
                </a:solidFill>
                <a:hlinkClick r:id="" action="ppaction://hlinkfile">
                  <a:extLst>
                    <a:ext uri="{A12FA001-AC4F-418D-AE19-62706E023703}">
                      <ahyp:hlinkClr xmlns:ahyp="http://schemas.microsoft.com/office/drawing/2018/hyperlinkcolor" val="tx"/>
                    </a:ext>
                  </a:extLst>
                </a:hlinkClick>
              </a:rPr>
              <a:t>Click on  the link displayed under “For all Point of Care SOPs follow this link to the POC page”, (right side towards bottom)</a:t>
            </a:r>
          </a:p>
          <a:p>
            <a:pPr marL="342900" lvl="0" indent="-342900">
              <a:lnSpc>
                <a:spcPct val="100000"/>
              </a:lnSpc>
              <a:buAutoNum type="arabicPeriod"/>
            </a:pPr>
            <a:endParaRPr lang="en-US" dirty="0">
              <a:solidFill>
                <a:srgbClr val="A8BF4D"/>
              </a:solidFill>
              <a:hlinkClick r:id="" action="ppaction://hlinkfile">
                <a:extLst>
                  <a:ext uri="{A12FA001-AC4F-418D-AE19-62706E023703}">
                    <ahyp:hlinkClr xmlns:ahyp="http://schemas.microsoft.com/office/drawing/2018/hyperlinkcolor" val="tx"/>
                  </a:ext>
                </a:extLst>
              </a:hlinkClick>
            </a:endParaRPr>
          </a:p>
          <a:p>
            <a:pPr lvl="0">
              <a:lnSpc>
                <a:spcPct val="100000"/>
              </a:lnSpc>
            </a:pPr>
            <a:r>
              <a:rPr lang="en-US" u="none" dirty="0">
                <a:sym typeface="Wingdings" panose="05000000000000000000" pitchFamily="2" charset="2"/>
              </a:rPr>
              <a:t>C</a:t>
            </a:r>
            <a:r>
              <a:rPr lang="en-US" u="none" dirty="0"/>
              <a:t>ontact Ancillary department or your supervisor if you can’t access </a:t>
            </a:r>
            <a:r>
              <a:rPr lang="en-US" dirty="0"/>
              <a:t>the POC SOPs</a:t>
            </a:r>
            <a:r>
              <a:rPr lang="en-US" u="none" dirty="0"/>
              <a:t>.</a:t>
            </a:r>
            <a:endParaRPr lang="en-US" dirty="0"/>
          </a:p>
          <a:p>
            <a:pPr algn="ct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7416" name="Rectangle 17415">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8" name="Rectangle 17417">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0" name="Rectangle 17419">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7410" name="Title 1">
            <a:extLst>
              <a:ext uri="{FF2B5EF4-FFF2-40B4-BE49-F238E27FC236}">
                <a16:creationId xmlns:a16="http://schemas.microsoft.com/office/drawing/2014/main" id="{3F65AB8C-DBA5-48FD-B556-6884FC8CA0FF}"/>
              </a:ext>
            </a:extLst>
          </p:cNvPr>
          <p:cNvSpPr>
            <a:spLocks noGrp="1" noChangeArrowheads="1"/>
          </p:cNvSpPr>
          <p:nvPr>
            <p:ph type="title"/>
          </p:nvPr>
        </p:nvSpPr>
        <p:spPr>
          <a:xfrm>
            <a:off x="714081" y="954756"/>
            <a:ext cx="2047810" cy="4946003"/>
          </a:xfrm>
        </p:spPr>
        <p:txBody>
          <a:bodyPr>
            <a:normAutofit/>
          </a:bodyPr>
          <a:lstStyle/>
          <a:p>
            <a:r>
              <a:rPr lang="en-US" altLang="en-US">
                <a:solidFill>
                  <a:srgbClr val="FFFFFF"/>
                </a:solidFill>
              </a:rPr>
              <a:t>Purpose</a:t>
            </a:r>
          </a:p>
        </p:txBody>
      </p:sp>
      <p:sp>
        <p:nvSpPr>
          <p:cNvPr id="17422" name="Rectangle 17421">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1" name="Content Placeholder 2">
            <a:extLst>
              <a:ext uri="{FF2B5EF4-FFF2-40B4-BE49-F238E27FC236}">
                <a16:creationId xmlns:a16="http://schemas.microsoft.com/office/drawing/2014/main" id="{2CD98E78-8FE6-46D3-8979-27BAAE1E0E0B}"/>
              </a:ext>
            </a:extLst>
          </p:cNvPr>
          <p:cNvSpPr>
            <a:spLocks noGrp="1" noChangeArrowheads="1"/>
          </p:cNvSpPr>
          <p:nvPr>
            <p:ph idx="1"/>
          </p:nvPr>
        </p:nvSpPr>
        <p:spPr>
          <a:xfrm>
            <a:off x="3855700" y="469900"/>
            <a:ext cx="4465223" cy="5405968"/>
          </a:xfrm>
        </p:spPr>
        <p:txBody>
          <a:bodyPr anchor="ctr">
            <a:normAutofit/>
          </a:bodyPr>
          <a:lstStyle/>
          <a:p>
            <a:pPr marL="44450" indent="0">
              <a:buFont typeface="Wingdings 2" panose="05020102010507070707" pitchFamily="18" charset="2"/>
              <a:buNone/>
            </a:pPr>
            <a:r>
              <a:rPr lang="en-US" altLang="en-US"/>
              <a:t>Elevated levels of Creatinine are associated with abnormal renal function and will occur when there is a significant reduction of the glomerular filtration rate or when urine elimination is obstructed. Creatinine is a better indicator of renal function than urea because it is less dependent on diet, exercise and hormones.</a:t>
            </a: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13" name="Rectangle 21512">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1515" name="Rectangle 21514">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96088"/>
            <a:ext cx="2867411"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7" name="Rectangle 21516">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2664004"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1506" name="Title 2">
            <a:extLst>
              <a:ext uri="{FF2B5EF4-FFF2-40B4-BE49-F238E27FC236}">
                <a16:creationId xmlns:a16="http://schemas.microsoft.com/office/drawing/2014/main" id="{235386B0-AD59-4AE3-BE41-7420F7284B7C}"/>
              </a:ext>
            </a:extLst>
          </p:cNvPr>
          <p:cNvSpPr>
            <a:spLocks noGrp="1" noChangeArrowheads="1"/>
          </p:cNvSpPr>
          <p:nvPr>
            <p:ph type="title"/>
          </p:nvPr>
        </p:nvSpPr>
        <p:spPr>
          <a:xfrm>
            <a:off x="791699" y="1055077"/>
            <a:ext cx="1899682" cy="4794578"/>
          </a:xfrm>
        </p:spPr>
        <p:txBody>
          <a:bodyPr rtlCol="0">
            <a:normAutofit/>
          </a:bodyPr>
          <a:lstStyle/>
          <a:p>
            <a:pPr fontAlgn="auto">
              <a:spcAft>
                <a:spcPts val="0"/>
              </a:spcAft>
              <a:defRPr/>
            </a:pPr>
            <a:r>
              <a:rPr lang="en-US" altLang="en-US" sz="2800">
                <a:solidFill>
                  <a:srgbClr val="262626"/>
                </a:solidFill>
              </a:rPr>
              <a:t>QUALITY CONTROL	 (QC)</a:t>
            </a:r>
          </a:p>
        </p:txBody>
      </p:sp>
      <p:sp useBgFill="1">
        <p:nvSpPr>
          <p:cNvPr id="21519" name="Rectangle 21518">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039" y="-2"/>
            <a:ext cx="5654961"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508" name="Content Placeholder 1">
            <a:extLst>
              <a:ext uri="{FF2B5EF4-FFF2-40B4-BE49-F238E27FC236}">
                <a16:creationId xmlns:a16="http://schemas.microsoft.com/office/drawing/2014/main" id="{3BAFDFF8-6881-4121-A096-3C06B850C000}"/>
              </a:ext>
            </a:extLst>
          </p:cNvPr>
          <p:cNvGraphicFramePr>
            <a:graphicFrameLocks noGrp="1"/>
          </p:cNvGraphicFramePr>
          <p:nvPr>
            <p:ph idx="1"/>
            <p:extLst>
              <p:ext uri="{D42A27DB-BD31-4B8C-83A1-F6EECF244321}">
                <p14:modId xmlns:p14="http://schemas.microsoft.com/office/powerpoint/2010/main" val="2811718865"/>
              </p:ext>
            </p:extLst>
          </p:nvPr>
        </p:nvGraphicFramePr>
        <p:xfrm>
          <a:off x="4102554" y="804670"/>
          <a:ext cx="4435656" cy="5248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9464" name="Rectangle 19463">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6" name="Rectangle 19465">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8" name="Rectangle 19467">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9458" name="Title 1">
            <a:extLst>
              <a:ext uri="{FF2B5EF4-FFF2-40B4-BE49-F238E27FC236}">
                <a16:creationId xmlns:a16="http://schemas.microsoft.com/office/drawing/2014/main" id="{83076BC3-F5AF-47EA-A1C4-961057E504F0}"/>
              </a:ext>
            </a:extLst>
          </p:cNvPr>
          <p:cNvSpPr>
            <a:spLocks noGrp="1" noChangeArrowheads="1"/>
          </p:cNvSpPr>
          <p:nvPr>
            <p:ph type="title"/>
          </p:nvPr>
        </p:nvSpPr>
        <p:spPr>
          <a:xfrm>
            <a:off x="714081" y="954756"/>
            <a:ext cx="2047810" cy="4946003"/>
          </a:xfrm>
        </p:spPr>
        <p:txBody>
          <a:bodyPr>
            <a:normAutofit/>
          </a:bodyPr>
          <a:lstStyle/>
          <a:p>
            <a:r>
              <a:rPr lang="en-US" altLang="en-US" sz="3700">
                <a:solidFill>
                  <a:srgbClr val="FFFFFF"/>
                </a:solidFill>
              </a:rPr>
              <a:t>Specimen</a:t>
            </a:r>
          </a:p>
        </p:txBody>
      </p:sp>
      <p:sp>
        <p:nvSpPr>
          <p:cNvPr id="19470" name="Rectangle 19469">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9" name="Content Placeholder 2">
            <a:extLst>
              <a:ext uri="{FF2B5EF4-FFF2-40B4-BE49-F238E27FC236}">
                <a16:creationId xmlns:a16="http://schemas.microsoft.com/office/drawing/2014/main" id="{4466FD3E-445A-4E77-B96C-869E254B0834}"/>
              </a:ext>
            </a:extLst>
          </p:cNvPr>
          <p:cNvSpPr>
            <a:spLocks noGrp="1" noChangeArrowheads="1"/>
          </p:cNvSpPr>
          <p:nvPr>
            <p:ph idx="1"/>
          </p:nvPr>
        </p:nvSpPr>
        <p:spPr>
          <a:xfrm>
            <a:off x="3855700" y="469900"/>
            <a:ext cx="4465223" cy="5405968"/>
          </a:xfrm>
        </p:spPr>
        <p:txBody>
          <a:bodyPr anchor="ctr">
            <a:normAutofit/>
          </a:bodyPr>
          <a:lstStyle/>
          <a:p>
            <a:pPr marL="273050"/>
            <a:r>
              <a:rPr lang="en-US" altLang="en-US" dirty="0"/>
              <a:t>A specimen can be collected in one of two different ways:</a:t>
            </a:r>
          </a:p>
          <a:p>
            <a:pPr marL="708025" lvl="1" indent="-342900">
              <a:buFont typeface="Wingdings" panose="05000000000000000000" pitchFamily="2" charset="2"/>
              <a:buChar char="ü"/>
            </a:pPr>
            <a:r>
              <a:rPr lang="en-US" altLang="en-US"/>
              <a:t>Venipuncture</a:t>
            </a:r>
            <a:r>
              <a:rPr lang="en-US" altLang="en-US" dirty="0"/>
              <a:t>: lithium or sodium heparin collection tubes. </a:t>
            </a:r>
          </a:p>
          <a:p>
            <a:pPr marL="708025" lvl="1" indent="-342900">
              <a:buFont typeface="Wingdings" panose="05000000000000000000" pitchFamily="2" charset="2"/>
              <a:buChar char="ü"/>
            </a:pPr>
            <a:r>
              <a:rPr lang="en-US" altLang="en-US" dirty="0"/>
              <a:t>Plain syringes are acceptable, but sample must be </a:t>
            </a:r>
            <a:r>
              <a:rPr lang="en-US" altLang="en-US" b="1" i="1" u="sng" dirty="0"/>
              <a:t>TESTED IMMEDIATELY.</a:t>
            </a:r>
          </a:p>
          <a:p>
            <a:pPr marL="708025" lvl="1" indent="-342900">
              <a:buFont typeface="Wingdings" panose="05000000000000000000" pitchFamily="2" charset="2"/>
              <a:buChar char="ü"/>
            </a:pPr>
            <a:r>
              <a:rPr lang="en-US" altLang="en-US" dirty="0"/>
              <a:t>Arterial puncture: blood gas syringe with heparin</a:t>
            </a:r>
          </a:p>
          <a:p>
            <a:pPr marL="982662" lvl="2" indent="-342900">
              <a:buFont typeface="Wingdings" panose="05000000000000000000" pitchFamily="2" charset="2"/>
              <a:buChar char="v"/>
            </a:pPr>
            <a:r>
              <a:rPr lang="en-US" altLang="en-US" dirty="0"/>
              <a:t>Syringes or tubes are obtained from SPD and stored at room temperature.</a:t>
            </a:r>
          </a:p>
        </p:txBody>
      </p:sp>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0487" name="Rectangle 20486">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9" name="Rectangle 20488">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1" name="Rectangle 20490">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0482" name="Title 2">
            <a:extLst>
              <a:ext uri="{FF2B5EF4-FFF2-40B4-BE49-F238E27FC236}">
                <a16:creationId xmlns:a16="http://schemas.microsoft.com/office/drawing/2014/main" id="{C9AED8DD-FA84-474D-8230-DFA04E2EAE96}"/>
              </a:ext>
            </a:extLst>
          </p:cNvPr>
          <p:cNvSpPr>
            <a:spLocks noGrp="1" noChangeArrowheads="1"/>
          </p:cNvSpPr>
          <p:nvPr>
            <p:ph type="title"/>
          </p:nvPr>
        </p:nvSpPr>
        <p:spPr>
          <a:xfrm>
            <a:off x="714081" y="954756"/>
            <a:ext cx="2047810" cy="4946003"/>
          </a:xfrm>
        </p:spPr>
        <p:txBody>
          <a:bodyPr>
            <a:normAutofit/>
          </a:bodyPr>
          <a:lstStyle/>
          <a:p>
            <a:r>
              <a:rPr lang="en-US" altLang="en-US" sz="3100">
                <a:solidFill>
                  <a:srgbClr val="FFFFFF"/>
                </a:solidFill>
              </a:rPr>
              <a:t>REAGENT</a:t>
            </a:r>
          </a:p>
        </p:txBody>
      </p:sp>
      <p:sp>
        <p:nvSpPr>
          <p:cNvPr id="20493" name="Rectangle 20492">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B29ECF73-51A3-42FE-8397-1DAD785C937C}"/>
              </a:ext>
            </a:extLst>
          </p:cNvPr>
          <p:cNvSpPr>
            <a:spLocks noGrp="1"/>
          </p:cNvSpPr>
          <p:nvPr>
            <p:ph idx="1"/>
          </p:nvPr>
        </p:nvSpPr>
        <p:spPr>
          <a:xfrm>
            <a:off x="3855700" y="469900"/>
            <a:ext cx="4465223" cy="5405968"/>
          </a:xfrm>
        </p:spPr>
        <p:txBody>
          <a:bodyPr rtlCol="0" anchor="ctr">
            <a:normAutofit/>
          </a:bodyPr>
          <a:lstStyle/>
          <a:p>
            <a:pPr marL="274320" fontAlgn="auto">
              <a:spcAft>
                <a:spcPts val="0"/>
              </a:spcAft>
              <a:buFont typeface="Wingdings 3" charset="2"/>
              <a:buChar char=""/>
              <a:defRPr/>
            </a:pPr>
            <a:r>
              <a:rPr lang="en-US" sz="1700" dirty="0"/>
              <a:t>i-STAT Creatinine Cartridges</a:t>
            </a:r>
          </a:p>
          <a:p>
            <a:pPr marL="822960" lvl="2" indent="-182880" fontAlgn="auto">
              <a:spcAft>
                <a:spcPts val="0"/>
              </a:spcAft>
              <a:buClr>
                <a:schemeClr val="accent3"/>
              </a:buClr>
              <a:buFont typeface="Wingdings" panose="05000000000000000000" pitchFamily="2" charset="2"/>
              <a:buChar char="Ø"/>
              <a:defRPr/>
            </a:pPr>
            <a:endParaRPr lang="en-US" sz="1700" dirty="0"/>
          </a:p>
          <a:p>
            <a:pPr marL="822960" lvl="2" indent="-182880" fontAlgn="auto">
              <a:spcAft>
                <a:spcPts val="0"/>
              </a:spcAft>
              <a:buClr>
                <a:schemeClr val="accent3"/>
              </a:buClr>
              <a:buFont typeface="Wingdings" panose="05000000000000000000" pitchFamily="2" charset="2"/>
              <a:buChar char="Ø"/>
              <a:defRPr/>
            </a:pPr>
            <a:r>
              <a:rPr lang="en-US" sz="1700" dirty="0"/>
              <a:t>Refrigerated cartridges at a range of 2-8°C are stable until the expiration date indicated on the box</a:t>
            </a:r>
          </a:p>
          <a:p>
            <a:pPr marL="822960" lvl="2" indent="-182880" fontAlgn="auto">
              <a:spcAft>
                <a:spcPts val="0"/>
              </a:spcAft>
              <a:buClr>
                <a:schemeClr val="accent3"/>
              </a:buClr>
              <a:buFont typeface="Wingdings" panose="05000000000000000000" pitchFamily="2" charset="2"/>
              <a:buChar char="Ø"/>
              <a:defRPr/>
            </a:pPr>
            <a:r>
              <a:rPr lang="en-US" sz="1700" dirty="0"/>
              <a:t>Room Temperature cartridges can be stored at 18 - 30°C and are stable for 14 days. Individual cartridges must be re-dated to indicate the 14-day expiration.</a:t>
            </a:r>
          </a:p>
          <a:p>
            <a:pPr marL="822960" lvl="2" indent="-182880" fontAlgn="auto">
              <a:spcAft>
                <a:spcPts val="0"/>
              </a:spcAft>
              <a:buClr>
                <a:schemeClr val="accent3"/>
              </a:buClr>
              <a:buFont typeface="Wingdings" panose="05000000000000000000" pitchFamily="2" charset="2"/>
              <a:buChar char="Ø"/>
              <a:defRPr/>
            </a:pPr>
            <a:r>
              <a:rPr lang="en-US" sz="1700" dirty="0"/>
              <a:t>Cartridges should warm to room temp before performing testing</a:t>
            </a:r>
          </a:p>
          <a:p>
            <a:pPr marL="822960" lvl="2" indent="-182880" fontAlgn="auto">
              <a:spcAft>
                <a:spcPts val="0"/>
              </a:spcAft>
              <a:buClr>
                <a:schemeClr val="accent3"/>
              </a:buClr>
              <a:buFont typeface="Wingdings" panose="05000000000000000000" pitchFamily="2" charset="2"/>
              <a:buChar char="Ø"/>
              <a:defRPr/>
            </a:pPr>
            <a:endParaRPr lang="en-US" sz="1700" dirty="0"/>
          </a:p>
          <a:p>
            <a:pPr marL="640080" lvl="2" indent="0" fontAlgn="auto">
              <a:spcAft>
                <a:spcPts val="0"/>
              </a:spcAft>
              <a:buClr>
                <a:schemeClr val="accent3"/>
              </a:buClr>
              <a:buFont typeface="Wingdings" panose="05000000000000000000" pitchFamily="2" charset="2"/>
              <a:buNone/>
              <a:defRPr/>
            </a:pPr>
            <a:r>
              <a:rPr lang="en-US" sz="1700" b="1" dirty="0">
                <a:highlight>
                  <a:srgbClr val="FFFF00"/>
                </a:highlight>
              </a:rPr>
              <a:t>**ONCE AT ROOM TEMPERATURE, THE CARTRIDGES CAN NOT BE RETURNED TO THE REFRIGERATOR; THEY MUST BE RE-DATED WITH A 14-DAY EXPIRATION.</a:t>
            </a:r>
          </a:p>
          <a:p>
            <a:pPr marL="640080" lvl="2" indent="0" fontAlgn="auto">
              <a:spcAft>
                <a:spcPts val="0"/>
              </a:spcAft>
              <a:buClr>
                <a:schemeClr val="accent3"/>
              </a:buClr>
              <a:buFont typeface="Wingdings" panose="05000000000000000000" pitchFamily="2" charset="2"/>
              <a:buNone/>
              <a:defRPr/>
            </a:pPr>
            <a:endParaRPr lang="en-US" sz="1700" dirty="0"/>
          </a:p>
          <a:p>
            <a:pPr fontAlgn="auto">
              <a:spcAft>
                <a:spcPts val="0"/>
              </a:spcAft>
              <a:buFont typeface="Wingdings 3" charset="2"/>
              <a:buChar char=""/>
              <a:defRPr/>
            </a:pPr>
            <a:endParaRPr lang="en-US" sz="1700"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1534" name="Rectangle 21533">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36" name="Rectangle 21535">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38" name="Rectangle 21537">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1506" name="Title 1">
            <a:extLst>
              <a:ext uri="{FF2B5EF4-FFF2-40B4-BE49-F238E27FC236}">
                <a16:creationId xmlns:a16="http://schemas.microsoft.com/office/drawing/2014/main" id="{D4729E76-7544-423B-A2B6-F071C368D32B}"/>
              </a:ext>
            </a:extLst>
          </p:cNvPr>
          <p:cNvSpPr>
            <a:spLocks noGrp="1" noChangeArrowheads="1"/>
          </p:cNvSpPr>
          <p:nvPr>
            <p:ph type="title"/>
          </p:nvPr>
        </p:nvSpPr>
        <p:spPr>
          <a:xfrm>
            <a:off x="714081" y="954756"/>
            <a:ext cx="2047810" cy="4946003"/>
          </a:xfrm>
        </p:spPr>
        <p:txBody>
          <a:bodyPr>
            <a:normAutofit/>
          </a:bodyPr>
          <a:lstStyle/>
          <a:p>
            <a:r>
              <a:rPr lang="en-US" altLang="en-US" sz="3400">
                <a:solidFill>
                  <a:srgbClr val="FFFFFF"/>
                </a:solidFill>
              </a:rPr>
              <a:t>Procedure</a:t>
            </a:r>
          </a:p>
        </p:txBody>
      </p:sp>
      <p:sp>
        <p:nvSpPr>
          <p:cNvPr id="21540" name="Rectangle 21539">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29" name="Content Placeholder 2">
            <a:extLst>
              <a:ext uri="{FF2B5EF4-FFF2-40B4-BE49-F238E27FC236}">
                <a16:creationId xmlns:a16="http://schemas.microsoft.com/office/drawing/2014/main" id="{97754D35-BF3B-49DB-BABC-3E4805A02F14}"/>
              </a:ext>
            </a:extLst>
          </p:cNvPr>
          <p:cNvSpPr>
            <a:spLocks noGrp="1"/>
          </p:cNvSpPr>
          <p:nvPr>
            <p:ph idx="1"/>
          </p:nvPr>
        </p:nvSpPr>
        <p:spPr>
          <a:xfrm>
            <a:off x="3855700" y="469900"/>
            <a:ext cx="4465223" cy="5405968"/>
          </a:xfrm>
        </p:spPr>
        <p:txBody>
          <a:bodyPr rtlCol="0" anchor="ctr">
            <a:normAutofit/>
          </a:bodyPr>
          <a:lstStyle/>
          <a:p>
            <a:pPr marL="457200" lvl="1" indent="0" fontAlgn="auto">
              <a:lnSpc>
                <a:spcPct val="90000"/>
              </a:lnSpc>
              <a:spcAft>
                <a:spcPts val="0"/>
              </a:spcAft>
              <a:buFont typeface="Wingdings" panose="05000000000000000000" pitchFamily="2" charset="2"/>
              <a:buNone/>
              <a:defRPr/>
            </a:pPr>
            <a:r>
              <a:rPr lang="en-US" sz="1900" dirty="0"/>
              <a:t> </a:t>
            </a:r>
          </a:p>
          <a:p>
            <a:pPr marL="548640" lvl="1" indent="-182880" fontAlgn="auto">
              <a:lnSpc>
                <a:spcPct val="90000"/>
              </a:lnSpc>
              <a:spcAft>
                <a:spcPts val="0"/>
              </a:spcAft>
              <a:buFont typeface="Wingdings" panose="05000000000000000000" pitchFamily="2" charset="2"/>
              <a:buChar char="Ø"/>
              <a:defRPr/>
            </a:pPr>
            <a:r>
              <a:rPr lang="en-US" sz="1900" dirty="0"/>
              <a:t>Turn the i-STAT on</a:t>
            </a:r>
          </a:p>
          <a:p>
            <a:pPr marL="548640" lvl="1" indent="-182880" fontAlgn="auto">
              <a:lnSpc>
                <a:spcPct val="90000"/>
              </a:lnSpc>
              <a:spcAft>
                <a:spcPts val="0"/>
              </a:spcAft>
              <a:buFont typeface="Wingdings" panose="05000000000000000000" pitchFamily="2" charset="2"/>
              <a:buChar char="Ø"/>
              <a:defRPr/>
            </a:pPr>
            <a:r>
              <a:rPr lang="en-US" sz="1900" dirty="0"/>
              <a:t>Select option #2: i-STAT cartridge</a:t>
            </a:r>
          </a:p>
          <a:p>
            <a:pPr marL="548640" lvl="1" indent="-182880" fontAlgn="auto">
              <a:lnSpc>
                <a:spcPct val="90000"/>
              </a:lnSpc>
              <a:spcAft>
                <a:spcPts val="0"/>
              </a:spcAft>
              <a:buFont typeface="Wingdings" panose="05000000000000000000" pitchFamily="2" charset="2"/>
              <a:buChar char="Ø"/>
              <a:defRPr/>
            </a:pPr>
            <a:r>
              <a:rPr lang="en-US" sz="1900" dirty="0"/>
              <a:t>Enter your operator ID</a:t>
            </a:r>
          </a:p>
          <a:p>
            <a:pPr marL="548640" lvl="1" indent="-182880" fontAlgn="auto">
              <a:lnSpc>
                <a:spcPct val="90000"/>
              </a:lnSpc>
              <a:spcAft>
                <a:spcPts val="0"/>
              </a:spcAft>
              <a:buFont typeface="Wingdings" panose="05000000000000000000" pitchFamily="2" charset="2"/>
              <a:buChar char="Ø"/>
              <a:defRPr/>
            </a:pPr>
            <a:r>
              <a:rPr lang="en-US" sz="1900" dirty="0"/>
              <a:t>Identify patient ID (use minimum two patient identifiers)</a:t>
            </a:r>
          </a:p>
          <a:p>
            <a:pPr marL="548640" lvl="1" indent="-182880" fontAlgn="auto">
              <a:lnSpc>
                <a:spcPct val="90000"/>
              </a:lnSpc>
              <a:spcAft>
                <a:spcPts val="0"/>
              </a:spcAft>
              <a:buFont typeface="Wingdings" panose="05000000000000000000" pitchFamily="2" charset="2"/>
              <a:buChar char="Ø"/>
              <a:defRPr/>
            </a:pPr>
            <a:r>
              <a:rPr lang="en-US" sz="1900" dirty="0"/>
              <a:t>Scan lot number of cartridge</a:t>
            </a:r>
          </a:p>
          <a:p>
            <a:pPr marL="548640" lvl="1" indent="-182880" fontAlgn="auto">
              <a:lnSpc>
                <a:spcPct val="90000"/>
              </a:lnSpc>
              <a:spcAft>
                <a:spcPts val="0"/>
              </a:spcAft>
              <a:buFont typeface="Wingdings" panose="05000000000000000000" pitchFamily="2" charset="2"/>
              <a:buChar char="Ø"/>
              <a:defRPr/>
            </a:pPr>
            <a:r>
              <a:rPr lang="en-US" sz="1900" dirty="0"/>
              <a:t>You have 15 minutes to collect the sample</a:t>
            </a:r>
          </a:p>
          <a:p>
            <a:pPr marL="548640" lvl="1" indent="-182880" fontAlgn="auto">
              <a:lnSpc>
                <a:spcPct val="90000"/>
              </a:lnSpc>
              <a:spcAft>
                <a:spcPts val="0"/>
              </a:spcAft>
              <a:buFont typeface="Wingdings" panose="05000000000000000000" pitchFamily="2" charset="2"/>
              <a:buChar char="Ø"/>
              <a:defRPr/>
            </a:pPr>
            <a:r>
              <a:rPr lang="en-US" sz="1900" dirty="0"/>
              <a:t>Take the cartridge out of the pouch</a:t>
            </a:r>
          </a:p>
          <a:p>
            <a:pPr marL="548640" lvl="1" indent="-182880" fontAlgn="auto">
              <a:lnSpc>
                <a:spcPct val="90000"/>
              </a:lnSpc>
              <a:spcAft>
                <a:spcPts val="0"/>
              </a:spcAft>
              <a:buFont typeface="Wingdings" panose="05000000000000000000" pitchFamily="2" charset="2"/>
              <a:buChar char="Ø"/>
              <a:defRPr/>
            </a:pPr>
            <a:r>
              <a:rPr lang="en-US" sz="1900" dirty="0"/>
              <a:t>Dispense a drop of blood into the cartridge making sure it fills up to the fill mark</a:t>
            </a:r>
          </a:p>
          <a:p>
            <a:pPr marL="548640" lvl="1" indent="-182880" fontAlgn="auto">
              <a:lnSpc>
                <a:spcPct val="90000"/>
              </a:lnSpc>
              <a:spcAft>
                <a:spcPts val="0"/>
              </a:spcAft>
              <a:buFont typeface="Wingdings" panose="05000000000000000000" pitchFamily="2" charset="2"/>
              <a:buChar char="Ø"/>
              <a:defRPr/>
            </a:pPr>
            <a:r>
              <a:rPr lang="en-US" sz="1900" dirty="0"/>
              <a:t>Close the cover over the sample well</a:t>
            </a:r>
          </a:p>
          <a:p>
            <a:pPr marL="548640" lvl="1" indent="-182880" fontAlgn="auto">
              <a:lnSpc>
                <a:spcPct val="90000"/>
              </a:lnSpc>
              <a:spcAft>
                <a:spcPts val="0"/>
              </a:spcAft>
              <a:buFont typeface="Wingdings" panose="05000000000000000000" pitchFamily="2" charset="2"/>
              <a:buChar char="Ø"/>
              <a:defRPr/>
            </a:pPr>
            <a:r>
              <a:rPr lang="en-US" sz="1900" dirty="0"/>
              <a:t>Insert the cartridge into the port on the analyzer; </a:t>
            </a:r>
            <a:r>
              <a:rPr lang="en-US" sz="1900" b="1" u="sng" dirty="0">
                <a:highlight>
                  <a:srgbClr val="FFFF00"/>
                </a:highlight>
              </a:rPr>
              <a:t>note</a:t>
            </a:r>
            <a:r>
              <a:rPr lang="en-US" sz="1900" dirty="0">
                <a:highlight>
                  <a:srgbClr val="FFFF00"/>
                </a:highlight>
              </a:rPr>
              <a:t>: </a:t>
            </a:r>
            <a:r>
              <a:rPr lang="en-US" sz="1900" b="1" i="1" dirty="0">
                <a:highlight>
                  <a:srgbClr val="FFFF00"/>
                </a:highlight>
              </a:rPr>
              <a:t>never attempt to remove a cartridge while the “Cartridge Locked” is displayed</a:t>
            </a:r>
          </a:p>
          <a:p>
            <a:pPr marL="548640" lvl="1" indent="-182880" fontAlgn="auto">
              <a:lnSpc>
                <a:spcPct val="90000"/>
              </a:lnSpc>
              <a:spcAft>
                <a:spcPts val="0"/>
              </a:spcAft>
              <a:buFont typeface="Wingdings" panose="05000000000000000000" pitchFamily="2" charset="2"/>
              <a:buChar char="Ø"/>
              <a:defRPr/>
            </a:pPr>
            <a:endParaRPr lang="en-US" sz="1900" dirty="0"/>
          </a:p>
        </p:txBody>
      </p:sp>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56" name="Rectangle 2254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2551" name="Rectangle 2255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96088"/>
            <a:ext cx="2867411"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53" name="Rectangle 2255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2664004"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2530" name="Title 1">
            <a:extLst>
              <a:ext uri="{FF2B5EF4-FFF2-40B4-BE49-F238E27FC236}">
                <a16:creationId xmlns:a16="http://schemas.microsoft.com/office/drawing/2014/main" id="{30578EA0-94B4-46F3-A280-EABA24EA7F83}"/>
              </a:ext>
            </a:extLst>
          </p:cNvPr>
          <p:cNvSpPr>
            <a:spLocks noGrp="1" noChangeArrowheads="1"/>
          </p:cNvSpPr>
          <p:nvPr>
            <p:ph type="title"/>
          </p:nvPr>
        </p:nvSpPr>
        <p:spPr>
          <a:xfrm>
            <a:off x="791699" y="1055077"/>
            <a:ext cx="1899682" cy="4794578"/>
          </a:xfrm>
        </p:spPr>
        <p:txBody>
          <a:bodyPr>
            <a:normAutofit/>
          </a:bodyPr>
          <a:lstStyle/>
          <a:p>
            <a:r>
              <a:rPr lang="en-US" altLang="en-US" sz="1900">
                <a:solidFill>
                  <a:srgbClr val="262626"/>
                </a:solidFill>
              </a:rPr>
              <a:t>Troubleshooting</a:t>
            </a:r>
          </a:p>
        </p:txBody>
      </p:sp>
      <p:sp useBgFill="1">
        <p:nvSpPr>
          <p:cNvPr id="22555" name="Rectangle 2255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039" y="-2"/>
            <a:ext cx="5654961"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533" name="Content Placeholder 2">
            <a:extLst>
              <a:ext uri="{FF2B5EF4-FFF2-40B4-BE49-F238E27FC236}">
                <a16:creationId xmlns:a16="http://schemas.microsoft.com/office/drawing/2014/main" id="{ED0940E5-DEE2-AE2C-C638-17401EF3745E}"/>
              </a:ext>
            </a:extLst>
          </p:cNvPr>
          <p:cNvGraphicFramePr>
            <a:graphicFrameLocks noGrp="1"/>
          </p:cNvGraphicFramePr>
          <p:nvPr>
            <p:ph idx="1"/>
            <p:extLst>
              <p:ext uri="{D42A27DB-BD31-4B8C-83A1-F6EECF244321}">
                <p14:modId xmlns:p14="http://schemas.microsoft.com/office/powerpoint/2010/main" val="1685520400"/>
              </p:ext>
            </p:extLst>
          </p:nvPr>
        </p:nvGraphicFramePr>
        <p:xfrm>
          <a:off x="3733801" y="76200"/>
          <a:ext cx="5045596"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8FFE7240-55A8-44EA-B12B-5A6B7A2F3B93}"/>
              </a:ext>
            </a:extLst>
          </p:cNvPr>
          <p:cNvSpPr>
            <a:spLocks noGrp="1" noChangeArrowheads="1"/>
          </p:cNvSpPr>
          <p:nvPr>
            <p:ph type="title"/>
          </p:nvPr>
        </p:nvSpPr>
        <p:spPr>
          <a:xfrm>
            <a:off x="971551" y="982132"/>
            <a:ext cx="7200897" cy="1303867"/>
          </a:xfrm>
        </p:spPr>
        <p:txBody>
          <a:bodyPr>
            <a:normAutofit/>
          </a:bodyPr>
          <a:lstStyle/>
          <a:p>
            <a:r>
              <a:rPr lang="en-US" altLang="en-US" b="1">
                <a:solidFill>
                  <a:srgbClr val="262626"/>
                </a:solidFill>
              </a:rPr>
              <a:t>Interpretation</a:t>
            </a:r>
          </a:p>
        </p:txBody>
      </p:sp>
      <p:graphicFrame>
        <p:nvGraphicFramePr>
          <p:cNvPr id="23566" name="Content Placeholder 2">
            <a:extLst>
              <a:ext uri="{FF2B5EF4-FFF2-40B4-BE49-F238E27FC236}">
                <a16:creationId xmlns:a16="http://schemas.microsoft.com/office/drawing/2014/main" id="{50F764FC-383A-2694-D4F1-30F80BD33AC5}"/>
              </a:ext>
            </a:extLst>
          </p:cNvPr>
          <p:cNvGraphicFramePr>
            <a:graphicFrameLocks noGrp="1"/>
          </p:cNvGraphicFramePr>
          <p:nvPr>
            <p:ph idx="1"/>
            <p:extLst>
              <p:ext uri="{D42A27DB-BD31-4B8C-83A1-F6EECF244321}">
                <p14:modId xmlns:p14="http://schemas.microsoft.com/office/powerpoint/2010/main" val="582958659"/>
              </p:ext>
            </p:extLst>
          </p:nvPr>
        </p:nvGraphicFramePr>
        <p:xfrm>
          <a:off x="971550" y="2772384"/>
          <a:ext cx="72008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4584" name="Rectangle 24583">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86" name="Rectangle 24585">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88" name="Rectangle 24587">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4578" name="Title 2">
            <a:extLst>
              <a:ext uri="{FF2B5EF4-FFF2-40B4-BE49-F238E27FC236}">
                <a16:creationId xmlns:a16="http://schemas.microsoft.com/office/drawing/2014/main" id="{F62668FC-8DFA-4483-A4B6-D81DB7E6B497}"/>
              </a:ext>
            </a:extLst>
          </p:cNvPr>
          <p:cNvSpPr>
            <a:spLocks noGrp="1" noChangeArrowheads="1"/>
          </p:cNvSpPr>
          <p:nvPr>
            <p:ph type="title"/>
          </p:nvPr>
        </p:nvSpPr>
        <p:spPr>
          <a:xfrm>
            <a:off x="714081" y="954756"/>
            <a:ext cx="2047810" cy="4946003"/>
          </a:xfrm>
        </p:spPr>
        <p:txBody>
          <a:bodyPr>
            <a:normAutofit/>
          </a:bodyPr>
          <a:lstStyle/>
          <a:p>
            <a:r>
              <a:rPr lang="en-US" altLang="en-US" sz="1300" b="1">
                <a:solidFill>
                  <a:srgbClr val="FFFFFF"/>
                </a:solidFill>
              </a:rPr>
              <a:t>Limitations/Interfering Factors</a:t>
            </a:r>
            <a:endParaRPr lang="en-US" altLang="en-US" sz="1300">
              <a:solidFill>
                <a:srgbClr val="FFFFFF"/>
              </a:solidFill>
            </a:endParaRPr>
          </a:p>
        </p:txBody>
      </p:sp>
      <p:sp>
        <p:nvSpPr>
          <p:cNvPr id="24590" name="Rectangle 24589">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9" name="Content Placeholder 1">
            <a:extLst>
              <a:ext uri="{FF2B5EF4-FFF2-40B4-BE49-F238E27FC236}">
                <a16:creationId xmlns:a16="http://schemas.microsoft.com/office/drawing/2014/main" id="{BABA441B-1B86-4ED6-910F-D4C1EAA9B79A}"/>
              </a:ext>
            </a:extLst>
          </p:cNvPr>
          <p:cNvSpPr>
            <a:spLocks noGrp="1" noChangeArrowheads="1"/>
          </p:cNvSpPr>
          <p:nvPr>
            <p:ph idx="1"/>
          </p:nvPr>
        </p:nvSpPr>
        <p:spPr>
          <a:xfrm>
            <a:off x="3862770" y="469900"/>
            <a:ext cx="4465222" cy="5405968"/>
          </a:xfrm>
        </p:spPr>
        <p:txBody>
          <a:bodyPr anchor="ctr">
            <a:normAutofit/>
          </a:bodyPr>
          <a:lstStyle/>
          <a:p>
            <a:pPr>
              <a:buFont typeface="Wingdings 3" panose="05040102010807070707" pitchFamily="18" charset="2"/>
              <a:buChar char=""/>
            </a:pPr>
            <a:r>
              <a:rPr lang="en-US" altLang="en-US">
                <a:solidFill>
                  <a:schemeClr val="bg1"/>
                </a:solidFill>
              </a:rPr>
              <a:t>An interferent is a substance which, if present at significant levels in the blood specimen being analyzed, will produce an error in the result of the analyte being measured.  The following table identifies known interfering substances based on the manufacturer data on i-STAT creatinine cartridge.</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198</TotalTime>
  <Words>990</Words>
  <Application>Microsoft Office PowerPoint</Application>
  <PresentationFormat>On-screen Show (4:3)</PresentationFormat>
  <Paragraphs>117</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Courier</vt:lpstr>
      <vt:lpstr>Garamond</vt:lpstr>
      <vt:lpstr>Wingdings</vt:lpstr>
      <vt:lpstr>Wingdings 2</vt:lpstr>
      <vt:lpstr>Wingdings 3</vt:lpstr>
      <vt:lpstr>Organic</vt:lpstr>
      <vt:lpstr>Annual i-Stat Creatinine Competency</vt:lpstr>
      <vt:lpstr>Purpose</vt:lpstr>
      <vt:lpstr>QUALITY CONTROL  (QC)</vt:lpstr>
      <vt:lpstr>Specimen</vt:lpstr>
      <vt:lpstr>REAGENT</vt:lpstr>
      <vt:lpstr>Procedure</vt:lpstr>
      <vt:lpstr>Troubleshooting</vt:lpstr>
      <vt:lpstr>Interpretation</vt:lpstr>
      <vt:lpstr>Limitations/Interfering Factors</vt:lpstr>
      <vt:lpstr>Limitations/Interfering Factors</vt:lpstr>
      <vt:lpstr>Maintenance/Safety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i-Stat Creatinine Annual Competency</dc:title>
  <dc:creator>Tegegne, Mulu  RICVAMC</dc:creator>
  <cp:lastModifiedBy>Tegegne, Mulu  RICVAMC</cp:lastModifiedBy>
  <cp:revision>41</cp:revision>
  <dcterms:created xsi:type="dcterms:W3CDTF">2021-02-11T18:20:02Z</dcterms:created>
  <dcterms:modified xsi:type="dcterms:W3CDTF">2024-03-05T16:18:47Z</dcterms:modified>
</cp:coreProperties>
</file>