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97" r:id="rId1"/>
  </p:sldMasterIdLst>
  <p:sldIdLst>
    <p:sldId id="256" r:id="rId2"/>
    <p:sldId id="257" r:id="rId3"/>
    <p:sldId id="258" r:id="rId4"/>
    <p:sldId id="259" r:id="rId5"/>
    <p:sldId id="261" r:id="rId6"/>
    <p:sldId id="262" r:id="rId7"/>
    <p:sldId id="263" r:id="rId8"/>
    <p:sldId id="264" r:id="rId9"/>
    <p:sldId id="265" r:id="rId10"/>
    <p:sldId id="266" r:id="rId11"/>
    <p:sldId id="26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5" d="100"/>
          <a:sy n="85" d="100"/>
        </p:scale>
        <p:origin x="1152" y="30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ata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_rels/data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_rels/drawing1.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image" Target="../media/image8.png"/><Relationship Id="rId7" Type="http://schemas.openxmlformats.org/officeDocument/2006/relationships/image" Target="../media/image12.png"/><Relationship Id="rId2" Type="http://schemas.openxmlformats.org/officeDocument/2006/relationships/image" Target="../media/image7.svg"/><Relationship Id="rId1" Type="http://schemas.openxmlformats.org/officeDocument/2006/relationships/image" Target="../media/image6.png"/><Relationship Id="rId6" Type="http://schemas.openxmlformats.org/officeDocument/2006/relationships/image" Target="../media/image11.svg"/><Relationship Id="rId5" Type="http://schemas.openxmlformats.org/officeDocument/2006/relationships/image" Target="../media/image10.png"/><Relationship Id="rId10" Type="http://schemas.openxmlformats.org/officeDocument/2006/relationships/image" Target="../media/image15.svg"/><Relationship Id="rId4" Type="http://schemas.openxmlformats.org/officeDocument/2006/relationships/image" Target="../media/image9.svg"/><Relationship Id="rId9" Type="http://schemas.openxmlformats.org/officeDocument/2006/relationships/image" Target="../media/image14.png"/></Relationships>
</file>

<file path=ppt/diagrams/_rels/drawing2.xml.rels><?xml version="1.0" encoding="UTF-8" standalone="yes"?>
<Relationships xmlns="http://schemas.openxmlformats.org/package/2006/relationships"><Relationship Id="rId8" Type="http://schemas.openxmlformats.org/officeDocument/2006/relationships/image" Target="../media/image23.sv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17.svg"/><Relationship Id="rId1" Type="http://schemas.openxmlformats.org/officeDocument/2006/relationships/image" Target="../media/image16.png"/><Relationship Id="rId6" Type="http://schemas.openxmlformats.org/officeDocument/2006/relationships/image" Target="../media/image21.svg"/><Relationship Id="rId5" Type="http://schemas.openxmlformats.org/officeDocument/2006/relationships/image" Target="../media/image20.png"/><Relationship Id="rId10" Type="http://schemas.openxmlformats.org/officeDocument/2006/relationships/image" Target="../media/image25.svg"/><Relationship Id="rId4" Type="http://schemas.openxmlformats.org/officeDocument/2006/relationships/image" Target="../media/image19.svg"/><Relationship Id="rId9" Type="http://schemas.openxmlformats.org/officeDocument/2006/relationships/image" Target="../media/image24.png"/></Relationships>
</file>

<file path=ppt/diagrams/_rels/drawing5.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svg"/><Relationship Id="rId1" Type="http://schemas.openxmlformats.org/officeDocument/2006/relationships/image" Target="../media/image26.png"/><Relationship Id="rId6" Type="http://schemas.openxmlformats.org/officeDocument/2006/relationships/image" Target="../media/image31.svg"/><Relationship Id="rId5" Type="http://schemas.openxmlformats.org/officeDocument/2006/relationships/image" Target="../media/image30.png"/><Relationship Id="rId4" Type="http://schemas.openxmlformats.org/officeDocument/2006/relationships/image" Target="../media/image29.svg"/></Relationships>
</file>

<file path=ppt/diagrams/colors1.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EC43494-DB6C-429B-A042-6A648A5E6C93}"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CD96C51A-AE35-4227-84E7-B8F79298D1D1}">
      <dgm:prSet/>
      <dgm:spPr/>
      <dgm:t>
        <a:bodyPr/>
        <a:lstStyle/>
        <a:p>
          <a:r>
            <a:rPr lang="en-US"/>
            <a:t>SPECIMEN - Whole blood from a finger stick </a:t>
          </a:r>
        </a:p>
      </dgm:t>
    </dgm:pt>
    <dgm:pt modelId="{E88EE044-E867-444E-A885-9F3298DB1480}" type="parTrans" cxnId="{89E318D4-6BD7-4CD3-8042-B3D2D76A7BAF}">
      <dgm:prSet/>
      <dgm:spPr/>
      <dgm:t>
        <a:bodyPr/>
        <a:lstStyle/>
        <a:p>
          <a:endParaRPr lang="en-US"/>
        </a:p>
      </dgm:t>
    </dgm:pt>
    <dgm:pt modelId="{681F9EB1-8A92-41D3-AA69-CBBF7B4C3FD1}" type="sibTrans" cxnId="{89E318D4-6BD7-4CD3-8042-B3D2D76A7BAF}">
      <dgm:prSet/>
      <dgm:spPr/>
      <dgm:t>
        <a:bodyPr/>
        <a:lstStyle/>
        <a:p>
          <a:endParaRPr lang="en-US"/>
        </a:p>
      </dgm:t>
    </dgm:pt>
    <dgm:pt modelId="{09B3FC8B-A5AA-4992-BF49-A0298795E911}">
      <dgm:prSet/>
      <dgm:spPr/>
      <dgm:t>
        <a:bodyPr/>
        <a:lstStyle/>
        <a:p>
          <a:r>
            <a:rPr lang="en-US" b="1" i="1" u="sng" dirty="0"/>
            <a:t>Use the first drop of blood from the finger stick (do not wipe it off) – apply directly to the cartridge</a:t>
          </a:r>
          <a:endParaRPr lang="en-US" dirty="0"/>
        </a:p>
      </dgm:t>
    </dgm:pt>
    <dgm:pt modelId="{AAB797F7-7C7B-4C40-AE74-40D7F48A250A}" type="parTrans" cxnId="{56DCD3AE-11F8-4AF8-8FF7-326CC964C51C}">
      <dgm:prSet/>
      <dgm:spPr/>
      <dgm:t>
        <a:bodyPr/>
        <a:lstStyle/>
        <a:p>
          <a:endParaRPr lang="en-US"/>
        </a:p>
      </dgm:t>
    </dgm:pt>
    <dgm:pt modelId="{6444DED8-0596-43DB-BD0A-0D9C7CECC477}" type="sibTrans" cxnId="{56DCD3AE-11F8-4AF8-8FF7-326CC964C51C}">
      <dgm:prSet/>
      <dgm:spPr/>
      <dgm:t>
        <a:bodyPr/>
        <a:lstStyle/>
        <a:p>
          <a:endParaRPr lang="en-US"/>
        </a:p>
      </dgm:t>
    </dgm:pt>
    <dgm:pt modelId="{C8A9B654-26CF-48B5-A686-F1A0FB70D042}">
      <dgm:prSet/>
      <dgm:spPr/>
      <dgm:t>
        <a:bodyPr/>
        <a:lstStyle/>
        <a:p>
          <a:r>
            <a:rPr lang="en-US"/>
            <a:t>REAGENTS/SUPPLIES</a:t>
          </a:r>
        </a:p>
      </dgm:t>
    </dgm:pt>
    <dgm:pt modelId="{3B82E5FA-0178-45A0-B5D0-3131C7D6BBB9}" type="parTrans" cxnId="{DC9D744B-500E-43F6-84DE-CD0C36BF5A01}">
      <dgm:prSet/>
      <dgm:spPr/>
      <dgm:t>
        <a:bodyPr/>
        <a:lstStyle/>
        <a:p>
          <a:endParaRPr lang="en-US"/>
        </a:p>
      </dgm:t>
    </dgm:pt>
    <dgm:pt modelId="{9CD57BFF-3075-4A81-B0A9-E28BFBA88A89}" type="sibTrans" cxnId="{DC9D744B-500E-43F6-84DE-CD0C36BF5A01}">
      <dgm:prSet/>
      <dgm:spPr/>
      <dgm:t>
        <a:bodyPr/>
        <a:lstStyle/>
        <a:p>
          <a:endParaRPr lang="en-US"/>
        </a:p>
      </dgm:t>
    </dgm:pt>
    <dgm:pt modelId="{D8724DCC-287F-442D-AEB0-BE0157F29CFA}">
      <dgm:prSet/>
      <dgm:spPr/>
      <dgm:t>
        <a:bodyPr/>
        <a:lstStyle/>
        <a:p>
          <a:r>
            <a:rPr lang="en-US" dirty="0"/>
            <a:t>i-STAT Analyzer</a:t>
          </a:r>
        </a:p>
      </dgm:t>
    </dgm:pt>
    <dgm:pt modelId="{BF9EA489-36EA-4592-BAF1-2C80D6255A06}" type="parTrans" cxnId="{B80ECE8E-24C9-4AFD-8B1B-8170D25CA1F9}">
      <dgm:prSet/>
      <dgm:spPr/>
      <dgm:t>
        <a:bodyPr/>
        <a:lstStyle/>
        <a:p>
          <a:endParaRPr lang="en-US"/>
        </a:p>
      </dgm:t>
    </dgm:pt>
    <dgm:pt modelId="{5F16D67A-6C24-479B-9865-8F00FF42D6DF}" type="sibTrans" cxnId="{B80ECE8E-24C9-4AFD-8B1B-8170D25CA1F9}">
      <dgm:prSet/>
      <dgm:spPr/>
      <dgm:t>
        <a:bodyPr/>
        <a:lstStyle/>
        <a:p>
          <a:endParaRPr lang="en-US"/>
        </a:p>
      </dgm:t>
    </dgm:pt>
    <dgm:pt modelId="{AAE2BF6A-E4C0-4DF0-8491-04F4BF8BC4F9}">
      <dgm:prSet/>
      <dgm:spPr/>
      <dgm:t>
        <a:bodyPr/>
        <a:lstStyle/>
        <a:p>
          <a:r>
            <a:rPr lang="en-US" dirty="0"/>
            <a:t>PT/INR cartridges</a:t>
          </a:r>
        </a:p>
      </dgm:t>
    </dgm:pt>
    <dgm:pt modelId="{F3F05F3F-88FE-49F4-8054-012B9612BBB1}" type="parTrans" cxnId="{6BB3DF55-9DA0-4957-B047-8313768D5ADD}">
      <dgm:prSet/>
      <dgm:spPr/>
      <dgm:t>
        <a:bodyPr/>
        <a:lstStyle/>
        <a:p>
          <a:endParaRPr lang="en-US"/>
        </a:p>
      </dgm:t>
    </dgm:pt>
    <dgm:pt modelId="{7207CEEA-0796-4139-AD4D-63891CC71B4F}" type="sibTrans" cxnId="{6BB3DF55-9DA0-4957-B047-8313768D5ADD}">
      <dgm:prSet/>
      <dgm:spPr/>
      <dgm:t>
        <a:bodyPr/>
        <a:lstStyle/>
        <a:p>
          <a:endParaRPr lang="en-US"/>
        </a:p>
      </dgm:t>
    </dgm:pt>
    <dgm:pt modelId="{10395B0C-2EFB-412E-8B21-83B77101EAA8}">
      <dgm:prSet/>
      <dgm:spPr/>
      <dgm:t>
        <a:bodyPr/>
        <a:lstStyle/>
        <a:p>
          <a:r>
            <a:rPr lang="en-US"/>
            <a:t>lancet device</a:t>
          </a:r>
        </a:p>
      </dgm:t>
    </dgm:pt>
    <dgm:pt modelId="{6B069563-23A4-4ECD-B7F2-0DEF64D9E1D5}" type="parTrans" cxnId="{B156C235-109C-463E-BB47-F37C985FFD2B}">
      <dgm:prSet/>
      <dgm:spPr/>
      <dgm:t>
        <a:bodyPr/>
        <a:lstStyle/>
        <a:p>
          <a:endParaRPr lang="en-US"/>
        </a:p>
      </dgm:t>
    </dgm:pt>
    <dgm:pt modelId="{E158970E-04A1-45D3-85F0-27CBA9852C8B}" type="sibTrans" cxnId="{B156C235-109C-463E-BB47-F37C985FFD2B}">
      <dgm:prSet/>
      <dgm:spPr/>
      <dgm:t>
        <a:bodyPr/>
        <a:lstStyle/>
        <a:p>
          <a:endParaRPr lang="en-US"/>
        </a:p>
      </dgm:t>
    </dgm:pt>
    <dgm:pt modelId="{3A3703C3-4EE0-412C-B066-CB659625CDE7}">
      <dgm:prSet/>
      <dgm:spPr/>
      <dgm:t>
        <a:bodyPr/>
        <a:lstStyle/>
        <a:p>
          <a:r>
            <a:rPr lang="en-US" dirty="0"/>
            <a:t>NOTE: cartridges stored at 2-8°C expire on the manufacturer’s expiration date; cartridges may be stored at 18-30°C for 14 days after removal from the refrigerator. </a:t>
          </a:r>
        </a:p>
      </dgm:t>
    </dgm:pt>
    <dgm:pt modelId="{3E0C07FF-3B36-4A0C-8DA7-43EB0E10762D}" type="parTrans" cxnId="{03EF6D5F-C898-4FF3-A066-5C980FCCD15A}">
      <dgm:prSet/>
      <dgm:spPr/>
      <dgm:t>
        <a:bodyPr/>
        <a:lstStyle/>
        <a:p>
          <a:endParaRPr lang="en-US"/>
        </a:p>
      </dgm:t>
    </dgm:pt>
    <dgm:pt modelId="{EAB5E88B-EF2D-415A-B292-C5D3C47F13F8}" type="sibTrans" cxnId="{03EF6D5F-C898-4FF3-A066-5C980FCCD15A}">
      <dgm:prSet/>
      <dgm:spPr/>
      <dgm:t>
        <a:bodyPr/>
        <a:lstStyle/>
        <a:p>
          <a:endParaRPr lang="en-US"/>
        </a:p>
      </dgm:t>
    </dgm:pt>
    <dgm:pt modelId="{22036403-D032-4CDF-A797-40E5E0C54379}">
      <dgm:prSet/>
      <dgm:spPr/>
      <dgm:t>
        <a:bodyPr/>
        <a:lstStyle/>
        <a:p>
          <a:r>
            <a:rPr lang="en-US"/>
            <a:t>Once removed from refrigerator, cartridges must be dated with new 14-day expiration date!</a:t>
          </a:r>
        </a:p>
      </dgm:t>
    </dgm:pt>
    <dgm:pt modelId="{93088B83-157F-4B7A-833C-AFCA8BD0A1CD}" type="parTrans" cxnId="{64F3A521-0834-4880-B58D-F37120881052}">
      <dgm:prSet/>
      <dgm:spPr/>
      <dgm:t>
        <a:bodyPr/>
        <a:lstStyle/>
        <a:p>
          <a:endParaRPr lang="en-US"/>
        </a:p>
      </dgm:t>
    </dgm:pt>
    <dgm:pt modelId="{FEF07FA6-16E4-4301-BCCC-572294B79045}" type="sibTrans" cxnId="{64F3A521-0834-4880-B58D-F37120881052}">
      <dgm:prSet/>
      <dgm:spPr/>
      <dgm:t>
        <a:bodyPr/>
        <a:lstStyle/>
        <a:p>
          <a:endParaRPr lang="en-US"/>
        </a:p>
      </dgm:t>
    </dgm:pt>
    <dgm:pt modelId="{5EB53213-980D-4EC8-AA56-74E5D7D94C5C}" type="pres">
      <dgm:prSet presAssocID="{3EC43494-DB6C-429B-A042-6A648A5E6C93}" presName="root" presStyleCnt="0">
        <dgm:presLayoutVars>
          <dgm:dir/>
          <dgm:resizeHandles val="exact"/>
        </dgm:presLayoutVars>
      </dgm:prSet>
      <dgm:spPr/>
    </dgm:pt>
    <dgm:pt modelId="{2921C767-D81B-4B00-AEAD-8FDF1EC40235}" type="pres">
      <dgm:prSet presAssocID="{CD96C51A-AE35-4227-84E7-B8F79298D1D1}" presName="compNode" presStyleCnt="0"/>
      <dgm:spPr/>
    </dgm:pt>
    <dgm:pt modelId="{DC6A4078-1832-4479-BCC6-8477905BBF33}" type="pres">
      <dgm:prSet presAssocID="{CD96C51A-AE35-4227-84E7-B8F79298D1D1}" presName="bgRect" presStyleLbl="bgShp" presStyleIdx="0" presStyleCnt="5"/>
      <dgm:spPr/>
    </dgm:pt>
    <dgm:pt modelId="{2D267F6A-F328-4002-8ABF-360087A38367}" type="pres">
      <dgm:prSet presAssocID="{CD96C51A-AE35-4227-84E7-B8F79298D1D1}"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Finger Print"/>
        </a:ext>
      </dgm:extLst>
    </dgm:pt>
    <dgm:pt modelId="{4E1B3765-0B9C-4FEB-9FD6-940CEC852BCC}" type="pres">
      <dgm:prSet presAssocID="{CD96C51A-AE35-4227-84E7-B8F79298D1D1}" presName="spaceRect" presStyleCnt="0"/>
      <dgm:spPr/>
    </dgm:pt>
    <dgm:pt modelId="{6A3FA3AE-D6D7-4051-867C-6EBE2E64FE98}" type="pres">
      <dgm:prSet presAssocID="{CD96C51A-AE35-4227-84E7-B8F79298D1D1}" presName="parTx" presStyleLbl="revTx" presStyleIdx="0" presStyleCnt="6">
        <dgm:presLayoutVars>
          <dgm:chMax val="0"/>
          <dgm:chPref val="0"/>
        </dgm:presLayoutVars>
      </dgm:prSet>
      <dgm:spPr/>
    </dgm:pt>
    <dgm:pt modelId="{998F7F0F-4281-4E21-A793-A555C06DE027}" type="pres">
      <dgm:prSet presAssocID="{681F9EB1-8A92-41D3-AA69-CBBF7B4C3FD1}" presName="sibTrans" presStyleCnt="0"/>
      <dgm:spPr/>
    </dgm:pt>
    <dgm:pt modelId="{0AC0124D-EC98-4207-A01A-11A3FCD80A61}" type="pres">
      <dgm:prSet presAssocID="{09B3FC8B-A5AA-4992-BF49-A0298795E911}" presName="compNode" presStyleCnt="0"/>
      <dgm:spPr/>
    </dgm:pt>
    <dgm:pt modelId="{6BBFF8F5-9C51-491A-B88B-8FA2112EFE2E}" type="pres">
      <dgm:prSet presAssocID="{09B3FC8B-A5AA-4992-BF49-A0298795E911}" presName="bgRect" presStyleLbl="bgShp" presStyleIdx="1" presStyleCnt="5"/>
      <dgm:spPr/>
    </dgm:pt>
    <dgm:pt modelId="{84A23DD5-3B91-4ACB-97ED-F47212464F5F}" type="pres">
      <dgm:prSet presAssocID="{09B3FC8B-A5AA-4992-BF49-A0298795E91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ye dropper"/>
        </a:ext>
      </dgm:extLst>
    </dgm:pt>
    <dgm:pt modelId="{E1B1BE23-3077-4FA1-8E3E-0195AA870139}" type="pres">
      <dgm:prSet presAssocID="{09B3FC8B-A5AA-4992-BF49-A0298795E911}" presName="spaceRect" presStyleCnt="0"/>
      <dgm:spPr/>
    </dgm:pt>
    <dgm:pt modelId="{16354976-3FB0-4E3E-AB92-D93E1B06FC5E}" type="pres">
      <dgm:prSet presAssocID="{09B3FC8B-A5AA-4992-BF49-A0298795E911}" presName="parTx" presStyleLbl="revTx" presStyleIdx="1" presStyleCnt="6">
        <dgm:presLayoutVars>
          <dgm:chMax val="0"/>
          <dgm:chPref val="0"/>
        </dgm:presLayoutVars>
      </dgm:prSet>
      <dgm:spPr/>
    </dgm:pt>
    <dgm:pt modelId="{B79E30E6-F8C2-469B-8126-19B436B70696}" type="pres">
      <dgm:prSet presAssocID="{6444DED8-0596-43DB-BD0A-0D9C7CECC477}" presName="sibTrans" presStyleCnt="0"/>
      <dgm:spPr/>
    </dgm:pt>
    <dgm:pt modelId="{AF538554-A68F-486C-BF96-A6E160536F44}" type="pres">
      <dgm:prSet presAssocID="{C8A9B654-26CF-48B5-A686-F1A0FB70D042}" presName="compNode" presStyleCnt="0"/>
      <dgm:spPr/>
    </dgm:pt>
    <dgm:pt modelId="{2B4E472A-20A7-4A63-AF27-99E111852F55}" type="pres">
      <dgm:prSet presAssocID="{C8A9B654-26CF-48B5-A686-F1A0FB70D042}" presName="bgRect" presStyleLbl="bgShp" presStyleIdx="2" presStyleCnt="5"/>
      <dgm:spPr/>
    </dgm:pt>
    <dgm:pt modelId="{E722D866-E619-4D3F-97CC-8D264E731D43}" type="pres">
      <dgm:prSet presAssocID="{C8A9B654-26CF-48B5-A686-F1A0FB70D042}"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Medicine"/>
        </a:ext>
      </dgm:extLst>
    </dgm:pt>
    <dgm:pt modelId="{087B7B35-80AB-4F69-9646-A29DF167252D}" type="pres">
      <dgm:prSet presAssocID="{C8A9B654-26CF-48B5-A686-F1A0FB70D042}" presName="spaceRect" presStyleCnt="0"/>
      <dgm:spPr/>
    </dgm:pt>
    <dgm:pt modelId="{179B6DC6-8160-44A4-B90B-A135A7434E6A}" type="pres">
      <dgm:prSet presAssocID="{C8A9B654-26CF-48B5-A686-F1A0FB70D042}" presName="parTx" presStyleLbl="revTx" presStyleIdx="2" presStyleCnt="6">
        <dgm:presLayoutVars>
          <dgm:chMax val="0"/>
          <dgm:chPref val="0"/>
        </dgm:presLayoutVars>
      </dgm:prSet>
      <dgm:spPr/>
    </dgm:pt>
    <dgm:pt modelId="{C5A6D324-DEAE-4D21-BF03-F50B32D7CF82}" type="pres">
      <dgm:prSet presAssocID="{C8A9B654-26CF-48B5-A686-F1A0FB70D042}" presName="desTx" presStyleLbl="revTx" presStyleIdx="3" presStyleCnt="6" custScaleX="119006" custScaleY="97802">
        <dgm:presLayoutVars/>
      </dgm:prSet>
      <dgm:spPr/>
    </dgm:pt>
    <dgm:pt modelId="{226F41AA-C3FD-46CA-AEA7-431BC34E8BED}" type="pres">
      <dgm:prSet presAssocID="{9CD57BFF-3075-4A81-B0A9-E28BFBA88A89}" presName="sibTrans" presStyleCnt="0"/>
      <dgm:spPr/>
    </dgm:pt>
    <dgm:pt modelId="{1E32BA49-7B56-41FF-B418-1C4691A82800}" type="pres">
      <dgm:prSet presAssocID="{3A3703C3-4EE0-412C-B066-CB659625CDE7}" presName="compNode" presStyleCnt="0"/>
      <dgm:spPr/>
    </dgm:pt>
    <dgm:pt modelId="{B77DC467-A85C-492C-B18C-DDACCD13476A}" type="pres">
      <dgm:prSet presAssocID="{3A3703C3-4EE0-412C-B066-CB659625CDE7}" presName="bgRect" presStyleLbl="bgShp" presStyleIdx="3" presStyleCnt="5"/>
      <dgm:spPr/>
    </dgm:pt>
    <dgm:pt modelId="{13808689-31E6-4E15-A3CC-6D2C861918E5}" type="pres">
      <dgm:prSet presAssocID="{3A3703C3-4EE0-412C-B066-CB659625CDE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ox"/>
        </a:ext>
      </dgm:extLst>
    </dgm:pt>
    <dgm:pt modelId="{43C78C21-4A51-4847-8474-F1E28CCA8EC9}" type="pres">
      <dgm:prSet presAssocID="{3A3703C3-4EE0-412C-B066-CB659625CDE7}" presName="spaceRect" presStyleCnt="0"/>
      <dgm:spPr/>
    </dgm:pt>
    <dgm:pt modelId="{254818BF-8550-4DBE-8302-171EF20E6B6A}" type="pres">
      <dgm:prSet presAssocID="{3A3703C3-4EE0-412C-B066-CB659625CDE7}" presName="parTx" presStyleLbl="revTx" presStyleIdx="4" presStyleCnt="6">
        <dgm:presLayoutVars>
          <dgm:chMax val="0"/>
          <dgm:chPref val="0"/>
        </dgm:presLayoutVars>
      </dgm:prSet>
      <dgm:spPr/>
    </dgm:pt>
    <dgm:pt modelId="{A3672155-D745-4EC0-96C0-17B97E585FBD}" type="pres">
      <dgm:prSet presAssocID="{EAB5E88B-EF2D-415A-B292-C5D3C47F13F8}" presName="sibTrans" presStyleCnt="0"/>
      <dgm:spPr/>
    </dgm:pt>
    <dgm:pt modelId="{AF6E9F89-661D-47C8-BCFC-707597E3E7D5}" type="pres">
      <dgm:prSet presAssocID="{22036403-D032-4CDF-A797-40E5E0C54379}" presName="compNode" presStyleCnt="0"/>
      <dgm:spPr/>
    </dgm:pt>
    <dgm:pt modelId="{7C8B7800-3CDE-4C05-8E55-CA2BF970B055}" type="pres">
      <dgm:prSet presAssocID="{22036403-D032-4CDF-A797-40E5E0C54379}" presName="bgRect" presStyleLbl="bgShp" presStyleIdx="4" presStyleCnt="5"/>
      <dgm:spPr/>
    </dgm:pt>
    <dgm:pt modelId="{F5C29015-D2E5-4EEA-A88B-722DCB195EF4}" type="pres">
      <dgm:prSet presAssocID="{22036403-D032-4CDF-A797-40E5E0C54379}"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Test tubes"/>
        </a:ext>
      </dgm:extLst>
    </dgm:pt>
    <dgm:pt modelId="{C7F40968-76AD-4E1D-94BC-61FA0B30CDCC}" type="pres">
      <dgm:prSet presAssocID="{22036403-D032-4CDF-A797-40E5E0C54379}" presName="spaceRect" presStyleCnt="0"/>
      <dgm:spPr/>
    </dgm:pt>
    <dgm:pt modelId="{7F63B51F-B3B5-49B8-9C91-5F7B1417CDB1}" type="pres">
      <dgm:prSet presAssocID="{22036403-D032-4CDF-A797-40E5E0C54379}" presName="parTx" presStyleLbl="revTx" presStyleIdx="5" presStyleCnt="6">
        <dgm:presLayoutVars>
          <dgm:chMax val="0"/>
          <dgm:chPref val="0"/>
        </dgm:presLayoutVars>
      </dgm:prSet>
      <dgm:spPr/>
    </dgm:pt>
  </dgm:ptLst>
  <dgm:cxnLst>
    <dgm:cxn modelId="{46112202-A579-408C-A1D5-C8C58E51D88F}" type="presOf" srcId="{22036403-D032-4CDF-A797-40E5E0C54379}" destId="{7F63B51F-B3B5-49B8-9C91-5F7B1417CDB1}" srcOrd="0" destOrd="0" presId="urn:microsoft.com/office/officeart/2018/2/layout/IconVerticalSolidList"/>
    <dgm:cxn modelId="{76431103-BBAC-4AE7-89D0-8576EC1ABAEC}" type="presOf" srcId="{10395B0C-2EFB-412E-8B21-83B77101EAA8}" destId="{C5A6D324-DEAE-4D21-BF03-F50B32D7CF82}" srcOrd="0" destOrd="2" presId="urn:microsoft.com/office/officeart/2018/2/layout/IconVerticalSolidList"/>
    <dgm:cxn modelId="{211F6713-558D-49DF-A74D-E638787872BC}" type="presOf" srcId="{D8724DCC-287F-442D-AEB0-BE0157F29CFA}" destId="{C5A6D324-DEAE-4D21-BF03-F50B32D7CF82}" srcOrd="0" destOrd="0" presId="urn:microsoft.com/office/officeart/2018/2/layout/IconVerticalSolidList"/>
    <dgm:cxn modelId="{78A0BA17-B4E6-4FC1-9BCD-51982D243348}" type="presOf" srcId="{AAE2BF6A-E4C0-4DF0-8491-04F4BF8BC4F9}" destId="{C5A6D324-DEAE-4D21-BF03-F50B32D7CF82}" srcOrd="0" destOrd="1" presId="urn:microsoft.com/office/officeart/2018/2/layout/IconVerticalSolidList"/>
    <dgm:cxn modelId="{64F3A521-0834-4880-B58D-F37120881052}" srcId="{3EC43494-DB6C-429B-A042-6A648A5E6C93}" destId="{22036403-D032-4CDF-A797-40E5E0C54379}" srcOrd="4" destOrd="0" parTransId="{93088B83-157F-4B7A-833C-AFCA8BD0A1CD}" sibTransId="{FEF07FA6-16E4-4301-BCCC-572294B79045}"/>
    <dgm:cxn modelId="{B156C235-109C-463E-BB47-F37C985FFD2B}" srcId="{C8A9B654-26CF-48B5-A686-F1A0FB70D042}" destId="{10395B0C-2EFB-412E-8B21-83B77101EAA8}" srcOrd="2" destOrd="0" parTransId="{6B069563-23A4-4ECD-B7F2-0DEF64D9E1D5}" sibTransId="{E158970E-04A1-45D3-85F0-27CBA9852C8B}"/>
    <dgm:cxn modelId="{1123385B-6DDD-416E-8F61-23F1B2C0B495}" type="presOf" srcId="{3EC43494-DB6C-429B-A042-6A648A5E6C93}" destId="{5EB53213-980D-4EC8-AA56-74E5D7D94C5C}" srcOrd="0" destOrd="0" presId="urn:microsoft.com/office/officeart/2018/2/layout/IconVerticalSolidList"/>
    <dgm:cxn modelId="{03EF6D5F-C898-4FF3-A066-5C980FCCD15A}" srcId="{3EC43494-DB6C-429B-A042-6A648A5E6C93}" destId="{3A3703C3-4EE0-412C-B066-CB659625CDE7}" srcOrd="3" destOrd="0" parTransId="{3E0C07FF-3B36-4A0C-8DA7-43EB0E10762D}" sibTransId="{EAB5E88B-EF2D-415A-B292-C5D3C47F13F8}"/>
    <dgm:cxn modelId="{8AA57A61-27CB-462C-AEAB-0CABBE494F51}" type="presOf" srcId="{CD96C51A-AE35-4227-84E7-B8F79298D1D1}" destId="{6A3FA3AE-D6D7-4051-867C-6EBE2E64FE98}" srcOrd="0" destOrd="0" presId="urn:microsoft.com/office/officeart/2018/2/layout/IconVerticalSolidList"/>
    <dgm:cxn modelId="{193D5866-166F-427F-8952-E1D11B01E48A}" type="presOf" srcId="{3A3703C3-4EE0-412C-B066-CB659625CDE7}" destId="{254818BF-8550-4DBE-8302-171EF20E6B6A}" srcOrd="0" destOrd="0" presId="urn:microsoft.com/office/officeart/2018/2/layout/IconVerticalSolidList"/>
    <dgm:cxn modelId="{DC9D744B-500E-43F6-84DE-CD0C36BF5A01}" srcId="{3EC43494-DB6C-429B-A042-6A648A5E6C93}" destId="{C8A9B654-26CF-48B5-A686-F1A0FB70D042}" srcOrd="2" destOrd="0" parTransId="{3B82E5FA-0178-45A0-B5D0-3131C7D6BBB9}" sibTransId="{9CD57BFF-3075-4A81-B0A9-E28BFBA88A89}"/>
    <dgm:cxn modelId="{6BB3DF55-9DA0-4957-B047-8313768D5ADD}" srcId="{C8A9B654-26CF-48B5-A686-F1A0FB70D042}" destId="{AAE2BF6A-E4C0-4DF0-8491-04F4BF8BC4F9}" srcOrd="1" destOrd="0" parTransId="{F3F05F3F-88FE-49F4-8054-012B9612BBB1}" sibTransId="{7207CEEA-0796-4139-AD4D-63891CC71B4F}"/>
    <dgm:cxn modelId="{B80ECE8E-24C9-4AFD-8B1B-8170D25CA1F9}" srcId="{C8A9B654-26CF-48B5-A686-F1A0FB70D042}" destId="{D8724DCC-287F-442D-AEB0-BE0157F29CFA}" srcOrd="0" destOrd="0" parTransId="{BF9EA489-36EA-4592-BAF1-2C80D6255A06}" sibTransId="{5F16D67A-6C24-479B-9865-8F00FF42D6DF}"/>
    <dgm:cxn modelId="{597372A1-E225-49A6-8ACA-955CC9BF89FA}" type="presOf" srcId="{09B3FC8B-A5AA-4992-BF49-A0298795E911}" destId="{16354976-3FB0-4E3E-AB92-D93E1B06FC5E}" srcOrd="0" destOrd="0" presId="urn:microsoft.com/office/officeart/2018/2/layout/IconVerticalSolidList"/>
    <dgm:cxn modelId="{56DCD3AE-11F8-4AF8-8FF7-326CC964C51C}" srcId="{3EC43494-DB6C-429B-A042-6A648A5E6C93}" destId="{09B3FC8B-A5AA-4992-BF49-A0298795E911}" srcOrd="1" destOrd="0" parTransId="{AAB797F7-7C7B-4C40-AE74-40D7F48A250A}" sibTransId="{6444DED8-0596-43DB-BD0A-0D9C7CECC477}"/>
    <dgm:cxn modelId="{89E318D4-6BD7-4CD3-8042-B3D2D76A7BAF}" srcId="{3EC43494-DB6C-429B-A042-6A648A5E6C93}" destId="{CD96C51A-AE35-4227-84E7-B8F79298D1D1}" srcOrd="0" destOrd="0" parTransId="{E88EE044-E867-444E-A885-9F3298DB1480}" sibTransId="{681F9EB1-8A92-41D3-AA69-CBBF7B4C3FD1}"/>
    <dgm:cxn modelId="{BC6262E7-C7AC-48E9-82D7-8ADA7AA225C1}" type="presOf" srcId="{C8A9B654-26CF-48B5-A686-F1A0FB70D042}" destId="{179B6DC6-8160-44A4-B90B-A135A7434E6A}" srcOrd="0" destOrd="0" presId="urn:microsoft.com/office/officeart/2018/2/layout/IconVerticalSolidList"/>
    <dgm:cxn modelId="{709B9A76-ABF0-42E5-8EEC-770B2E6253BC}" type="presParOf" srcId="{5EB53213-980D-4EC8-AA56-74E5D7D94C5C}" destId="{2921C767-D81B-4B00-AEAD-8FDF1EC40235}" srcOrd="0" destOrd="0" presId="urn:microsoft.com/office/officeart/2018/2/layout/IconVerticalSolidList"/>
    <dgm:cxn modelId="{6BD3B793-BA50-4F77-8A8A-239805AA1258}" type="presParOf" srcId="{2921C767-D81B-4B00-AEAD-8FDF1EC40235}" destId="{DC6A4078-1832-4479-BCC6-8477905BBF33}" srcOrd="0" destOrd="0" presId="urn:microsoft.com/office/officeart/2018/2/layout/IconVerticalSolidList"/>
    <dgm:cxn modelId="{F208541D-D68C-4406-A9A1-A60CAC4B7224}" type="presParOf" srcId="{2921C767-D81B-4B00-AEAD-8FDF1EC40235}" destId="{2D267F6A-F328-4002-8ABF-360087A38367}" srcOrd="1" destOrd="0" presId="urn:microsoft.com/office/officeart/2018/2/layout/IconVerticalSolidList"/>
    <dgm:cxn modelId="{BF900330-E004-4BC5-A389-B0FE52095668}" type="presParOf" srcId="{2921C767-D81B-4B00-AEAD-8FDF1EC40235}" destId="{4E1B3765-0B9C-4FEB-9FD6-940CEC852BCC}" srcOrd="2" destOrd="0" presId="urn:microsoft.com/office/officeart/2018/2/layout/IconVerticalSolidList"/>
    <dgm:cxn modelId="{434C4815-0579-40DB-B186-19ACB3261432}" type="presParOf" srcId="{2921C767-D81B-4B00-AEAD-8FDF1EC40235}" destId="{6A3FA3AE-D6D7-4051-867C-6EBE2E64FE98}" srcOrd="3" destOrd="0" presId="urn:microsoft.com/office/officeart/2018/2/layout/IconVerticalSolidList"/>
    <dgm:cxn modelId="{8CF65F06-642B-41A8-AF6D-5D828FBCC828}" type="presParOf" srcId="{5EB53213-980D-4EC8-AA56-74E5D7D94C5C}" destId="{998F7F0F-4281-4E21-A793-A555C06DE027}" srcOrd="1" destOrd="0" presId="urn:microsoft.com/office/officeart/2018/2/layout/IconVerticalSolidList"/>
    <dgm:cxn modelId="{626B8EAF-B72E-4FCF-99EB-71B849CA0CD0}" type="presParOf" srcId="{5EB53213-980D-4EC8-AA56-74E5D7D94C5C}" destId="{0AC0124D-EC98-4207-A01A-11A3FCD80A61}" srcOrd="2" destOrd="0" presId="urn:microsoft.com/office/officeart/2018/2/layout/IconVerticalSolidList"/>
    <dgm:cxn modelId="{433E91A5-528A-45AD-8C7A-3EE1D611CC99}" type="presParOf" srcId="{0AC0124D-EC98-4207-A01A-11A3FCD80A61}" destId="{6BBFF8F5-9C51-491A-B88B-8FA2112EFE2E}" srcOrd="0" destOrd="0" presId="urn:microsoft.com/office/officeart/2018/2/layout/IconVerticalSolidList"/>
    <dgm:cxn modelId="{D61E6544-D8FC-4872-B12E-39BD09BE8400}" type="presParOf" srcId="{0AC0124D-EC98-4207-A01A-11A3FCD80A61}" destId="{84A23DD5-3B91-4ACB-97ED-F47212464F5F}" srcOrd="1" destOrd="0" presId="urn:microsoft.com/office/officeart/2018/2/layout/IconVerticalSolidList"/>
    <dgm:cxn modelId="{13340594-FB10-4135-AC6D-426E1BA1997D}" type="presParOf" srcId="{0AC0124D-EC98-4207-A01A-11A3FCD80A61}" destId="{E1B1BE23-3077-4FA1-8E3E-0195AA870139}" srcOrd="2" destOrd="0" presId="urn:microsoft.com/office/officeart/2018/2/layout/IconVerticalSolidList"/>
    <dgm:cxn modelId="{4DCF9CCD-057D-49FA-A1D7-E6734918DCE3}" type="presParOf" srcId="{0AC0124D-EC98-4207-A01A-11A3FCD80A61}" destId="{16354976-3FB0-4E3E-AB92-D93E1B06FC5E}" srcOrd="3" destOrd="0" presId="urn:microsoft.com/office/officeart/2018/2/layout/IconVerticalSolidList"/>
    <dgm:cxn modelId="{D0885A85-C6B2-49FA-A3B2-1F2928B1296B}" type="presParOf" srcId="{5EB53213-980D-4EC8-AA56-74E5D7D94C5C}" destId="{B79E30E6-F8C2-469B-8126-19B436B70696}" srcOrd="3" destOrd="0" presId="urn:microsoft.com/office/officeart/2018/2/layout/IconVerticalSolidList"/>
    <dgm:cxn modelId="{B0DA820F-E1AD-452B-AC6B-0716A0114D47}" type="presParOf" srcId="{5EB53213-980D-4EC8-AA56-74E5D7D94C5C}" destId="{AF538554-A68F-486C-BF96-A6E160536F44}" srcOrd="4" destOrd="0" presId="urn:microsoft.com/office/officeart/2018/2/layout/IconVerticalSolidList"/>
    <dgm:cxn modelId="{D09507FD-AB2A-4339-B6A5-566623982433}" type="presParOf" srcId="{AF538554-A68F-486C-BF96-A6E160536F44}" destId="{2B4E472A-20A7-4A63-AF27-99E111852F55}" srcOrd="0" destOrd="0" presId="urn:microsoft.com/office/officeart/2018/2/layout/IconVerticalSolidList"/>
    <dgm:cxn modelId="{54F9577A-7A34-45B4-9CED-A3674AB0F8EA}" type="presParOf" srcId="{AF538554-A68F-486C-BF96-A6E160536F44}" destId="{E722D866-E619-4D3F-97CC-8D264E731D43}" srcOrd="1" destOrd="0" presId="urn:microsoft.com/office/officeart/2018/2/layout/IconVerticalSolidList"/>
    <dgm:cxn modelId="{154777A8-7530-454E-9DF2-43A5A991C842}" type="presParOf" srcId="{AF538554-A68F-486C-BF96-A6E160536F44}" destId="{087B7B35-80AB-4F69-9646-A29DF167252D}" srcOrd="2" destOrd="0" presId="urn:microsoft.com/office/officeart/2018/2/layout/IconVerticalSolidList"/>
    <dgm:cxn modelId="{64D183F9-5009-4496-8D73-FC403B7E3A5E}" type="presParOf" srcId="{AF538554-A68F-486C-BF96-A6E160536F44}" destId="{179B6DC6-8160-44A4-B90B-A135A7434E6A}" srcOrd="3" destOrd="0" presId="urn:microsoft.com/office/officeart/2018/2/layout/IconVerticalSolidList"/>
    <dgm:cxn modelId="{464A2B7E-A6DA-45DC-849F-F5F1648C3A22}" type="presParOf" srcId="{AF538554-A68F-486C-BF96-A6E160536F44}" destId="{C5A6D324-DEAE-4D21-BF03-F50B32D7CF82}" srcOrd="4" destOrd="0" presId="urn:microsoft.com/office/officeart/2018/2/layout/IconVerticalSolidList"/>
    <dgm:cxn modelId="{713A8CC3-D64D-4E83-A38E-41A0ACE1A2B4}" type="presParOf" srcId="{5EB53213-980D-4EC8-AA56-74E5D7D94C5C}" destId="{226F41AA-C3FD-46CA-AEA7-431BC34E8BED}" srcOrd="5" destOrd="0" presId="urn:microsoft.com/office/officeart/2018/2/layout/IconVerticalSolidList"/>
    <dgm:cxn modelId="{C31F97C8-0F8F-40EC-B12C-06F7F2426E84}" type="presParOf" srcId="{5EB53213-980D-4EC8-AA56-74E5D7D94C5C}" destId="{1E32BA49-7B56-41FF-B418-1C4691A82800}" srcOrd="6" destOrd="0" presId="urn:microsoft.com/office/officeart/2018/2/layout/IconVerticalSolidList"/>
    <dgm:cxn modelId="{325EED63-0762-4794-A565-11BBA662423B}" type="presParOf" srcId="{1E32BA49-7B56-41FF-B418-1C4691A82800}" destId="{B77DC467-A85C-492C-B18C-DDACCD13476A}" srcOrd="0" destOrd="0" presId="urn:microsoft.com/office/officeart/2018/2/layout/IconVerticalSolidList"/>
    <dgm:cxn modelId="{A535BF0F-98AC-476E-A86E-CE19495BA7DC}" type="presParOf" srcId="{1E32BA49-7B56-41FF-B418-1C4691A82800}" destId="{13808689-31E6-4E15-A3CC-6D2C861918E5}" srcOrd="1" destOrd="0" presId="urn:microsoft.com/office/officeart/2018/2/layout/IconVerticalSolidList"/>
    <dgm:cxn modelId="{6D50B79C-02F3-4ED0-B38D-16E16744AC88}" type="presParOf" srcId="{1E32BA49-7B56-41FF-B418-1C4691A82800}" destId="{43C78C21-4A51-4847-8474-F1E28CCA8EC9}" srcOrd="2" destOrd="0" presId="urn:microsoft.com/office/officeart/2018/2/layout/IconVerticalSolidList"/>
    <dgm:cxn modelId="{E1FA4503-A8D9-46C2-A771-8471B56033FC}" type="presParOf" srcId="{1E32BA49-7B56-41FF-B418-1C4691A82800}" destId="{254818BF-8550-4DBE-8302-171EF20E6B6A}" srcOrd="3" destOrd="0" presId="urn:microsoft.com/office/officeart/2018/2/layout/IconVerticalSolidList"/>
    <dgm:cxn modelId="{D9A981F5-FFA8-43A8-8B69-4BB36867621D}" type="presParOf" srcId="{5EB53213-980D-4EC8-AA56-74E5D7D94C5C}" destId="{A3672155-D745-4EC0-96C0-17B97E585FBD}" srcOrd="7" destOrd="0" presId="urn:microsoft.com/office/officeart/2018/2/layout/IconVerticalSolidList"/>
    <dgm:cxn modelId="{527FAFF8-2BC5-4012-B9C6-6393AAA11DDD}" type="presParOf" srcId="{5EB53213-980D-4EC8-AA56-74E5D7D94C5C}" destId="{AF6E9F89-661D-47C8-BCFC-707597E3E7D5}" srcOrd="8" destOrd="0" presId="urn:microsoft.com/office/officeart/2018/2/layout/IconVerticalSolidList"/>
    <dgm:cxn modelId="{CE9DEE46-0C54-4E9B-880B-EB9E0DE105E5}" type="presParOf" srcId="{AF6E9F89-661D-47C8-BCFC-707597E3E7D5}" destId="{7C8B7800-3CDE-4C05-8E55-CA2BF970B055}" srcOrd="0" destOrd="0" presId="urn:microsoft.com/office/officeart/2018/2/layout/IconVerticalSolidList"/>
    <dgm:cxn modelId="{DB88BB1D-50A3-487C-8475-BC7A9FDA61B8}" type="presParOf" srcId="{AF6E9F89-661D-47C8-BCFC-707597E3E7D5}" destId="{F5C29015-D2E5-4EEA-A88B-722DCB195EF4}" srcOrd="1" destOrd="0" presId="urn:microsoft.com/office/officeart/2018/2/layout/IconVerticalSolidList"/>
    <dgm:cxn modelId="{1122032E-49FD-4953-95F0-060A6F36BBF8}" type="presParOf" srcId="{AF6E9F89-661D-47C8-BCFC-707597E3E7D5}" destId="{C7F40968-76AD-4E1D-94BC-61FA0B30CDCC}" srcOrd="2" destOrd="0" presId="urn:microsoft.com/office/officeart/2018/2/layout/IconVerticalSolidList"/>
    <dgm:cxn modelId="{66C18A61-53BC-4003-A010-2B5866FBAB5B}" type="presParOf" srcId="{AF6E9F89-661D-47C8-BCFC-707597E3E7D5}" destId="{7F63B51F-B3B5-49B8-9C91-5F7B1417CDB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30E3B4A-BF86-463F-B0D0-98E55016D9C8}"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5B243518-3E7F-4385-A9E2-4E14D6F2009F}">
      <dgm:prSet/>
      <dgm:spPr/>
      <dgm:t>
        <a:bodyPr/>
        <a:lstStyle/>
        <a:p>
          <a:r>
            <a:rPr lang="en-US"/>
            <a:t>Cubicin/daptomycin at clinically relevant levels can cause false prolongation of prothrombin time and elevation of INR results.</a:t>
          </a:r>
        </a:p>
      </dgm:t>
    </dgm:pt>
    <dgm:pt modelId="{9819116C-0943-4ACA-BBDA-1208A08F8192}" type="parTrans" cxnId="{3716D7FB-56CD-40A7-987D-B306C279C11A}">
      <dgm:prSet/>
      <dgm:spPr/>
      <dgm:t>
        <a:bodyPr/>
        <a:lstStyle/>
        <a:p>
          <a:endParaRPr lang="en-US"/>
        </a:p>
      </dgm:t>
    </dgm:pt>
    <dgm:pt modelId="{26F945C9-C36F-4BB4-908C-F1C72ED1CD60}" type="sibTrans" cxnId="{3716D7FB-56CD-40A7-987D-B306C279C11A}">
      <dgm:prSet/>
      <dgm:spPr/>
      <dgm:t>
        <a:bodyPr/>
        <a:lstStyle/>
        <a:p>
          <a:endParaRPr lang="en-US"/>
        </a:p>
      </dgm:t>
    </dgm:pt>
    <dgm:pt modelId="{C81ED42C-51E0-484E-AFDA-32771BA0072C}">
      <dgm:prSet/>
      <dgm:spPr/>
      <dgm:t>
        <a:bodyPr/>
        <a:lstStyle/>
        <a:p>
          <a:r>
            <a:rPr lang="en-US"/>
            <a:t>PT/INR test is insensitive to fibrinogen concentration between 70 and 541 mg/dL.</a:t>
          </a:r>
        </a:p>
      </dgm:t>
    </dgm:pt>
    <dgm:pt modelId="{362357AE-89F1-4F51-96AC-4F2D504EE162}" type="parTrans" cxnId="{BA80E596-E5B6-4BC0-8C40-EDA746D63557}">
      <dgm:prSet/>
      <dgm:spPr/>
      <dgm:t>
        <a:bodyPr/>
        <a:lstStyle/>
        <a:p>
          <a:endParaRPr lang="en-US"/>
        </a:p>
      </dgm:t>
    </dgm:pt>
    <dgm:pt modelId="{F0050B32-467B-45D8-AB22-F9982E739959}" type="sibTrans" cxnId="{BA80E596-E5B6-4BC0-8C40-EDA746D63557}">
      <dgm:prSet/>
      <dgm:spPr/>
      <dgm:t>
        <a:bodyPr/>
        <a:lstStyle/>
        <a:p>
          <a:endParaRPr lang="en-US"/>
        </a:p>
      </dgm:t>
    </dgm:pt>
    <dgm:pt modelId="{55010C50-2FA9-42B5-A97F-78FC89AB5E73}">
      <dgm:prSet/>
      <dgm:spPr/>
      <dgm:t>
        <a:bodyPr/>
        <a:lstStyle/>
        <a:p>
          <a:r>
            <a:rPr lang="en-US"/>
            <a:t>PT/INR is insensitive to heparin up to 1.0 U/mL.</a:t>
          </a:r>
        </a:p>
      </dgm:t>
    </dgm:pt>
    <dgm:pt modelId="{085BEB0A-B0F3-4474-B7A4-D4C25BB9451C}" type="parTrans" cxnId="{57395CEF-0483-4664-9144-807DC5D323FC}">
      <dgm:prSet/>
      <dgm:spPr/>
      <dgm:t>
        <a:bodyPr/>
        <a:lstStyle/>
        <a:p>
          <a:endParaRPr lang="en-US"/>
        </a:p>
      </dgm:t>
    </dgm:pt>
    <dgm:pt modelId="{838B023A-2298-44F6-908F-7BF875E34267}" type="sibTrans" cxnId="{57395CEF-0483-4664-9144-807DC5D323FC}">
      <dgm:prSet/>
      <dgm:spPr/>
      <dgm:t>
        <a:bodyPr/>
        <a:lstStyle/>
        <a:p>
          <a:endParaRPr lang="en-US"/>
        </a:p>
      </dgm:t>
    </dgm:pt>
    <dgm:pt modelId="{1E23D8BB-2AC5-4038-8235-FBF153C179D1}">
      <dgm:prSet/>
      <dgm:spPr/>
      <dgm:t>
        <a:bodyPr/>
        <a:lstStyle/>
        <a:p>
          <a:r>
            <a:rPr lang="en-US"/>
            <a:t>Poor technique in sample collection can compromise results, ex. air bubbles.</a:t>
          </a:r>
        </a:p>
      </dgm:t>
    </dgm:pt>
    <dgm:pt modelId="{BFC77788-0690-4B9D-8DB8-BB1A7987DDD6}" type="parTrans" cxnId="{3C40BF28-EB3A-494F-9062-7D40F979DD07}">
      <dgm:prSet/>
      <dgm:spPr/>
      <dgm:t>
        <a:bodyPr/>
        <a:lstStyle/>
        <a:p>
          <a:endParaRPr lang="en-US"/>
        </a:p>
      </dgm:t>
    </dgm:pt>
    <dgm:pt modelId="{16BFEB0E-7EA2-473B-9CC3-FB11E615C383}" type="sibTrans" cxnId="{3C40BF28-EB3A-494F-9062-7D40F979DD07}">
      <dgm:prSet/>
      <dgm:spPr/>
      <dgm:t>
        <a:bodyPr/>
        <a:lstStyle/>
        <a:p>
          <a:endParaRPr lang="en-US"/>
        </a:p>
      </dgm:t>
    </dgm:pt>
    <dgm:pt modelId="{A8C9A9A6-253B-4C06-BEAD-78BC741D1BFB}">
      <dgm:prSet/>
      <dgm:spPr/>
      <dgm:t>
        <a:bodyPr/>
        <a:lstStyle/>
        <a:p>
          <a:r>
            <a:rPr lang="en-US"/>
            <a:t>Error codes may result if the analyzer is moved while testing is in progress.</a:t>
          </a:r>
        </a:p>
      </dgm:t>
    </dgm:pt>
    <dgm:pt modelId="{85DB7B4C-BED5-4DB4-AF8A-88E9B44489CD}" type="parTrans" cxnId="{93FFC5E4-F4B3-4017-AF13-676B6B2DEA86}">
      <dgm:prSet/>
      <dgm:spPr/>
      <dgm:t>
        <a:bodyPr/>
        <a:lstStyle/>
        <a:p>
          <a:endParaRPr lang="en-US"/>
        </a:p>
      </dgm:t>
    </dgm:pt>
    <dgm:pt modelId="{4DEF0974-F6C3-4831-BF19-9439CDDF4897}" type="sibTrans" cxnId="{93FFC5E4-F4B3-4017-AF13-676B6B2DEA86}">
      <dgm:prSet/>
      <dgm:spPr/>
      <dgm:t>
        <a:bodyPr/>
        <a:lstStyle/>
        <a:p>
          <a:endParaRPr lang="en-US"/>
        </a:p>
      </dgm:t>
    </dgm:pt>
    <dgm:pt modelId="{933DC356-201B-4745-8380-73E1701560F5}" type="pres">
      <dgm:prSet presAssocID="{830E3B4A-BF86-463F-B0D0-98E55016D9C8}" presName="root" presStyleCnt="0">
        <dgm:presLayoutVars>
          <dgm:dir/>
          <dgm:resizeHandles val="exact"/>
        </dgm:presLayoutVars>
      </dgm:prSet>
      <dgm:spPr/>
    </dgm:pt>
    <dgm:pt modelId="{D0716099-B461-4F96-BF3A-332BCE9CF0EA}" type="pres">
      <dgm:prSet presAssocID="{5B243518-3E7F-4385-A9E2-4E14D6F2009F}" presName="compNode" presStyleCnt="0"/>
      <dgm:spPr/>
    </dgm:pt>
    <dgm:pt modelId="{C08082D4-E05C-4A13-A39F-E819E3F56B32}" type="pres">
      <dgm:prSet presAssocID="{5B243518-3E7F-4385-A9E2-4E14D6F2009F}" presName="bgRect" presStyleLbl="bgShp" presStyleIdx="0" presStyleCnt="5"/>
      <dgm:spPr/>
    </dgm:pt>
    <dgm:pt modelId="{25C68345-D35F-4EF2-9EB4-DB16FD642C21}" type="pres">
      <dgm:prSet presAssocID="{5B243518-3E7F-4385-A9E2-4E14D6F2009F}"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Lungs"/>
        </a:ext>
      </dgm:extLst>
    </dgm:pt>
    <dgm:pt modelId="{0C72C89E-F79C-4A86-B99F-E7544A91CF2E}" type="pres">
      <dgm:prSet presAssocID="{5B243518-3E7F-4385-A9E2-4E14D6F2009F}" presName="spaceRect" presStyleCnt="0"/>
      <dgm:spPr/>
    </dgm:pt>
    <dgm:pt modelId="{E214EA19-4C6F-4A93-A267-CFE0ADB12A3E}" type="pres">
      <dgm:prSet presAssocID="{5B243518-3E7F-4385-A9E2-4E14D6F2009F}" presName="parTx" presStyleLbl="revTx" presStyleIdx="0" presStyleCnt="5">
        <dgm:presLayoutVars>
          <dgm:chMax val="0"/>
          <dgm:chPref val="0"/>
        </dgm:presLayoutVars>
      </dgm:prSet>
      <dgm:spPr/>
    </dgm:pt>
    <dgm:pt modelId="{B43FD6DD-A5C1-419E-9010-A26FFA36DCDD}" type="pres">
      <dgm:prSet presAssocID="{26F945C9-C36F-4BB4-908C-F1C72ED1CD60}" presName="sibTrans" presStyleCnt="0"/>
      <dgm:spPr/>
    </dgm:pt>
    <dgm:pt modelId="{744A65E7-5F62-44DE-A8E9-52DD36C8FF11}" type="pres">
      <dgm:prSet presAssocID="{C81ED42C-51E0-484E-AFDA-32771BA0072C}" presName="compNode" presStyleCnt="0"/>
      <dgm:spPr/>
    </dgm:pt>
    <dgm:pt modelId="{5797BB4A-9D89-493F-8B7B-DD23B81928B4}" type="pres">
      <dgm:prSet presAssocID="{C81ED42C-51E0-484E-AFDA-32771BA0072C}" presName="bgRect" presStyleLbl="bgShp" presStyleIdx="1" presStyleCnt="5"/>
      <dgm:spPr/>
    </dgm:pt>
    <dgm:pt modelId="{33B96E3C-1759-4880-8304-CE019B04B8AE}" type="pres">
      <dgm:prSet presAssocID="{C81ED42C-51E0-484E-AFDA-32771BA0072C}"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cientist"/>
        </a:ext>
      </dgm:extLst>
    </dgm:pt>
    <dgm:pt modelId="{3E3065D8-B04F-45E4-BC18-C236A5042F00}" type="pres">
      <dgm:prSet presAssocID="{C81ED42C-51E0-484E-AFDA-32771BA0072C}" presName="spaceRect" presStyleCnt="0"/>
      <dgm:spPr/>
    </dgm:pt>
    <dgm:pt modelId="{3BE73C78-A87C-4A2D-A2EA-002800E46F90}" type="pres">
      <dgm:prSet presAssocID="{C81ED42C-51E0-484E-AFDA-32771BA0072C}" presName="parTx" presStyleLbl="revTx" presStyleIdx="1" presStyleCnt="5">
        <dgm:presLayoutVars>
          <dgm:chMax val="0"/>
          <dgm:chPref val="0"/>
        </dgm:presLayoutVars>
      </dgm:prSet>
      <dgm:spPr/>
    </dgm:pt>
    <dgm:pt modelId="{18013AEE-1B91-454A-BD17-8F638EB6D10E}" type="pres">
      <dgm:prSet presAssocID="{F0050B32-467B-45D8-AB22-F9982E739959}" presName="sibTrans" presStyleCnt="0"/>
      <dgm:spPr/>
    </dgm:pt>
    <dgm:pt modelId="{10B69C8F-D688-4C2E-B592-4C82D28772AB}" type="pres">
      <dgm:prSet presAssocID="{55010C50-2FA9-42B5-A97F-78FC89AB5E73}" presName="compNode" presStyleCnt="0"/>
      <dgm:spPr/>
    </dgm:pt>
    <dgm:pt modelId="{B68478AE-5470-4EAB-8A49-B6AE026776E4}" type="pres">
      <dgm:prSet presAssocID="{55010C50-2FA9-42B5-A97F-78FC89AB5E73}" presName="bgRect" presStyleLbl="bgShp" presStyleIdx="2" presStyleCnt="5"/>
      <dgm:spPr/>
    </dgm:pt>
    <dgm:pt modelId="{A78E823B-469E-424E-9C5D-0849690ECAF3}" type="pres">
      <dgm:prSet presAssocID="{55010C50-2FA9-42B5-A97F-78FC89AB5E73}"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Needle"/>
        </a:ext>
      </dgm:extLst>
    </dgm:pt>
    <dgm:pt modelId="{E8B8558E-8A61-4A10-9E27-F5311A3F8A6A}" type="pres">
      <dgm:prSet presAssocID="{55010C50-2FA9-42B5-A97F-78FC89AB5E73}" presName="spaceRect" presStyleCnt="0"/>
      <dgm:spPr/>
    </dgm:pt>
    <dgm:pt modelId="{7045347F-0A35-4765-A9A5-B0806643B05E}" type="pres">
      <dgm:prSet presAssocID="{55010C50-2FA9-42B5-A97F-78FC89AB5E73}" presName="parTx" presStyleLbl="revTx" presStyleIdx="2" presStyleCnt="5">
        <dgm:presLayoutVars>
          <dgm:chMax val="0"/>
          <dgm:chPref val="0"/>
        </dgm:presLayoutVars>
      </dgm:prSet>
      <dgm:spPr/>
    </dgm:pt>
    <dgm:pt modelId="{F4CC1BFA-359A-4863-BCE5-9F7010F35F69}" type="pres">
      <dgm:prSet presAssocID="{838B023A-2298-44F6-908F-7BF875E34267}" presName="sibTrans" presStyleCnt="0"/>
      <dgm:spPr/>
    </dgm:pt>
    <dgm:pt modelId="{FF439474-E74C-4C70-8260-4554137AD7C1}" type="pres">
      <dgm:prSet presAssocID="{1E23D8BB-2AC5-4038-8235-FBF153C179D1}" presName="compNode" presStyleCnt="0"/>
      <dgm:spPr/>
    </dgm:pt>
    <dgm:pt modelId="{8F406154-57F5-441B-BB2E-99D79DDAC9FD}" type="pres">
      <dgm:prSet presAssocID="{1E23D8BB-2AC5-4038-8235-FBF153C179D1}" presName="bgRect" presStyleLbl="bgShp" presStyleIdx="3" presStyleCnt="5"/>
      <dgm:spPr/>
    </dgm:pt>
    <dgm:pt modelId="{34395FF1-A720-4F0F-8402-439FB797BF8E}" type="pres">
      <dgm:prSet presAssocID="{1E23D8BB-2AC5-4038-8235-FBF153C179D1}"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Bubbles"/>
        </a:ext>
      </dgm:extLst>
    </dgm:pt>
    <dgm:pt modelId="{1C3C5C06-4547-4F9C-976D-5808FFF82184}" type="pres">
      <dgm:prSet presAssocID="{1E23D8BB-2AC5-4038-8235-FBF153C179D1}" presName="spaceRect" presStyleCnt="0"/>
      <dgm:spPr/>
    </dgm:pt>
    <dgm:pt modelId="{9E996F65-C994-4FD5-9D9E-31FCD3C3CE7A}" type="pres">
      <dgm:prSet presAssocID="{1E23D8BB-2AC5-4038-8235-FBF153C179D1}" presName="parTx" presStyleLbl="revTx" presStyleIdx="3" presStyleCnt="5">
        <dgm:presLayoutVars>
          <dgm:chMax val="0"/>
          <dgm:chPref val="0"/>
        </dgm:presLayoutVars>
      </dgm:prSet>
      <dgm:spPr/>
    </dgm:pt>
    <dgm:pt modelId="{CD1B6AD3-F828-4B2C-B618-259219FBD41D}" type="pres">
      <dgm:prSet presAssocID="{16BFEB0E-7EA2-473B-9CC3-FB11E615C383}" presName="sibTrans" presStyleCnt="0"/>
      <dgm:spPr/>
    </dgm:pt>
    <dgm:pt modelId="{794748CD-B120-465E-97F5-91D62E8294C7}" type="pres">
      <dgm:prSet presAssocID="{A8C9A9A6-253B-4C06-BEAD-78BC741D1BFB}" presName="compNode" presStyleCnt="0"/>
      <dgm:spPr/>
    </dgm:pt>
    <dgm:pt modelId="{C02EC22E-C978-47C4-8A47-3AB06E927620}" type="pres">
      <dgm:prSet presAssocID="{A8C9A9A6-253B-4C06-BEAD-78BC741D1BFB}" presName="bgRect" presStyleLbl="bgShp" presStyleIdx="4" presStyleCnt="5"/>
      <dgm:spPr/>
    </dgm:pt>
    <dgm:pt modelId="{F88674D3-AA27-44F4-9411-F64A7022D0E2}" type="pres">
      <dgm:prSet presAssocID="{A8C9A9A6-253B-4C06-BEAD-78BC741D1BFB}"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Checkmark"/>
        </a:ext>
      </dgm:extLst>
    </dgm:pt>
    <dgm:pt modelId="{E85DB083-A28D-4C0B-9793-95ABCE6719E7}" type="pres">
      <dgm:prSet presAssocID="{A8C9A9A6-253B-4C06-BEAD-78BC741D1BFB}" presName="spaceRect" presStyleCnt="0"/>
      <dgm:spPr/>
    </dgm:pt>
    <dgm:pt modelId="{D6B547CD-4F8C-4D0B-B1F7-8F0A007E2AD1}" type="pres">
      <dgm:prSet presAssocID="{A8C9A9A6-253B-4C06-BEAD-78BC741D1BFB}" presName="parTx" presStyleLbl="revTx" presStyleIdx="4" presStyleCnt="5">
        <dgm:presLayoutVars>
          <dgm:chMax val="0"/>
          <dgm:chPref val="0"/>
        </dgm:presLayoutVars>
      </dgm:prSet>
      <dgm:spPr/>
    </dgm:pt>
  </dgm:ptLst>
  <dgm:cxnLst>
    <dgm:cxn modelId="{3C40BF28-EB3A-494F-9062-7D40F979DD07}" srcId="{830E3B4A-BF86-463F-B0D0-98E55016D9C8}" destId="{1E23D8BB-2AC5-4038-8235-FBF153C179D1}" srcOrd="3" destOrd="0" parTransId="{BFC77788-0690-4B9D-8DB8-BB1A7987DDD6}" sibTransId="{16BFEB0E-7EA2-473B-9CC3-FB11E615C383}"/>
    <dgm:cxn modelId="{85424739-BE6E-43C1-A80B-85797996673B}" type="presOf" srcId="{1E23D8BB-2AC5-4038-8235-FBF153C179D1}" destId="{9E996F65-C994-4FD5-9D9E-31FCD3C3CE7A}" srcOrd="0" destOrd="0" presId="urn:microsoft.com/office/officeart/2018/2/layout/IconVerticalSolidList"/>
    <dgm:cxn modelId="{BA80E596-E5B6-4BC0-8C40-EDA746D63557}" srcId="{830E3B4A-BF86-463F-B0D0-98E55016D9C8}" destId="{C81ED42C-51E0-484E-AFDA-32771BA0072C}" srcOrd="1" destOrd="0" parTransId="{362357AE-89F1-4F51-96AC-4F2D504EE162}" sibTransId="{F0050B32-467B-45D8-AB22-F9982E739959}"/>
    <dgm:cxn modelId="{51CEC2A9-D0B6-44AB-AE90-7B0E8FA3ADAA}" type="presOf" srcId="{C81ED42C-51E0-484E-AFDA-32771BA0072C}" destId="{3BE73C78-A87C-4A2D-A2EA-002800E46F90}" srcOrd="0" destOrd="0" presId="urn:microsoft.com/office/officeart/2018/2/layout/IconVerticalSolidList"/>
    <dgm:cxn modelId="{3E7D98B2-B0CB-4E2F-91E2-7574451AA5D9}" type="presOf" srcId="{A8C9A9A6-253B-4C06-BEAD-78BC741D1BFB}" destId="{D6B547CD-4F8C-4D0B-B1F7-8F0A007E2AD1}" srcOrd="0" destOrd="0" presId="urn:microsoft.com/office/officeart/2018/2/layout/IconVerticalSolidList"/>
    <dgm:cxn modelId="{C71D9BB9-D80F-4BDA-85FB-5E1FDAF8BB11}" type="presOf" srcId="{55010C50-2FA9-42B5-A97F-78FC89AB5E73}" destId="{7045347F-0A35-4765-A9A5-B0806643B05E}" srcOrd="0" destOrd="0" presId="urn:microsoft.com/office/officeart/2018/2/layout/IconVerticalSolidList"/>
    <dgm:cxn modelId="{7E1012BF-B4C9-4A95-B2EC-6C1F6A5F2872}" type="presOf" srcId="{5B243518-3E7F-4385-A9E2-4E14D6F2009F}" destId="{E214EA19-4C6F-4A93-A267-CFE0ADB12A3E}" srcOrd="0" destOrd="0" presId="urn:microsoft.com/office/officeart/2018/2/layout/IconVerticalSolidList"/>
    <dgm:cxn modelId="{D38026CD-E1D9-47E0-8507-B383D08BCA08}" type="presOf" srcId="{830E3B4A-BF86-463F-B0D0-98E55016D9C8}" destId="{933DC356-201B-4745-8380-73E1701560F5}" srcOrd="0" destOrd="0" presId="urn:microsoft.com/office/officeart/2018/2/layout/IconVerticalSolidList"/>
    <dgm:cxn modelId="{93FFC5E4-F4B3-4017-AF13-676B6B2DEA86}" srcId="{830E3B4A-BF86-463F-B0D0-98E55016D9C8}" destId="{A8C9A9A6-253B-4C06-BEAD-78BC741D1BFB}" srcOrd="4" destOrd="0" parTransId="{85DB7B4C-BED5-4DB4-AF8A-88E9B44489CD}" sibTransId="{4DEF0974-F6C3-4831-BF19-9439CDDF4897}"/>
    <dgm:cxn modelId="{57395CEF-0483-4664-9144-807DC5D323FC}" srcId="{830E3B4A-BF86-463F-B0D0-98E55016D9C8}" destId="{55010C50-2FA9-42B5-A97F-78FC89AB5E73}" srcOrd="2" destOrd="0" parTransId="{085BEB0A-B0F3-4474-B7A4-D4C25BB9451C}" sibTransId="{838B023A-2298-44F6-908F-7BF875E34267}"/>
    <dgm:cxn modelId="{3716D7FB-56CD-40A7-987D-B306C279C11A}" srcId="{830E3B4A-BF86-463F-B0D0-98E55016D9C8}" destId="{5B243518-3E7F-4385-A9E2-4E14D6F2009F}" srcOrd="0" destOrd="0" parTransId="{9819116C-0943-4ACA-BBDA-1208A08F8192}" sibTransId="{26F945C9-C36F-4BB4-908C-F1C72ED1CD60}"/>
    <dgm:cxn modelId="{B0A409D0-4F6B-4561-893F-6D977B33C64E}" type="presParOf" srcId="{933DC356-201B-4745-8380-73E1701560F5}" destId="{D0716099-B461-4F96-BF3A-332BCE9CF0EA}" srcOrd="0" destOrd="0" presId="urn:microsoft.com/office/officeart/2018/2/layout/IconVerticalSolidList"/>
    <dgm:cxn modelId="{36725B61-47DC-4E13-B00A-D12B8C01D9F2}" type="presParOf" srcId="{D0716099-B461-4F96-BF3A-332BCE9CF0EA}" destId="{C08082D4-E05C-4A13-A39F-E819E3F56B32}" srcOrd="0" destOrd="0" presId="urn:microsoft.com/office/officeart/2018/2/layout/IconVerticalSolidList"/>
    <dgm:cxn modelId="{EC23325E-EC48-4D6F-89B7-9BDB619D7C46}" type="presParOf" srcId="{D0716099-B461-4F96-BF3A-332BCE9CF0EA}" destId="{25C68345-D35F-4EF2-9EB4-DB16FD642C21}" srcOrd="1" destOrd="0" presId="urn:microsoft.com/office/officeart/2018/2/layout/IconVerticalSolidList"/>
    <dgm:cxn modelId="{B92374F2-902D-4C5D-A790-67FDA5B1BA21}" type="presParOf" srcId="{D0716099-B461-4F96-BF3A-332BCE9CF0EA}" destId="{0C72C89E-F79C-4A86-B99F-E7544A91CF2E}" srcOrd="2" destOrd="0" presId="urn:microsoft.com/office/officeart/2018/2/layout/IconVerticalSolidList"/>
    <dgm:cxn modelId="{281B3617-824F-471F-B535-14A4F1985E14}" type="presParOf" srcId="{D0716099-B461-4F96-BF3A-332BCE9CF0EA}" destId="{E214EA19-4C6F-4A93-A267-CFE0ADB12A3E}" srcOrd="3" destOrd="0" presId="urn:microsoft.com/office/officeart/2018/2/layout/IconVerticalSolidList"/>
    <dgm:cxn modelId="{E2EB9B37-C3E7-4BDC-8417-94AC10BA722B}" type="presParOf" srcId="{933DC356-201B-4745-8380-73E1701560F5}" destId="{B43FD6DD-A5C1-419E-9010-A26FFA36DCDD}" srcOrd="1" destOrd="0" presId="urn:microsoft.com/office/officeart/2018/2/layout/IconVerticalSolidList"/>
    <dgm:cxn modelId="{2BB0E4E2-0CB6-421B-81F9-592FEB68EB9C}" type="presParOf" srcId="{933DC356-201B-4745-8380-73E1701560F5}" destId="{744A65E7-5F62-44DE-A8E9-52DD36C8FF11}" srcOrd="2" destOrd="0" presId="urn:microsoft.com/office/officeart/2018/2/layout/IconVerticalSolidList"/>
    <dgm:cxn modelId="{6D37E2C7-CA72-4C02-888D-4F3CB9DD95C4}" type="presParOf" srcId="{744A65E7-5F62-44DE-A8E9-52DD36C8FF11}" destId="{5797BB4A-9D89-493F-8B7B-DD23B81928B4}" srcOrd="0" destOrd="0" presId="urn:microsoft.com/office/officeart/2018/2/layout/IconVerticalSolidList"/>
    <dgm:cxn modelId="{44090BBD-3EE3-4027-9A82-3EB660539069}" type="presParOf" srcId="{744A65E7-5F62-44DE-A8E9-52DD36C8FF11}" destId="{33B96E3C-1759-4880-8304-CE019B04B8AE}" srcOrd="1" destOrd="0" presId="urn:microsoft.com/office/officeart/2018/2/layout/IconVerticalSolidList"/>
    <dgm:cxn modelId="{90CCC7D2-3906-4BFE-8818-BE64CCA5FFBE}" type="presParOf" srcId="{744A65E7-5F62-44DE-A8E9-52DD36C8FF11}" destId="{3E3065D8-B04F-45E4-BC18-C236A5042F00}" srcOrd="2" destOrd="0" presId="urn:microsoft.com/office/officeart/2018/2/layout/IconVerticalSolidList"/>
    <dgm:cxn modelId="{1E9E6C53-44EA-4347-A955-33694DD71018}" type="presParOf" srcId="{744A65E7-5F62-44DE-A8E9-52DD36C8FF11}" destId="{3BE73C78-A87C-4A2D-A2EA-002800E46F90}" srcOrd="3" destOrd="0" presId="urn:microsoft.com/office/officeart/2018/2/layout/IconVerticalSolidList"/>
    <dgm:cxn modelId="{74B39AB4-8535-4995-9B5A-66E2AC38DC76}" type="presParOf" srcId="{933DC356-201B-4745-8380-73E1701560F5}" destId="{18013AEE-1B91-454A-BD17-8F638EB6D10E}" srcOrd="3" destOrd="0" presId="urn:microsoft.com/office/officeart/2018/2/layout/IconVerticalSolidList"/>
    <dgm:cxn modelId="{CBA58110-67B6-483A-9CB1-2D668B78B4CF}" type="presParOf" srcId="{933DC356-201B-4745-8380-73E1701560F5}" destId="{10B69C8F-D688-4C2E-B592-4C82D28772AB}" srcOrd="4" destOrd="0" presId="urn:microsoft.com/office/officeart/2018/2/layout/IconVerticalSolidList"/>
    <dgm:cxn modelId="{2D6F77D3-67F4-46BA-B4A8-A518E9024A26}" type="presParOf" srcId="{10B69C8F-D688-4C2E-B592-4C82D28772AB}" destId="{B68478AE-5470-4EAB-8A49-B6AE026776E4}" srcOrd="0" destOrd="0" presId="urn:microsoft.com/office/officeart/2018/2/layout/IconVerticalSolidList"/>
    <dgm:cxn modelId="{C4826615-00A6-48AC-A645-38EEA942807D}" type="presParOf" srcId="{10B69C8F-D688-4C2E-B592-4C82D28772AB}" destId="{A78E823B-469E-424E-9C5D-0849690ECAF3}" srcOrd="1" destOrd="0" presId="urn:microsoft.com/office/officeart/2018/2/layout/IconVerticalSolidList"/>
    <dgm:cxn modelId="{F8B476C6-0240-4B91-91A3-BD88FCDDF8C4}" type="presParOf" srcId="{10B69C8F-D688-4C2E-B592-4C82D28772AB}" destId="{E8B8558E-8A61-4A10-9E27-F5311A3F8A6A}" srcOrd="2" destOrd="0" presId="urn:microsoft.com/office/officeart/2018/2/layout/IconVerticalSolidList"/>
    <dgm:cxn modelId="{86EEFC49-3723-4774-B2EB-0C01795BC944}" type="presParOf" srcId="{10B69C8F-D688-4C2E-B592-4C82D28772AB}" destId="{7045347F-0A35-4765-A9A5-B0806643B05E}" srcOrd="3" destOrd="0" presId="urn:microsoft.com/office/officeart/2018/2/layout/IconVerticalSolidList"/>
    <dgm:cxn modelId="{AE84ABA0-0C3F-4543-8A12-EDC3E52E0A08}" type="presParOf" srcId="{933DC356-201B-4745-8380-73E1701560F5}" destId="{F4CC1BFA-359A-4863-BCE5-9F7010F35F69}" srcOrd="5" destOrd="0" presId="urn:microsoft.com/office/officeart/2018/2/layout/IconVerticalSolidList"/>
    <dgm:cxn modelId="{181A04F3-D211-4BB3-893E-BE1E8EA82BAF}" type="presParOf" srcId="{933DC356-201B-4745-8380-73E1701560F5}" destId="{FF439474-E74C-4C70-8260-4554137AD7C1}" srcOrd="6" destOrd="0" presId="urn:microsoft.com/office/officeart/2018/2/layout/IconVerticalSolidList"/>
    <dgm:cxn modelId="{986CC942-9271-4C0A-A4EA-99B7734C1778}" type="presParOf" srcId="{FF439474-E74C-4C70-8260-4554137AD7C1}" destId="{8F406154-57F5-441B-BB2E-99D79DDAC9FD}" srcOrd="0" destOrd="0" presId="urn:microsoft.com/office/officeart/2018/2/layout/IconVerticalSolidList"/>
    <dgm:cxn modelId="{52F7F4A3-3BFE-492D-835C-959FD4317047}" type="presParOf" srcId="{FF439474-E74C-4C70-8260-4554137AD7C1}" destId="{34395FF1-A720-4F0F-8402-439FB797BF8E}" srcOrd="1" destOrd="0" presId="urn:microsoft.com/office/officeart/2018/2/layout/IconVerticalSolidList"/>
    <dgm:cxn modelId="{2AEAE48E-990B-413F-9A26-CF12DAE4203C}" type="presParOf" srcId="{FF439474-E74C-4C70-8260-4554137AD7C1}" destId="{1C3C5C06-4547-4F9C-976D-5808FFF82184}" srcOrd="2" destOrd="0" presId="urn:microsoft.com/office/officeart/2018/2/layout/IconVerticalSolidList"/>
    <dgm:cxn modelId="{ECC0CA1A-B7C7-4449-90FC-3A88A68FA786}" type="presParOf" srcId="{FF439474-E74C-4C70-8260-4554137AD7C1}" destId="{9E996F65-C994-4FD5-9D9E-31FCD3C3CE7A}" srcOrd="3" destOrd="0" presId="urn:microsoft.com/office/officeart/2018/2/layout/IconVerticalSolidList"/>
    <dgm:cxn modelId="{FBF6F50A-C30E-4FC2-9A10-89088A0C33E9}" type="presParOf" srcId="{933DC356-201B-4745-8380-73E1701560F5}" destId="{CD1B6AD3-F828-4B2C-B618-259219FBD41D}" srcOrd="7" destOrd="0" presId="urn:microsoft.com/office/officeart/2018/2/layout/IconVerticalSolidList"/>
    <dgm:cxn modelId="{05DFAC20-DE6D-47BE-B54C-16CBF127C509}" type="presParOf" srcId="{933DC356-201B-4745-8380-73E1701560F5}" destId="{794748CD-B120-465E-97F5-91D62E8294C7}" srcOrd="8" destOrd="0" presId="urn:microsoft.com/office/officeart/2018/2/layout/IconVerticalSolidList"/>
    <dgm:cxn modelId="{8306D189-C98A-4540-ABDD-2C800D107C81}" type="presParOf" srcId="{794748CD-B120-465E-97F5-91D62E8294C7}" destId="{C02EC22E-C978-47C4-8A47-3AB06E927620}" srcOrd="0" destOrd="0" presId="urn:microsoft.com/office/officeart/2018/2/layout/IconVerticalSolidList"/>
    <dgm:cxn modelId="{FEADDE37-0321-4931-ABB9-942B8701F325}" type="presParOf" srcId="{794748CD-B120-465E-97F5-91D62E8294C7}" destId="{F88674D3-AA27-44F4-9411-F64A7022D0E2}" srcOrd="1" destOrd="0" presId="urn:microsoft.com/office/officeart/2018/2/layout/IconVerticalSolidList"/>
    <dgm:cxn modelId="{49FDFEE9-1449-4107-94A4-631E8B4FED15}" type="presParOf" srcId="{794748CD-B120-465E-97F5-91D62E8294C7}" destId="{E85DB083-A28D-4C0B-9793-95ABCE6719E7}" srcOrd="2" destOrd="0" presId="urn:microsoft.com/office/officeart/2018/2/layout/IconVerticalSolidList"/>
    <dgm:cxn modelId="{B7191D7F-0C65-405D-A02A-384EF47AC883}" type="presParOf" srcId="{794748CD-B120-465E-97F5-91D62E8294C7}" destId="{D6B547CD-4F8C-4D0B-B1F7-8F0A007E2AD1}"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C081C5A-8849-46FF-BD4A-E20B41F0F150}"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2D653EAB-A98D-4C8C-A588-93A3EF358D2B}">
      <dgm:prSet/>
      <dgm:spPr/>
      <dgm:t>
        <a:bodyPr/>
        <a:lstStyle/>
        <a:p>
          <a:r>
            <a:rPr lang="en-US" u="sng"/>
            <a:t>FOLLOW-UP RECOMMENDATIONS:</a:t>
          </a:r>
          <a:endParaRPr lang="en-US"/>
        </a:p>
      </dgm:t>
    </dgm:pt>
    <dgm:pt modelId="{3836C669-EE71-4729-A0C5-EEDD9A2CC14F}" type="parTrans" cxnId="{B1ABB8A2-12C6-43FC-8B32-6021684106E0}">
      <dgm:prSet/>
      <dgm:spPr/>
      <dgm:t>
        <a:bodyPr/>
        <a:lstStyle/>
        <a:p>
          <a:endParaRPr lang="en-US"/>
        </a:p>
      </dgm:t>
    </dgm:pt>
    <dgm:pt modelId="{3158F1DB-B9F4-4249-B624-279832ED82CA}" type="sibTrans" cxnId="{B1ABB8A2-12C6-43FC-8B32-6021684106E0}">
      <dgm:prSet/>
      <dgm:spPr/>
      <dgm:t>
        <a:bodyPr/>
        <a:lstStyle/>
        <a:p>
          <a:endParaRPr lang="en-US"/>
        </a:p>
      </dgm:t>
    </dgm:pt>
    <dgm:pt modelId="{D36F8C9B-C34F-4802-B4D1-EE9778A22393}">
      <dgm:prSet/>
      <dgm:spPr/>
      <dgm:t>
        <a:bodyPr/>
        <a:lstStyle/>
        <a:p>
          <a:r>
            <a:rPr lang="en-US" dirty="0"/>
            <a:t>INR results of </a:t>
          </a:r>
          <a:r>
            <a:rPr lang="en-US" u="sng" dirty="0"/>
            <a:t>&gt;</a:t>
          </a:r>
          <a:r>
            <a:rPr lang="en-US" dirty="0"/>
            <a:t>4.0 requires repeat. </a:t>
          </a:r>
        </a:p>
      </dgm:t>
    </dgm:pt>
    <dgm:pt modelId="{720F4466-35AD-4777-A95C-32A3BE1C4C9B}" type="parTrans" cxnId="{8A61E598-DC0C-4CD6-9F08-C781DEE79A15}">
      <dgm:prSet/>
      <dgm:spPr/>
      <dgm:t>
        <a:bodyPr/>
        <a:lstStyle/>
        <a:p>
          <a:endParaRPr lang="en-US"/>
        </a:p>
      </dgm:t>
    </dgm:pt>
    <dgm:pt modelId="{3613B611-C0F4-446D-A02B-18ADA6E5CD80}" type="sibTrans" cxnId="{8A61E598-DC0C-4CD6-9F08-C781DEE79A15}">
      <dgm:prSet/>
      <dgm:spPr/>
      <dgm:t>
        <a:bodyPr/>
        <a:lstStyle/>
        <a:p>
          <a:endParaRPr lang="en-US"/>
        </a:p>
      </dgm:t>
    </dgm:pt>
    <dgm:pt modelId="{F2127FED-C6F5-42AA-B6D0-04796EC8088E}">
      <dgm:prSet/>
      <dgm:spPr/>
      <dgm:t>
        <a:bodyPr/>
        <a:lstStyle/>
        <a:p>
          <a:r>
            <a:rPr lang="en-US" b="1" i="1" u="sng"/>
            <a:t>INR ≥ 4.5 must be repeated and a sample should be sent to the lab for confirmation of results.</a:t>
          </a:r>
          <a:endParaRPr lang="en-US"/>
        </a:p>
      </dgm:t>
    </dgm:pt>
    <dgm:pt modelId="{7CB445C7-4DB1-44E5-B96E-321D34F92A14}" type="parTrans" cxnId="{EB3DA044-FC07-4BE4-AB69-36CE93970A6B}">
      <dgm:prSet/>
      <dgm:spPr/>
      <dgm:t>
        <a:bodyPr/>
        <a:lstStyle/>
        <a:p>
          <a:endParaRPr lang="en-US"/>
        </a:p>
      </dgm:t>
    </dgm:pt>
    <dgm:pt modelId="{1CC39CBA-8BA2-4C47-8AD6-AB220FCCA5CC}" type="sibTrans" cxnId="{EB3DA044-FC07-4BE4-AB69-36CE93970A6B}">
      <dgm:prSet/>
      <dgm:spPr/>
      <dgm:t>
        <a:bodyPr/>
        <a:lstStyle/>
        <a:p>
          <a:endParaRPr lang="en-US"/>
        </a:p>
      </dgm:t>
    </dgm:pt>
    <dgm:pt modelId="{D4950E91-124B-4B03-AA2B-6DBAB27935C8}">
      <dgm:prSet/>
      <dgm:spPr/>
      <dgm:t>
        <a:bodyPr/>
        <a:lstStyle/>
        <a:p>
          <a:r>
            <a:rPr lang="en-US"/>
            <a:t>Repeat test when results are inconsistent with patient clinical status or when analyzer fails to give a result.  </a:t>
          </a:r>
        </a:p>
      </dgm:t>
    </dgm:pt>
    <dgm:pt modelId="{BCD5FFF4-68E4-4BCA-A0EE-DF5BB7469328}" type="parTrans" cxnId="{76BA0E2C-AAE8-4229-BF02-8011BE85670D}">
      <dgm:prSet/>
      <dgm:spPr/>
      <dgm:t>
        <a:bodyPr/>
        <a:lstStyle/>
        <a:p>
          <a:endParaRPr lang="en-US"/>
        </a:p>
      </dgm:t>
    </dgm:pt>
    <dgm:pt modelId="{FA1C977C-502D-4C24-9A40-6DC743353A47}" type="sibTrans" cxnId="{76BA0E2C-AAE8-4229-BF02-8011BE85670D}">
      <dgm:prSet/>
      <dgm:spPr/>
      <dgm:t>
        <a:bodyPr/>
        <a:lstStyle/>
        <a:p>
          <a:endParaRPr lang="en-US"/>
        </a:p>
      </dgm:t>
    </dgm:pt>
    <dgm:pt modelId="{601813E8-F43D-401D-84A4-73C5984CA284}">
      <dgm:prSet/>
      <dgm:spPr/>
      <dgm:t>
        <a:bodyPr/>
        <a:lstStyle/>
        <a:p>
          <a:r>
            <a:rPr lang="en-US" u="sng"/>
            <a:t>ASSAY/REPORTABLE RANGE:</a:t>
          </a:r>
          <a:endParaRPr lang="en-US"/>
        </a:p>
      </dgm:t>
    </dgm:pt>
    <dgm:pt modelId="{FE5C0064-D16F-4165-B35B-06EA66CB2EC3}" type="parTrans" cxnId="{B0678B34-797B-44EA-B189-1071A9DB7B38}">
      <dgm:prSet/>
      <dgm:spPr/>
      <dgm:t>
        <a:bodyPr/>
        <a:lstStyle/>
        <a:p>
          <a:endParaRPr lang="en-US"/>
        </a:p>
      </dgm:t>
    </dgm:pt>
    <dgm:pt modelId="{FAD22C43-627C-4FFD-A0D5-DBC429087119}" type="sibTrans" cxnId="{B0678B34-797B-44EA-B189-1071A9DB7B38}">
      <dgm:prSet/>
      <dgm:spPr/>
      <dgm:t>
        <a:bodyPr/>
        <a:lstStyle/>
        <a:p>
          <a:endParaRPr lang="en-US"/>
        </a:p>
      </dgm:t>
    </dgm:pt>
    <dgm:pt modelId="{A0FB395D-2CC2-48BA-9401-FF0E4261812F}">
      <dgm:prSet/>
      <dgm:spPr/>
      <dgm:t>
        <a:bodyPr/>
        <a:lstStyle/>
        <a:p>
          <a:r>
            <a:rPr lang="en-US"/>
            <a:t>INR     </a:t>
          </a:r>
          <a:r>
            <a:rPr lang="en-US" b="1"/>
            <a:t>0.9-6.0 *</a:t>
          </a:r>
          <a:r>
            <a:rPr lang="en-US"/>
            <a:t>**</a:t>
          </a:r>
        </a:p>
      </dgm:t>
    </dgm:pt>
    <dgm:pt modelId="{9FAB0465-556D-49F7-9030-06B7E35829E8}" type="parTrans" cxnId="{38440943-7EF6-4621-BF37-C67502821CE7}">
      <dgm:prSet/>
      <dgm:spPr/>
      <dgm:t>
        <a:bodyPr/>
        <a:lstStyle/>
        <a:p>
          <a:endParaRPr lang="en-US"/>
        </a:p>
      </dgm:t>
    </dgm:pt>
    <dgm:pt modelId="{5835AEA1-5140-4118-BD2E-20A82B018CBD}" type="sibTrans" cxnId="{38440943-7EF6-4621-BF37-C67502821CE7}">
      <dgm:prSet/>
      <dgm:spPr/>
      <dgm:t>
        <a:bodyPr/>
        <a:lstStyle/>
        <a:p>
          <a:endParaRPr lang="en-US"/>
        </a:p>
      </dgm:t>
    </dgm:pt>
    <dgm:pt modelId="{916F5547-36F0-4AE7-95E9-82FD598F48CC}">
      <dgm:prSet/>
      <dgm:spPr/>
      <dgm:t>
        <a:bodyPr/>
        <a:lstStyle/>
        <a:p>
          <a:r>
            <a:rPr lang="en-US"/>
            <a:t>***Performance characteristics have not been established at INRs above 6.0. </a:t>
          </a:r>
        </a:p>
      </dgm:t>
    </dgm:pt>
    <dgm:pt modelId="{5F9667E8-9345-40C1-9CE8-7E2D3817F57B}" type="parTrans" cxnId="{C06C9415-5C80-4950-8BD6-401713E2527E}">
      <dgm:prSet/>
      <dgm:spPr/>
      <dgm:t>
        <a:bodyPr/>
        <a:lstStyle/>
        <a:p>
          <a:endParaRPr lang="en-US"/>
        </a:p>
      </dgm:t>
    </dgm:pt>
    <dgm:pt modelId="{DE7C79A9-9857-4B9A-BC57-888216FC1DCA}" type="sibTrans" cxnId="{C06C9415-5C80-4950-8BD6-401713E2527E}">
      <dgm:prSet/>
      <dgm:spPr/>
      <dgm:t>
        <a:bodyPr/>
        <a:lstStyle/>
        <a:p>
          <a:endParaRPr lang="en-US"/>
        </a:p>
      </dgm:t>
    </dgm:pt>
    <dgm:pt modelId="{D5A77299-4508-4A9E-A737-723274A8BC9C}">
      <dgm:prSet/>
      <dgm:spPr/>
      <dgm:t>
        <a:bodyPr/>
        <a:lstStyle/>
        <a:p>
          <a:r>
            <a:rPr lang="en-US" u="sng"/>
            <a:t>REFERENCE RANGE:</a:t>
          </a:r>
          <a:endParaRPr lang="en-US"/>
        </a:p>
      </dgm:t>
    </dgm:pt>
    <dgm:pt modelId="{7B87BC0A-5514-4BE6-B08B-B2C6C32E38D4}" type="parTrans" cxnId="{6AC38489-44FD-4450-9224-601E31811EBB}">
      <dgm:prSet/>
      <dgm:spPr/>
      <dgm:t>
        <a:bodyPr/>
        <a:lstStyle/>
        <a:p>
          <a:endParaRPr lang="en-US"/>
        </a:p>
      </dgm:t>
    </dgm:pt>
    <dgm:pt modelId="{DD325D20-12FB-412A-9299-2815EDA22372}" type="sibTrans" cxnId="{6AC38489-44FD-4450-9224-601E31811EBB}">
      <dgm:prSet/>
      <dgm:spPr/>
      <dgm:t>
        <a:bodyPr/>
        <a:lstStyle/>
        <a:p>
          <a:endParaRPr lang="en-US"/>
        </a:p>
      </dgm:t>
    </dgm:pt>
    <dgm:pt modelId="{C547F187-A8F3-40B9-BBF3-03A97A7BCA1D}">
      <dgm:prSet/>
      <dgm:spPr/>
      <dgm:t>
        <a:bodyPr/>
        <a:lstStyle/>
        <a:p>
          <a:r>
            <a:rPr lang="en-US" dirty="0"/>
            <a:t>Dependent upon the clinical circumstances of individual patients</a:t>
          </a:r>
        </a:p>
      </dgm:t>
    </dgm:pt>
    <dgm:pt modelId="{48ED5AE2-294B-4565-B483-1179C7908271}" type="parTrans" cxnId="{D939248E-7B63-4DB1-ACA2-E47AF10F144C}">
      <dgm:prSet/>
      <dgm:spPr/>
      <dgm:t>
        <a:bodyPr/>
        <a:lstStyle/>
        <a:p>
          <a:endParaRPr lang="en-US"/>
        </a:p>
      </dgm:t>
    </dgm:pt>
    <dgm:pt modelId="{1FDB11B2-EB2A-40C4-A456-2D85184D5CCF}" type="sibTrans" cxnId="{D939248E-7B63-4DB1-ACA2-E47AF10F144C}">
      <dgm:prSet/>
      <dgm:spPr/>
      <dgm:t>
        <a:bodyPr/>
        <a:lstStyle/>
        <a:p>
          <a:endParaRPr lang="en-US"/>
        </a:p>
      </dgm:t>
    </dgm:pt>
    <dgm:pt modelId="{20CE232F-4425-46BF-8742-E6AB5F5836B6}" type="pres">
      <dgm:prSet presAssocID="{EC081C5A-8849-46FF-BD4A-E20B41F0F150}" presName="linear" presStyleCnt="0">
        <dgm:presLayoutVars>
          <dgm:animLvl val="lvl"/>
          <dgm:resizeHandles val="exact"/>
        </dgm:presLayoutVars>
      </dgm:prSet>
      <dgm:spPr/>
    </dgm:pt>
    <dgm:pt modelId="{322D6C2B-63F7-4B74-931C-7B1E1807C2FE}" type="pres">
      <dgm:prSet presAssocID="{2D653EAB-A98D-4C8C-A588-93A3EF358D2B}" presName="parentText" presStyleLbl="node1" presStyleIdx="0" presStyleCnt="3">
        <dgm:presLayoutVars>
          <dgm:chMax val="0"/>
          <dgm:bulletEnabled val="1"/>
        </dgm:presLayoutVars>
      </dgm:prSet>
      <dgm:spPr/>
    </dgm:pt>
    <dgm:pt modelId="{5BF8CD39-B0C0-4CBE-8DDA-028BFACC1B6F}" type="pres">
      <dgm:prSet presAssocID="{2D653EAB-A98D-4C8C-A588-93A3EF358D2B}" presName="childText" presStyleLbl="revTx" presStyleIdx="0" presStyleCnt="3">
        <dgm:presLayoutVars>
          <dgm:bulletEnabled val="1"/>
        </dgm:presLayoutVars>
      </dgm:prSet>
      <dgm:spPr/>
    </dgm:pt>
    <dgm:pt modelId="{FA21EB47-4F34-493A-820D-F6011BCF76A1}" type="pres">
      <dgm:prSet presAssocID="{601813E8-F43D-401D-84A4-73C5984CA284}" presName="parentText" presStyleLbl="node1" presStyleIdx="1" presStyleCnt="3">
        <dgm:presLayoutVars>
          <dgm:chMax val="0"/>
          <dgm:bulletEnabled val="1"/>
        </dgm:presLayoutVars>
      </dgm:prSet>
      <dgm:spPr/>
    </dgm:pt>
    <dgm:pt modelId="{E1FF8BDC-3755-48A4-9702-752F9BABCE4E}" type="pres">
      <dgm:prSet presAssocID="{601813E8-F43D-401D-84A4-73C5984CA284}" presName="childText" presStyleLbl="revTx" presStyleIdx="1" presStyleCnt="3">
        <dgm:presLayoutVars>
          <dgm:bulletEnabled val="1"/>
        </dgm:presLayoutVars>
      </dgm:prSet>
      <dgm:spPr/>
    </dgm:pt>
    <dgm:pt modelId="{5E5255B5-9873-4828-AF21-256C602FCCC8}" type="pres">
      <dgm:prSet presAssocID="{D5A77299-4508-4A9E-A737-723274A8BC9C}" presName="parentText" presStyleLbl="node1" presStyleIdx="2" presStyleCnt="3">
        <dgm:presLayoutVars>
          <dgm:chMax val="0"/>
          <dgm:bulletEnabled val="1"/>
        </dgm:presLayoutVars>
      </dgm:prSet>
      <dgm:spPr/>
    </dgm:pt>
    <dgm:pt modelId="{F8E52FB4-7B1F-4726-BAC4-282740A15F66}" type="pres">
      <dgm:prSet presAssocID="{D5A77299-4508-4A9E-A737-723274A8BC9C}" presName="childText" presStyleLbl="revTx" presStyleIdx="2" presStyleCnt="3">
        <dgm:presLayoutVars>
          <dgm:bulletEnabled val="1"/>
        </dgm:presLayoutVars>
      </dgm:prSet>
      <dgm:spPr/>
    </dgm:pt>
  </dgm:ptLst>
  <dgm:cxnLst>
    <dgm:cxn modelId="{C06C9415-5C80-4950-8BD6-401713E2527E}" srcId="{601813E8-F43D-401D-84A4-73C5984CA284}" destId="{916F5547-36F0-4AE7-95E9-82FD598F48CC}" srcOrd="1" destOrd="0" parTransId="{5F9667E8-9345-40C1-9CE8-7E2D3817F57B}" sibTransId="{DE7C79A9-9857-4B9A-BC57-888216FC1DCA}"/>
    <dgm:cxn modelId="{5B8BD22B-CECE-4245-8088-A767A8C4BFB7}" type="presOf" srcId="{F2127FED-C6F5-42AA-B6D0-04796EC8088E}" destId="{5BF8CD39-B0C0-4CBE-8DDA-028BFACC1B6F}" srcOrd="0" destOrd="1" presId="urn:microsoft.com/office/officeart/2005/8/layout/vList2"/>
    <dgm:cxn modelId="{76BA0E2C-AAE8-4229-BF02-8011BE85670D}" srcId="{2D653EAB-A98D-4C8C-A588-93A3EF358D2B}" destId="{D4950E91-124B-4B03-AA2B-6DBAB27935C8}" srcOrd="2" destOrd="0" parTransId="{BCD5FFF4-68E4-4BCA-A0EE-DF5BB7469328}" sibTransId="{FA1C977C-502D-4C24-9A40-6DC743353A47}"/>
    <dgm:cxn modelId="{B0678B34-797B-44EA-B189-1071A9DB7B38}" srcId="{EC081C5A-8849-46FF-BD4A-E20B41F0F150}" destId="{601813E8-F43D-401D-84A4-73C5984CA284}" srcOrd="1" destOrd="0" parTransId="{FE5C0064-D16F-4165-B35B-06EA66CB2EC3}" sibTransId="{FAD22C43-627C-4FFD-A0D5-DBC429087119}"/>
    <dgm:cxn modelId="{20C8D735-6ED7-4ECF-BE26-F4EFB57CB684}" type="presOf" srcId="{EC081C5A-8849-46FF-BD4A-E20B41F0F150}" destId="{20CE232F-4425-46BF-8742-E6AB5F5836B6}" srcOrd="0" destOrd="0" presId="urn:microsoft.com/office/officeart/2005/8/layout/vList2"/>
    <dgm:cxn modelId="{FB4F0B38-BC85-4BDB-9C5E-4245C3B15223}" type="presOf" srcId="{2D653EAB-A98D-4C8C-A588-93A3EF358D2B}" destId="{322D6C2B-63F7-4B74-931C-7B1E1807C2FE}" srcOrd="0" destOrd="0" presId="urn:microsoft.com/office/officeart/2005/8/layout/vList2"/>
    <dgm:cxn modelId="{877E4441-7EA9-4242-A8FD-543D50E4E6AE}" type="presOf" srcId="{D36F8C9B-C34F-4802-B4D1-EE9778A22393}" destId="{5BF8CD39-B0C0-4CBE-8DDA-028BFACC1B6F}" srcOrd="0" destOrd="0" presId="urn:microsoft.com/office/officeart/2005/8/layout/vList2"/>
    <dgm:cxn modelId="{C7A16E61-5CFD-4671-8450-9A2A85322348}" type="presOf" srcId="{601813E8-F43D-401D-84A4-73C5984CA284}" destId="{FA21EB47-4F34-493A-820D-F6011BCF76A1}" srcOrd="0" destOrd="0" presId="urn:microsoft.com/office/officeart/2005/8/layout/vList2"/>
    <dgm:cxn modelId="{38440943-7EF6-4621-BF37-C67502821CE7}" srcId="{601813E8-F43D-401D-84A4-73C5984CA284}" destId="{A0FB395D-2CC2-48BA-9401-FF0E4261812F}" srcOrd="0" destOrd="0" parTransId="{9FAB0465-556D-49F7-9030-06B7E35829E8}" sibTransId="{5835AEA1-5140-4118-BD2E-20A82B018CBD}"/>
    <dgm:cxn modelId="{AA268844-AB7A-4646-ADC9-C546120C26CA}" type="presOf" srcId="{C547F187-A8F3-40B9-BBF3-03A97A7BCA1D}" destId="{F8E52FB4-7B1F-4726-BAC4-282740A15F66}" srcOrd="0" destOrd="0" presId="urn:microsoft.com/office/officeart/2005/8/layout/vList2"/>
    <dgm:cxn modelId="{EB3DA044-FC07-4BE4-AB69-36CE93970A6B}" srcId="{2D653EAB-A98D-4C8C-A588-93A3EF358D2B}" destId="{F2127FED-C6F5-42AA-B6D0-04796EC8088E}" srcOrd="1" destOrd="0" parTransId="{7CB445C7-4DB1-44E5-B96E-321D34F92A14}" sibTransId="{1CC39CBA-8BA2-4C47-8AD6-AB220FCCA5CC}"/>
    <dgm:cxn modelId="{CA05B052-EF23-4AE4-8FCD-8F2709EB14C5}" type="presOf" srcId="{916F5547-36F0-4AE7-95E9-82FD598F48CC}" destId="{E1FF8BDC-3755-48A4-9702-752F9BABCE4E}" srcOrd="0" destOrd="1" presId="urn:microsoft.com/office/officeart/2005/8/layout/vList2"/>
    <dgm:cxn modelId="{6AC38489-44FD-4450-9224-601E31811EBB}" srcId="{EC081C5A-8849-46FF-BD4A-E20B41F0F150}" destId="{D5A77299-4508-4A9E-A737-723274A8BC9C}" srcOrd="2" destOrd="0" parTransId="{7B87BC0A-5514-4BE6-B08B-B2C6C32E38D4}" sibTransId="{DD325D20-12FB-412A-9299-2815EDA22372}"/>
    <dgm:cxn modelId="{D939248E-7B63-4DB1-ACA2-E47AF10F144C}" srcId="{D5A77299-4508-4A9E-A737-723274A8BC9C}" destId="{C547F187-A8F3-40B9-BBF3-03A97A7BCA1D}" srcOrd="0" destOrd="0" parTransId="{48ED5AE2-294B-4565-B483-1179C7908271}" sibTransId="{1FDB11B2-EB2A-40C4-A456-2D85184D5CCF}"/>
    <dgm:cxn modelId="{8A61E598-DC0C-4CD6-9F08-C781DEE79A15}" srcId="{2D653EAB-A98D-4C8C-A588-93A3EF358D2B}" destId="{D36F8C9B-C34F-4802-B4D1-EE9778A22393}" srcOrd="0" destOrd="0" parTransId="{720F4466-35AD-4777-A95C-32A3BE1C4C9B}" sibTransId="{3613B611-C0F4-446D-A02B-18ADA6E5CD80}"/>
    <dgm:cxn modelId="{F8FD239B-A779-4821-8700-4F86B55E8232}" type="presOf" srcId="{A0FB395D-2CC2-48BA-9401-FF0E4261812F}" destId="{E1FF8BDC-3755-48A4-9702-752F9BABCE4E}" srcOrd="0" destOrd="0" presId="urn:microsoft.com/office/officeart/2005/8/layout/vList2"/>
    <dgm:cxn modelId="{B1ABB8A2-12C6-43FC-8B32-6021684106E0}" srcId="{EC081C5A-8849-46FF-BD4A-E20B41F0F150}" destId="{2D653EAB-A98D-4C8C-A588-93A3EF358D2B}" srcOrd="0" destOrd="0" parTransId="{3836C669-EE71-4729-A0C5-EEDD9A2CC14F}" sibTransId="{3158F1DB-B9F4-4249-B624-279832ED82CA}"/>
    <dgm:cxn modelId="{AD090DB0-9F2C-408D-93D7-1331877EF3C0}" type="presOf" srcId="{D5A77299-4508-4A9E-A737-723274A8BC9C}" destId="{5E5255B5-9873-4828-AF21-256C602FCCC8}" srcOrd="0" destOrd="0" presId="urn:microsoft.com/office/officeart/2005/8/layout/vList2"/>
    <dgm:cxn modelId="{9ED1C1E0-6F69-4754-96EE-A8773C203817}" type="presOf" srcId="{D4950E91-124B-4B03-AA2B-6DBAB27935C8}" destId="{5BF8CD39-B0C0-4CBE-8DDA-028BFACC1B6F}" srcOrd="0" destOrd="2" presId="urn:microsoft.com/office/officeart/2005/8/layout/vList2"/>
    <dgm:cxn modelId="{AD9D2D0B-EDDE-450B-891A-CCC5B06EDB51}" type="presParOf" srcId="{20CE232F-4425-46BF-8742-E6AB5F5836B6}" destId="{322D6C2B-63F7-4B74-931C-7B1E1807C2FE}" srcOrd="0" destOrd="0" presId="urn:microsoft.com/office/officeart/2005/8/layout/vList2"/>
    <dgm:cxn modelId="{9DB6BD7A-B739-4F6C-BBBE-5A6F61996644}" type="presParOf" srcId="{20CE232F-4425-46BF-8742-E6AB5F5836B6}" destId="{5BF8CD39-B0C0-4CBE-8DDA-028BFACC1B6F}" srcOrd="1" destOrd="0" presId="urn:microsoft.com/office/officeart/2005/8/layout/vList2"/>
    <dgm:cxn modelId="{B630C734-39BE-4A4C-A2F4-8BE4148BDD3F}" type="presParOf" srcId="{20CE232F-4425-46BF-8742-E6AB5F5836B6}" destId="{FA21EB47-4F34-493A-820D-F6011BCF76A1}" srcOrd="2" destOrd="0" presId="urn:microsoft.com/office/officeart/2005/8/layout/vList2"/>
    <dgm:cxn modelId="{1C3350C3-3DBE-4D09-AF1E-8A0BF361C1D5}" type="presParOf" srcId="{20CE232F-4425-46BF-8742-E6AB5F5836B6}" destId="{E1FF8BDC-3755-48A4-9702-752F9BABCE4E}" srcOrd="3" destOrd="0" presId="urn:microsoft.com/office/officeart/2005/8/layout/vList2"/>
    <dgm:cxn modelId="{40163637-24D0-46FD-8461-DA076B0BB3BE}" type="presParOf" srcId="{20CE232F-4425-46BF-8742-E6AB5F5836B6}" destId="{5E5255B5-9873-4828-AF21-256C602FCCC8}" srcOrd="4" destOrd="0" presId="urn:microsoft.com/office/officeart/2005/8/layout/vList2"/>
    <dgm:cxn modelId="{BFB046BA-7C0A-4F47-A475-4B3D22CAA07D}" type="presParOf" srcId="{20CE232F-4425-46BF-8742-E6AB5F5836B6}" destId="{F8E52FB4-7B1F-4726-BAC4-282740A15F66}"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40B42CBA-241A-4A35-82AC-E65CC7792441}" type="doc">
      <dgm:prSet loTypeId="urn:microsoft.com/office/officeart/2005/8/layout/vList2" loCatId="list" qsTypeId="urn:microsoft.com/office/officeart/2005/8/quickstyle/simple5" qsCatId="simple" csTypeId="urn:microsoft.com/office/officeart/2005/8/colors/colorful2" csCatId="colorful" phldr="1"/>
      <dgm:spPr/>
      <dgm:t>
        <a:bodyPr/>
        <a:lstStyle/>
        <a:p>
          <a:endParaRPr lang="en-US"/>
        </a:p>
      </dgm:t>
    </dgm:pt>
    <dgm:pt modelId="{D32664DB-E9C9-4A89-9289-A39426071DAB}">
      <dgm:prSet/>
      <dgm:spPr>
        <a:solidFill>
          <a:schemeClr val="accent3">
            <a:lumMod val="75000"/>
          </a:schemeClr>
        </a:solidFill>
      </dgm:spPr>
      <dgm:t>
        <a:bodyPr/>
        <a:lstStyle/>
        <a:p>
          <a:r>
            <a:rPr lang="en-US" u="sng" dirty="0"/>
            <a:t>CRITICAL RESULT:  INR ≥4.5</a:t>
          </a:r>
          <a:endParaRPr lang="en-US" dirty="0"/>
        </a:p>
      </dgm:t>
    </dgm:pt>
    <dgm:pt modelId="{A2182446-FA5B-47EC-AF00-03E11CA3CB85}" type="parTrans" cxnId="{0D53CB38-223A-4434-A60E-384D5332A537}">
      <dgm:prSet/>
      <dgm:spPr/>
      <dgm:t>
        <a:bodyPr/>
        <a:lstStyle/>
        <a:p>
          <a:endParaRPr lang="en-US"/>
        </a:p>
      </dgm:t>
    </dgm:pt>
    <dgm:pt modelId="{4D7ED6A2-36FE-4E82-B076-C33765ACB703}" type="sibTrans" cxnId="{0D53CB38-223A-4434-A60E-384D5332A537}">
      <dgm:prSet/>
      <dgm:spPr/>
      <dgm:t>
        <a:bodyPr/>
        <a:lstStyle/>
        <a:p>
          <a:endParaRPr lang="en-US"/>
        </a:p>
      </dgm:t>
    </dgm:pt>
    <dgm:pt modelId="{181D7024-B883-4ED7-BBC9-54B5F0E6A426}">
      <dgm:prSet/>
      <dgm:spPr>
        <a:solidFill>
          <a:schemeClr val="accent1"/>
        </a:solidFill>
      </dgm:spPr>
      <dgm:t>
        <a:bodyPr/>
        <a:lstStyle/>
        <a:p>
          <a:r>
            <a:rPr lang="en-US"/>
            <a:t>The procedure for handling a critical value is as follows:</a:t>
          </a:r>
        </a:p>
      </dgm:t>
    </dgm:pt>
    <dgm:pt modelId="{B93AC0F6-67DD-454D-8833-875CED54B6CD}" type="parTrans" cxnId="{DD4E1E37-7B9D-4D83-8ED1-86067FBFEAD3}">
      <dgm:prSet/>
      <dgm:spPr/>
      <dgm:t>
        <a:bodyPr/>
        <a:lstStyle/>
        <a:p>
          <a:endParaRPr lang="en-US"/>
        </a:p>
      </dgm:t>
    </dgm:pt>
    <dgm:pt modelId="{AC870333-A407-4A4C-A1EB-DB6CDD37D784}" type="sibTrans" cxnId="{DD4E1E37-7B9D-4D83-8ED1-86067FBFEAD3}">
      <dgm:prSet/>
      <dgm:spPr/>
      <dgm:t>
        <a:bodyPr/>
        <a:lstStyle/>
        <a:p>
          <a:endParaRPr lang="en-US"/>
        </a:p>
      </dgm:t>
    </dgm:pt>
    <dgm:pt modelId="{AA5C2E58-32E0-4FD5-A0FD-DB345FD5E088}">
      <dgm:prSet/>
      <dgm:spPr>
        <a:solidFill>
          <a:schemeClr val="accent1"/>
        </a:solidFill>
      </dgm:spPr>
      <dgm:t>
        <a:bodyPr/>
        <a:lstStyle/>
        <a:p>
          <a:r>
            <a:rPr lang="en-US" dirty="0"/>
            <a:t>Repeat the test immediately</a:t>
          </a:r>
        </a:p>
      </dgm:t>
    </dgm:pt>
    <dgm:pt modelId="{3D7A259E-4453-4D64-B8BE-18F2A1D099A0}" type="parTrans" cxnId="{AFB0F1BF-97DD-4DC2-AD1A-45D4F7341B28}">
      <dgm:prSet/>
      <dgm:spPr/>
      <dgm:t>
        <a:bodyPr/>
        <a:lstStyle/>
        <a:p>
          <a:endParaRPr lang="en-US"/>
        </a:p>
      </dgm:t>
    </dgm:pt>
    <dgm:pt modelId="{7389DD6A-D6EA-44AE-B930-EABF248D708E}" type="sibTrans" cxnId="{AFB0F1BF-97DD-4DC2-AD1A-45D4F7341B28}">
      <dgm:prSet/>
      <dgm:spPr/>
      <dgm:t>
        <a:bodyPr/>
        <a:lstStyle/>
        <a:p>
          <a:endParaRPr lang="en-US"/>
        </a:p>
      </dgm:t>
    </dgm:pt>
    <dgm:pt modelId="{BA2032DE-AA89-43C2-B393-09E1ED97C8D2}">
      <dgm:prSet/>
      <dgm:spPr>
        <a:solidFill>
          <a:schemeClr val="accent1"/>
        </a:solidFill>
      </dgm:spPr>
      <dgm:t>
        <a:bodyPr/>
        <a:lstStyle/>
        <a:p>
          <a:r>
            <a:rPr lang="en-US" dirty="0"/>
            <a:t>Send a PT/INR sample to the lab for confirmation</a:t>
          </a:r>
        </a:p>
      </dgm:t>
    </dgm:pt>
    <dgm:pt modelId="{03822D20-9998-46A8-BE9D-B6BBDAC84658}" type="parTrans" cxnId="{007F08E2-170B-41B8-A22C-8C5CEC97E1CE}">
      <dgm:prSet/>
      <dgm:spPr/>
      <dgm:t>
        <a:bodyPr/>
        <a:lstStyle/>
        <a:p>
          <a:endParaRPr lang="en-US"/>
        </a:p>
      </dgm:t>
    </dgm:pt>
    <dgm:pt modelId="{AF26B2C4-1284-4574-B229-959DEC988FB7}" type="sibTrans" cxnId="{007F08E2-170B-41B8-A22C-8C5CEC97E1CE}">
      <dgm:prSet/>
      <dgm:spPr/>
      <dgm:t>
        <a:bodyPr/>
        <a:lstStyle/>
        <a:p>
          <a:endParaRPr lang="en-US"/>
        </a:p>
      </dgm:t>
    </dgm:pt>
    <dgm:pt modelId="{16CE34CC-8291-442F-9A3D-E973A82A430A}">
      <dgm:prSet/>
      <dgm:spPr>
        <a:solidFill>
          <a:schemeClr val="accent1"/>
        </a:solidFill>
      </dgm:spPr>
      <dgm:t>
        <a:bodyPr/>
        <a:lstStyle/>
        <a:p>
          <a:r>
            <a:rPr lang="en-US" dirty="0"/>
            <a:t>Notify the patient’s provider (as appropriate) using read back / verify</a:t>
          </a:r>
        </a:p>
      </dgm:t>
    </dgm:pt>
    <dgm:pt modelId="{B22F0A04-9A2E-4E27-AD1A-9325D3721AC2}" type="parTrans" cxnId="{04AA847D-0378-4377-93E0-E770211D850D}">
      <dgm:prSet/>
      <dgm:spPr/>
      <dgm:t>
        <a:bodyPr/>
        <a:lstStyle/>
        <a:p>
          <a:endParaRPr lang="en-US"/>
        </a:p>
      </dgm:t>
    </dgm:pt>
    <dgm:pt modelId="{450A5BA8-1AF8-4729-8C73-62DE8476C9B2}" type="sibTrans" cxnId="{04AA847D-0378-4377-93E0-E770211D850D}">
      <dgm:prSet/>
      <dgm:spPr/>
      <dgm:t>
        <a:bodyPr/>
        <a:lstStyle/>
        <a:p>
          <a:endParaRPr lang="en-US"/>
        </a:p>
      </dgm:t>
    </dgm:pt>
    <dgm:pt modelId="{4FE10770-49C8-4871-991E-2CE68321BA47}">
      <dgm:prSet/>
      <dgm:spPr>
        <a:solidFill>
          <a:schemeClr val="accent1"/>
        </a:solidFill>
      </dgm:spPr>
      <dgm:t>
        <a:bodyPr/>
        <a:lstStyle/>
        <a:p>
          <a:r>
            <a:rPr lang="en-US"/>
            <a:t>Document in CPRS and include notification time to provider</a:t>
          </a:r>
        </a:p>
      </dgm:t>
    </dgm:pt>
    <dgm:pt modelId="{A04DAE35-39F7-49D0-98A2-F9898AD035FF}" type="parTrans" cxnId="{8F99A126-7306-485A-9588-AAD2CE7EDCBC}">
      <dgm:prSet/>
      <dgm:spPr/>
      <dgm:t>
        <a:bodyPr/>
        <a:lstStyle/>
        <a:p>
          <a:endParaRPr lang="en-US"/>
        </a:p>
      </dgm:t>
    </dgm:pt>
    <dgm:pt modelId="{0628B88F-117F-4AA4-BF09-E5B7D1B8DF8C}" type="sibTrans" cxnId="{8F99A126-7306-485A-9588-AAD2CE7EDCBC}">
      <dgm:prSet/>
      <dgm:spPr/>
      <dgm:t>
        <a:bodyPr/>
        <a:lstStyle/>
        <a:p>
          <a:endParaRPr lang="en-US"/>
        </a:p>
      </dgm:t>
    </dgm:pt>
    <dgm:pt modelId="{9D8D7572-C73A-4B09-862A-21D56FED7753}" type="pres">
      <dgm:prSet presAssocID="{40B42CBA-241A-4A35-82AC-E65CC7792441}" presName="linear" presStyleCnt="0">
        <dgm:presLayoutVars>
          <dgm:animLvl val="lvl"/>
          <dgm:resizeHandles val="exact"/>
        </dgm:presLayoutVars>
      </dgm:prSet>
      <dgm:spPr/>
    </dgm:pt>
    <dgm:pt modelId="{DBB7261D-5ECA-4CFB-9F5B-CB2E49F2022B}" type="pres">
      <dgm:prSet presAssocID="{D32664DB-E9C9-4A89-9289-A39426071DAB}" presName="parentText" presStyleLbl="node1" presStyleIdx="0" presStyleCnt="1" custLinFactNeighborX="20" custLinFactNeighborY="-1192">
        <dgm:presLayoutVars>
          <dgm:chMax val="0"/>
          <dgm:bulletEnabled val="1"/>
        </dgm:presLayoutVars>
      </dgm:prSet>
      <dgm:spPr/>
    </dgm:pt>
    <dgm:pt modelId="{D45E6CF3-7582-4B3E-8E09-04C05C92C278}" type="pres">
      <dgm:prSet presAssocID="{D32664DB-E9C9-4A89-9289-A39426071DAB}" presName="childText" presStyleLbl="revTx" presStyleIdx="0" presStyleCnt="1">
        <dgm:presLayoutVars>
          <dgm:bulletEnabled val="1"/>
        </dgm:presLayoutVars>
      </dgm:prSet>
      <dgm:spPr/>
    </dgm:pt>
  </dgm:ptLst>
  <dgm:cxnLst>
    <dgm:cxn modelId="{8F99A126-7306-485A-9588-AAD2CE7EDCBC}" srcId="{181D7024-B883-4ED7-BBC9-54B5F0E6A426}" destId="{4FE10770-49C8-4871-991E-2CE68321BA47}" srcOrd="3" destOrd="0" parTransId="{A04DAE35-39F7-49D0-98A2-F9898AD035FF}" sibTransId="{0628B88F-117F-4AA4-BF09-E5B7D1B8DF8C}"/>
    <dgm:cxn modelId="{DD4E1E37-7B9D-4D83-8ED1-86067FBFEAD3}" srcId="{D32664DB-E9C9-4A89-9289-A39426071DAB}" destId="{181D7024-B883-4ED7-BBC9-54B5F0E6A426}" srcOrd="0" destOrd="0" parTransId="{B93AC0F6-67DD-454D-8833-875CED54B6CD}" sibTransId="{AC870333-A407-4A4C-A1EB-DB6CDD37D784}"/>
    <dgm:cxn modelId="{0D53CB38-223A-4434-A60E-384D5332A537}" srcId="{40B42CBA-241A-4A35-82AC-E65CC7792441}" destId="{D32664DB-E9C9-4A89-9289-A39426071DAB}" srcOrd="0" destOrd="0" parTransId="{A2182446-FA5B-47EC-AF00-03E11CA3CB85}" sibTransId="{4D7ED6A2-36FE-4E82-B076-C33765ACB703}"/>
    <dgm:cxn modelId="{82A57C65-9249-4134-8F56-7D12712331DA}" type="presOf" srcId="{AA5C2E58-32E0-4FD5-A0FD-DB345FD5E088}" destId="{D45E6CF3-7582-4B3E-8E09-04C05C92C278}" srcOrd="0" destOrd="1" presId="urn:microsoft.com/office/officeart/2005/8/layout/vList2"/>
    <dgm:cxn modelId="{04AA847D-0378-4377-93E0-E770211D850D}" srcId="{181D7024-B883-4ED7-BBC9-54B5F0E6A426}" destId="{16CE34CC-8291-442F-9A3D-E973A82A430A}" srcOrd="2" destOrd="0" parTransId="{B22F0A04-9A2E-4E27-AD1A-9325D3721AC2}" sibTransId="{450A5BA8-1AF8-4729-8C73-62DE8476C9B2}"/>
    <dgm:cxn modelId="{1A3C408F-2B43-4C31-9D86-864C5943A704}" type="presOf" srcId="{40B42CBA-241A-4A35-82AC-E65CC7792441}" destId="{9D8D7572-C73A-4B09-862A-21D56FED7753}" srcOrd="0" destOrd="0" presId="urn:microsoft.com/office/officeart/2005/8/layout/vList2"/>
    <dgm:cxn modelId="{880E0890-B41F-468C-AC79-2B566C3C1345}" type="presOf" srcId="{181D7024-B883-4ED7-BBC9-54B5F0E6A426}" destId="{D45E6CF3-7582-4B3E-8E09-04C05C92C278}" srcOrd="0" destOrd="0" presId="urn:microsoft.com/office/officeart/2005/8/layout/vList2"/>
    <dgm:cxn modelId="{C0F2B3B9-2085-4FBE-AF3C-F6D182176167}" type="presOf" srcId="{16CE34CC-8291-442F-9A3D-E973A82A430A}" destId="{D45E6CF3-7582-4B3E-8E09-04C05C92C278}" srcOrd="0" destOrd="3" presId="urn:microsoft.com/office/officeart/2005/8/layout/vList2"/>
    <dgm:cxn modelId="{5EA862BC-4BB7-466F-8868-3C52BB5DCEF5}" type="presOf" srcId="{D32664DB-E9C9-4A89-9289-A39426071DAB}" destId="{DBB7261D-5ECA-4CFB-9F5B-CB2E49F2022B}" srcOrd="0" destOrd="0" presId="urn:microsoft.com/office/officeart/2005/8/layout/vList2"/>
    <dgm:cxn modelId="{AFB0F1BF-97DD-4DC2-AD1A-45D4F7341B28}" srcId="{181D7024-B883-4ED7-BBC9-54B5F0E6A426}" destId="{AA5C2E58-32E0-4FD5-A0FD-DB345FD5E088}" srcOrd="0" destOrd="0" parTransId="{3D7A259E-4453-4D64-B8BE-18F2A1D099A0}" sibTransId="{7389DD6A-D6EA-44AE-B930-EABF248D708E}"/>
    <dgm:cxn modelId="{582FE7C7-B41F-45C6-A001-D4B847C984BF}" type="presOf" srcId="{4FE10770-49C8-4871-991E-2CE68321BA47}" destId="{D45E6CF3-7582-4B3E-8E09-04C05C92C278}" srcOrd="0" destOrd="4" presId="urn:microsoft.com/office/officeart/2005/8/layout/vList2"/>
    <dgm:cxn modelId="{007F08E2-170B-41B8-A22C-8C5CEC97E1CE}" srcId="{181D7024-B883-4ED7-BBC9-54B5F0E6A426}" destId="{BA2032DE-AA89-43C2-B393-09E1ED97C8D2}" srcOrd="1" destOrd="0" parTransId="{03822D20-9998-46A8-BE9D-B6BBDAC84658}" sibTransId="{AF26B2C4-1284-4574-B229-959DEC988FB7}"/>
    <dgm:cxn modelId="{72DD1AE4-75D9-40A6-A755-9354B3FC3B17}" type="presOf" srcId="{BA2032DE-AA89-43C2-B393-09E1ED97C8D2}" destId="{D45E6CF3-7582-4B3E-8E09-04C05C92C278}" srcOrd="0" destOrd="2" presId="urn:microsoft.com/office/officeart/2005/8/layout/vList2"/>
    <dgm:cxn modelId="{7DBD620C-C242-4424-967A-A6702DBD053D}" type="presParOf" srcId="{9D8D7572-C73A-4B09-862A-21D56FED7753}" destId="{DBB7261D-5ECA-4CFB-9F5B-CB2E49F2022B}" srcOrd="0" destOrd="0" presId="urn:microsoft.com/office/officeart/2005/8/layout/vList2"/>
    <dgm:cxn modelId="{5FE613AF-170A-458B-8703-A5885E98DF91}" type="presParOf" srcId="{9D8D7572-C73A-4B09-862A-21D56FED7753}" destId="{D45E6CF3-7582-4B3E-8E09-04C05C92C278}"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B656ECA-4CF9-451A-8022-AA13E10DA28B}" type="doc">
      <dgm:prSet loTypeId="urn:microsoft.com/office/officeart/2018/5/layout/IconLeaf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A26B5EB9-F530-40A1-AA50-A8565ACCAA7D}">
      <dgm:prSet/>
      <dgm:spPr/>
      <dgm:t>
        <a:bodyPr/>
        <a:lstStyle/>
        <a:p>
          <a:pPr>
            <a:defRPr cap="all"/>
          </a:pPr>
          <a:r>
            <a:rPr lang="en-US"/>
            <a:t>Please complete the exam and </a:t>
          </a:r>
          <a:r>
            <a:rPr lang="en-US" u="sng"/>
            <a:t>practical</a:t>
          </a:r>
          <a:r>
            <a:rPr lang="en-US"/>
            <a:t> before May 31</a:t>
          </a:r>
          <a:r>
            <a:rPr lang="en-US" baseline="30000"/>
            <a:t>st</a:t>
          </a:r>
          <a:endParaRPr lang="en-US"/>
        </a:p>
      </dgm:t>
    </dgm:pt>
    <dgm:pt modelId="{E82BA079-E8CF-4776-A182-1D5350F092C2}" type="parTrans" cxnId="{7279B609-87DB-42F9-B358-1AE67B55ECAD}">
      <dgm:prSet/>
      <dgm:spPr/>
      <dgm:t>
        <a:bodyPr/>
        <a:lstStyle/>
        <a:p>
          <a:endParaRPr lang="en-US"/>
        </a:p>
      </dgm:t>
    </dgm:pt>
    <dgm:pt modelId="{5A523CFD-33B9-414F-AEB1-085C381CC165}" type="sibTrans" cxnId="{7279B609-87DB-42F9-B358-1AE67B55ECAD}">
      <dgm:prSet/>
      <dgm:spPr/>
      <dgm:t>
        <a:bodyPr/>
        <a:lstStyle/>
        <a:p>
          <a:endParaRPr lang="en-US"/>
        </a:p>
      </dgm:t>
    </dgm:pt>
    <dgm:pt modelId="{0A160A1C-EFF6-4639-8661-3CFADC8B4363}">
      <dgm:prSet/>
      <dgm:spPr/>
      <dgm:t>
        <a:bodyPr/>
        <a:lstStyle/>
        <a:p>
          <a:pPr>
            <a:defRPr cap="all"/>
          </a:pPr>
          <a:r>
            <a:rPr lang="en-US" dirty="0"/>
            <a:t>Thank you!</a:t>
          </a:r>
        </a:p>
      </dgm:t>
    </dgm:pt>
    <dgm:pt modelId="{B8F2FC0E-5F6A-4F5A-B917-4133346C074B}" type="parTrans" cxnId="{B120EBF4-5DEE-46C6-9E64-80BA55E574FE}">
      <dgm:prSet/>
      <dgm:spPr/>
      <dgm:t>
        <a:bodyPr/>
        <a:lstStyle/>
        <a:p>
          <a:endParaRPr lang="en-US"/>
        </a:p>
      </dgm:t>
    </dgm:pt>
    <dgm:pt modelId="{872253DF-5482-4893-B39D-4F03E9EDCB6D}" type="sibTrans" cxnId="{B120EBF4-5DEE-46C6-9E64-80BA55E574FE}">
      <dgm:prSet/>
      <dgm:spPr/>
      <dgm:t>
        <a:bodyPr/>
        <a:lstStyle/>
        <a:p>
          <a:endParaRPr lang="en-US"/>
        </a:p>
      </dgm:t>
    </dgm:pt>
    <dgm:pt modelId="{D261620B-0EA9-438D-969D-54C6084D53EB}">
      <dgm:prSet/>
      <dgm:spPr/>
      <dgm:t>
        <a:bodyPr/>
        <a:lstStyle/>
        <a:p>
          <a:pPr>
            <a:defRPr cap="all"/>
          </a:pPr>
          <a:r>
            <a:rPr lang="en-US"/>
            <a:t>Questions or concerns: contact Ancillary at ext. 3305, 5885, or 8036</a:t>
          </a:r>
        </a:p>
      </dgm:t>
    </dgm:pt>
    <dgm:pt modelId="{780C88D8-A93B-4707-9203-E5F769B9C1D3}" type="parTrans" cxnId="{D57B4434-35E3-45EC-A1C2-16C609CC0A61}">
      <dgm:prSet/>
      <dgm:spPr/>
      <dgm:t>
        <a:bodyPr/>
        <a:lstStyle/>
        <a:p>
          <a:endParaRPr lang="en-US"/>
        </a:p>
      </dgm:t>
    </dgm:pt>
    <dgm:pt modelId="{E043ADF4-3853-420F-9AC0-00A6767610DD}" type="sibTrans" cxnId="{D57B4434-35E3-45EC-A1C2-16C609CC0A61}">
      <dgm:prSet/>
      <dgm:spPr/>
      <dgm:t>
        <a:bodyPr/>
        <a:lstStyle/>
        <a:p>
          <a:endParaRPr lang="en-US"/>
        </a:p>
      </dgm:t>
    </dgm:pt>
    <dgm:pt modelId="{1CF6128D-62D0-439B-9E5F-142C471087C6}" type="pres">
      <dgm:prSet presAssocID="{EB656ECA-4CF9-451A-8022-AA13E10DA28B}" presName="root" presStyleCnt="0">
        <dgm:presLayoutVars>
          <dgm:dir/>
          <dgm:resizeHandles val="exact"/>
        </dgm:presLayoutVars>
      </dgm:prSet>
      <dgm:spPr/>
    </dgm:pt>
    <dgm:pt modelId="{F1F3B8B4-3B75-44A9-970F-24C051A40C3D}" type="pres">
      <dgm:prSet presAssocID="{A26B5EB9-F530-40A1-AA50-A8565ACCAA7D}" presName="compNode" presStyleCnt="0"/>
      <dgm:spPr/>
    </dgm:pt>
    <dgm:pt modelId="{AA9C73A6-0DA6-49BE-ADF6-BC6B42E2554A}" type="pres">
      <dgm:prSet presAssocID="{A26B5EB9-F530-40A1-AA50-A8565ACCAA7D}" presName="iconBgRect" presStyleLbl="bgShp" presStyleIdx="0" presStyleCnt="3"/>
      <dgm:spPr>
        <a:prstGeom prst="round2DiagRect">
          <a:avLst>
            <a:gd name="adj1" fmla="val 29727"/>
            <a:gd name="adj2" fmla="val 0"/>
          </a:avLst>
        </a:prstGeom>
      </dgm:spPr>
    </dgm:pt>
    <dgm:pt modelId="{CAFE0F56-8E0E-43C2-B7DE-3FAF94A6EB2E}" type="pres">
      <dgm:prSet presAssocID="{A26B5EB9-F530-40A1-AA50-A8565ACCAA7D}"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Checkmark"/>
        </a:ext>
      </dgm:extLst>
    </dgm:pt>
    <dgm:pt modelId="{13005FC9-999D-47AC-866B-CA92C0384D55}" type="pres">
      <dgm:prSet presAssocID="{A26B5EB9-F530-40A1-AA50-A8565ACCAA7D}" presName="spaceRect" presStyleCnt="0"/>
      <dgm:spPr/>
    </dgm:pt>
    <dgm:pt modelId="{146724A7-F6F5-4291-AFF5-DC0EEEE9CCD6}" type="pres">
      <dgm:prSet presAssocID="{A26B5EB9-F530-40A1-AA50-A8565ACCAA7D}" presName="textRect" presStyleLbl="revTx" presStyleIdx="0" presStyleCnt="3">
        <dgm:presLayoutVars>
          <dgm:chMax val="1"/>
          <dgm:chPref val="1"/>
        </dgm:presLayoutVars>
      </dgm:prSet>
      <dgm:spPr/>
    </dgm:pt>
    <dgm:pt modelId="{AD59B7C6-277A-45B6-AE58-224AA8ACF29A}" type="pres">
      <dgm:prSet presAssocID="{5A523CFD-33B9-414F-AEB1-085C381CC165}" presName="sibTrans" presStyleCnt="0"/>
      <dgm:spPr/>
    </dgm:pt>
    <dgm:pt modelId="{D5749F3E-5785-43BE-B784-E8ADCCBBA940}" type="pres">
      <dgm:prSet presAssocID="{0A160A1C-EFF6-4639-8661-3CFADC8B4363}" presName="compNode" presStyleCnt="0"/>
      <dgm:spPr/>
    </dgm:pt>
    <dgm:pt modelId="{2BE3DC5D-96ED-4FCF-A6F7-E5B83987B5CC}" type="pres">
      <dgm:prSet presAssocID="{0A160A1C-EFF6-4639-8661-3CFADC8B4363}" presName="iconBgRect" presStyleLbl="bgShp" presStyleIdx="1" presStyleCnt="3"/>
      <dgm:spPr>
        <a:prstGeom prst="round2DiagRect">
          <a:avLst>
            <a:gd name="adj1" fmla="val 29727"/>
            <a:gd name="adj2" fmla="val 0"/>
          </a:avLst>
        </a:prstGeom>
      </dgm:spPr>
    </dgm:pt>
    <dgm:pt modelId="{AC12A09E-5670-4EA0-B34E-570D3F5A7EB9}" type="pres">
      <dgm:prSet presAssocID="{0A160A1C-EFF6-4639-8661-3CFADC8B436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Sunglasses Face with Solid Fill"/>
        </a:ext>
      </dgm:extLst>
    </dgm:pt>
    <dgm:pt modelId="{1E4C5A28-84BE-4BB5-B175-1505249E6410}" type="pres">
      <dgm:prSet presAssocID="{0A160A1C-EFF6-4639-8661-3CFADC8B4363}" presName="spaceRect" presStyleCnt="0"/>
      <dgm:spPr/>
    </dgm:pt>
    <dgm:pt modelId="{FFC4A285-E971-4B56-99FE-C02E655E0904}" type="pres">
      <dgm:prSet presAssocID="{0A160A1C-EFF6-4639-8661-3CFADC8B4363}" presName="textRect" presStyleLbl="revTx" presStyleIdx="1" presStyleCnt="3">
        <dgm:presLayoutVars>
          <dgm:chMax val="1"/>
          <dgm:chPref val="1"/>
        </dgm:presLayoutVars>
      </dgm:prSet>
      <dgm:spPr/>
    </dgm:pt>
    <dgm:pt modelId="{AA41677B-E8B6-48E8-A546-2119B87A44D6}" type="pres">
      <dgm:prSet presAssocID="{872253DF-5482-4893-B39D-4F03E9EDCB6D}" presName="sibTrans" presStyleCnt="0"/>
      <dgm:spPr/>
    </dgm:pt>
    <dgm:pt modelId="{5B7B20E7-EB44-4E8D-B99C-2CCAAD19FD6C}" type="pres">
      <dgm:prSet presAssocID="{D261620B-0EA9-438D-969D-54C6084D53EB}" presName="compNode" presStyleCnt="0"/>
      <dgm:spPr/>
    </dgm:pt>
    <dgm:pt modelId="{BD633E5D-C1CC-421A-AEB5-421E6769A493}" type="pres">
      <dgm:prSet presAssocID="{D261620B-0EA9-438D-969D-54C6084D53EB}" presName="iconBgRect" presStyleLbl="bgShp" presStyleIdx="2" presStyleCnt="3"/>
      <dgm:spPr>
        <a:prstGeom prst="round2DiagRect">
          <a:avLst>
            <a:gd name="adj1" fmla="val 29727"/>
            <a:gd name="adj2" fmla="val 0"/>
          </a:avLst>
        </a:prstGeom>
      </dgm:spPr>
    </dgm:pt>
    <dgm:pt modelId="{23E7F625-90D6-4691-A7FD-246B64D9CA33}" type="pres">
      <dgm:prSet presAssocID="{D261620B-0EA9-438D-969D-54C6084D53E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Questions"/>
        </a:ext>
      </dgm:extLst>
    </dgm:pt>
    <dgm:pt modelId="{726A763B-DE6C-4C8D-AD7F-9DAD1D9F1020}" type="pres">
      <dgm:prSet presAssocID="{D261620B-0EA9-438D-969D-54C6084D53EB}" presName="spaceRect" presStyleCnt="0"/>
      <dgm:spPr/>
    </dgm:pt>
    <dgm:pt modelId="{8AF76CC1-1DAE-430F-A267-ABF4C0BD2A50}" type="pres">
      <dgm:prSet presAssocID="{D261620B-0EA9-438D-969D-54C6084D53EB}" presName="textRect" presStyleLbl="revTx" presStyleIdx="2" presStyleCnt="3">
        <dgm:presLayoutVars>
          <dgm:chMax val="1"/>
          <dgm:chPref val="1"/>
        </dgm:presLayoutVars>
      </dgm:prSet>
      <dgm:spPr/>
    </dgm:pt>
  </dgm:ptLst>
  <dgm:cxnLst>
    <dgm:cxn modelId="{7279B609-87DB-42F9-B358-1AE67B55ECAD}" srcId="{EB656ECA-4CF9-451A-8022-AA13E10DA28B}" destId="{A26B5EB9-F530-40A1-AA50-A8565ACCAA7D}" srcOrd="0" destOrd="0" parTransId="{E82BA079-E8CF-4776-A182-1D5350F092C2}" sibTransId="{5A523CFD-33B9-414F-AEB1-085C381CC165}"/>
    <dgm:cxn modelId="{5BED2725-54C6-4EF0-90CB-06D54DFC4F0F}" type="presOf" srcId="{A26B5EB9-F530-40A1-AA50-A8565ACCAA7D}" destId="{146724A7-F6F5-4291-AFF5-DC0EEEE9CCD6}" srcOrd="0" destOrd="0" presId="urn:microsoft.com/office/officeart/2018/5/layout/IconLeafLabelList"/>
    <dgm:cxn modelId="{666E792E-7AAB-4A68-BB66-CA4F39305B0A}" type="presOf" srcId="{EB656ECA-4CF9-451A-8022-AA13E10DA28B}" destId="{1CF6128D-62D0-439B-9E5F-142C471087C6}" srcOrd="0" destOrd="0" presId="urn:microsoft.com/office/officeart/2018/5/layout/IconLeafLabelList"/>
    <dgm:cxn modelId="{D57B4434-35E3-45EC-A1C2-16C609CC0A61}" srcId="{EB656ECA-4CF9-451A-8022-AA13E10DA28B}" destId="{D261620B-0EA9-438D-969D-54C6084D53EB}" srcOrd="2" destOrd="0" parTransId="{780C88D8-A93B-4707-9203-E5F769B9C1D3}" sibTransId="{E043ADF4-3853-420F-9AC0-00A6767610DD}"/>
    <dgm:cxn modelId="{022696B0-7E20-4F98-934C-EAE30F84F06A}" type="presOf" srcId="{D261620B-0EA9-438D-969D-54C6084D53EB}" destId="{8AF76CC1-1DAE-430F-A267-ABF4C0BD2A50}" srcOrd="0" destOrd="0" presId="urn:microsoft.com/office/officeart/2018/5/layout/IconLeafLabelList"/>
    <dgm:cxn modelId="{7A785FE6-92B2-44AF-A501-9BB5A4219BF6}" type="presOf" srcId="{0A160A1C-EFF6-4639-8661-3CFADC8B4363}" destId="{FFC4A285-E971-4B56-99FE-C02E655E0904}" srcOrd="0" destOrd="0" presId="urn:microsoft.com/office/officeart/2018/5/layout/IconLeafLabelList"/>
    <dgm:cxn modelId="{B120EBF4-5DEE-46C6-9E64-80BA55E574FE}" srcId="{EB656ECA-4CF9-451A-8022-AA13E10DA28B}" destId="{0A160A1C-EFF6-4639-8661-3CFADC8B4363}" srcOrd="1" destOrd="0" parTransId="{B8F2FC0E-5F6A-4F5A-B917-4133346C074B}" sibTransId="{872253DF-5482-4893-B39D-4F03E9EDCB6D}"/>
    <dgm:cxn modelId="{01E517A3-43C3-4E2E-AE90-EEBE153B6E62}" type="presParOf" srcId="{1CF6128D-62D0-439B-9E5F-142C471087C6}" destId="{F1F3B8B4-3B75-44A9-970F-24C051A40C3D}" srcOrd="0" destOrd="0" presId="urn:microsoft.com/office/officeart/2018/5/layout/IconLeafLabelList"/>
    <dgm:cxn modelId="{3C2ED889-D8C3-4B55-966A-BDE72B64279E}" type="presParOf" srcId="{F1F3B8B4-3B75-44A9-970F-24C051A40C3D}" destId="{AA9C73A6-0DA6-49BE-ADF6-BC6B42E2554A}" srcOrd="0" destOrd="0" presId="urn:microsoft.com/office/officeart/2018/5/layout/IconLeafLabelList"/>
    <dgm:cxn modelId="{A8938174-D6FD-4D56-B7C0-81F142EC6724}" type="presParOf" srcId="{F1F3B8B4-3B75-44A9-970F-24C051A40C3D}" destId="{CAFE0F56-8E0E-43C2-B7DE-3FAF94A6EB2E}" srcOrd="1" destOrd="0" presId="urn:microsoft.com/office/officeart/2018/5/layout/IconLeafLabelList"/>
    <dgm:cxn modelId="{52AA8A84-2B63-434D-BFF2-CDF0FC019D0E}" type="presParOf" srcId="{F1F3B8B4-3B75-44A9-970F-24C051A40C3D}" destId="{13005FC9-999D-47AC-866B-CA92C0384D55}" srcOrd="2" destOrd="0" presId="urn:microsoft.com/office/officeart/2018/5/layout/IconLeafLabelList"/>
    <dgm:cxn modelId="{3E212A78-C933-43B6-8956-6DFCDC73E388}" type="presParOf" srcId="{F1F3B8B4-3B75-44A9-970F-24C051A40C3D}" destId="{146724A7-F6F5-4291-AFF5-DC0EEEE9CCD6}" srcOrd="3" destOrd="0" presId="urn:microsoft.com/office/officeart/2018/5/layout/IconLeafLabelList"/>
    <dgm:cxn modelId="{2B66BD43-2CD2-42AD-A41A-C7834D40E842}" type="presParOf" srcId="{1CF6128D-62D0-439B-9E5F-142C471087C6}" destId="{AD59B7C6-277A-45B6-AE58-224AA8ACF29A}" srcOrd="1" destOrd="0" presId="urn:microsoft.com/office/officeart/2018/5/layout/IconLeafLabelList"/>
    <dgm:cxn modelId="{7D00D3CB-C157-4E12-B7C3-0941098278C9}" type="presParOf" srcId="{1CF6128D-62D0-439B-9E5F-142C471087C6}" destId="{D5749F3E-5785-43BE-B784-E8ADCCBBA940}" srcOrd="2" destOrd="0" presId="urn:microsoft.com/office/officeart/2018/5/layout/IconLeafLabelList"/>
    <dgm:cxn modelId="{809B3CFA-5C82-49CA-935B-38EA1AECC7D9}" type="presParOf" srcId="{D5749F3E-5785-43BE-B784-E8ADCCBBA940}" destId="{2BE3DC5D-96ED-4FCF-A6F7-E5B83987B5CC}" srcOrd="0" destOrd="0" presId="urn:microsoft.com/office/officeart/2018/5/layout/IconLeafLabelList"/>
    <dgm:cxn modelId="{7229EDB0-0377-4996-9765-CF9F9C349503}" type="presParOf" srcId="{D5749F3E-5785-43BE-B784-E8ADCCBBA940}" destId="{AC12A09E-5670-4EA0-B34E-570D3F5A7EB9}" srcOrd="1" destOrd="0" presId="urn:microsoft.com/office/officeart/2018/5/layout/IconLeafLabelList"/>
    <dgm:cxn modelId="{065478E2-C4B1-40C2-BD19-2A237059E2C9}" type="presParOf" srcId="{D5749F3E-5785-43BE-B784-E8ADCCBBA940}" destId="{1E4C5A28-84BE-4BB5-B175-1505249E6410}" srcOrd="2" destOrd="0" presId="urn:microsoft.com/office/officeart/2018/5/layout/IconLeafLabelList"/>
    <dgm:cxn modelId="{2D326BBC-8574-4D40-B168-209D55E6DB19}" type="presParOf" srcId="{D5749F3E-5785-43BE-B784-E8ADCCBBA940}" destId="{FFC4A285-E971-4B56-99FE-C02E655E0904}" srcOrd="3" destOrd="0" presId="urn:microsoft.com/office/officeart/2018/5/layout/IconLeafLabelList"/>
    <dgm:cxn modelId="{9BC37BD7-C309-43C3-9E1E-7F67F5117115}" type="presParOf" srcId="{1CF6128D-62D0-439B-9E5F-142C471087C6}" destId="{AA41677B-E8B6-48E8-A546-2119B87A44D6}" srcOrd="3" destOrd="0" presId="urn:microsoft.com/office/officeart/2018/5/layout/IconLeafLabelList"/>
    <dgm:cxn modelId="{CBCA7DCB-DF2A-445B-8E92-8B1D04D6A0D7}" type="presParOf" srcId="{1CF6128D-62D0-439B-9E5F-142C471087C6}" destId="{5B7B20E7-EB44-4E8D-B99C-2CCAAD19FD6C}" srcOrd="4" destOrd="0" presId="urn:microsoft.com/office/officeart/2018/5/layout/IconLeafLabelList"/>
    <dgm:cxn modelId="{D814A18F-9E78-446D-BD55-94CA50B4CA0E}" type="presParOf" srcId="{5B7B20E7-EB44-4E8D-B99C-2CCAAD19FD6C}" destId="{BD633E5D-C1CC-421A-AEB5-421E6769A493}" srcOrd="0" destOrd="0" presId="urn:microsoft.com/office/officeart/2018/5/layout/IconLeafLabelList"/>
    <dgm:cxn modelId="{9EF0FE4D-99B5-430E-AE22-3057E9AE6EBD}" type="presParOf" srcId="{5B7B20E7-EB44-4E8D-B99C-2CCAAD19FD6C}" destId="{23E7F625-90D6-4691-A7FD-246B64D9CA33}" srcOrd="1" destOrd="0" presId="urn:microsoft.com/office/officeart/2018/5/layout/IconLeafLabelList"/>
    <dgm:cxn modelId="{8C98EB8E-4DD0-4937-AB18-F72F206B1C99}" type="presParOf" srcId="{5B7B20E7-EB44-4E8D-B99C-2CCAAD19FD6C}" destId="{726A763B-DE6C-4C8D-AD7F-9DAD1D9F1020}" srcOrd="2" destOrd="0" presId="urn:microsoft.com/office/officeart/2018/5/layout/IconLeafLabelList"/>
    <dgm:cxn modelId="{D0B104D3-562E-44A8-8159-A0C37445D850}" type="presParOf" srcId="{5B7B20E7-EB44-4E8D-B99C-2CCAAD19FD6C}" destId="{8AF76CC1-1DAE-430F-A267-ABF4C0BD2A50}"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6A4078-1832-4479-BCC6-8477905BBF33}">
      <dsp:nvSpPr>
        <dsp:cNvPr id="0" name=""/>
        <dsp:cNvSpPr/>
      </dsp:nvSpPr>
      <dsp:spPr>
        <a:xfrm>
          <a:off x="0" y="9183"/>
          <a:ext cx="4799409" cy="934945"/>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D267F6A-F328-4002-8ABF-360087A38367}">
      <dsp:nvSpPr>
        <dsp:cNvPr id="0" name=""/>
        <dsp:cNvSpPr/>
      </dsp:nvSpPr>
      <dsp:spPr>
        <a:xfrm>
          <a:off x="282821" y="219545"/>
          <a:ext cx="514722" cy="51422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A3FA3AE-D6D7-4051-867C-6EBE2E64FE98}">
      <dsp:nvSpPr>
        <dsp:cNvPr id="0" name=""/>
        <dsp:cNvSpPr/>
      </dsp:nvSpPr>
      <dsp:spPr>
        <a:xfrm>
          <a:off x="1080365" y="9183"/>
          <a:ext cx="3254683" cy="93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45" tIns="99045" rIns="99045" bIns="99045" numCol="1" spcCol="1270" anchor="ctr" anchorCtr="0">
          <a:noAutofit/>
        </a:bodyPr>
        <a:lstStyle/>
        <a:p>
          <a:pPr marL="0" lvl="0" indent="0" algn="l" defTabSz="622300">
            <a:lnSpc>
              <a:spcPct val="90000"/>
            </a:lnSpc>
            <a:spcBef>
              <a:spcPct val="0"/>
            </a:spcBef>
            <a:spcAft>
              <a:spcPct val="35000"/>
            </a:spcAft>
            <a:buNone/>
          </a:pPr>
          <a:r>
            <a:rPr lang="en-US" sz="1400" kern="1200"/>
            <a:t>SPECIMEN - Whole blood from a finger stick </a:t>
          </a:r>
        </a:p>
      </dsp:txBody>
      <dsp:txXfrm>
        <a:off x="1080365" y="9183"/>
        <a:ext cx="3254683" cy="935859"/>
      </dsp:txXfrm>
    </dsp:sp>
    <dsp:sp modelId="{6BBFF8F5-9C51-491A-B88B-8FA2112EFE2E}">
      <dsp:nvSpPr>
        <dsp:cNvPr id="0" name=""/>
        <dsp:cNvSpPr/>
      </dsp:nvSpPr>
      <dsp:spPr>
        <a:xfrm>
          <a:off x="0" y="1165245"/>
          <a:ext cx="4799409" cy="934945"/>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A23DD5-3B91-4ACB-97ED-F47212464F5F}">
      <dsp:nvSpPr>
        <dsp:cNvPr id="0" name=""/>
        <dsp:cNvSpPr/>
      </dsp:nvSpPr>
      <dsp:spPr>
        <a:xfrm>
          <a:off x="282821" y="1375608"/>
          <a:ext cx="514722" cy="51422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6354976-3FB0-4E3E-AB92-D93E1B06FC5E}">
      <dsp:nvSpPr>
        <dsp:cNvPr id="0" name=""/>
        <dsp:cNvSpPr/>
      </dsp:nvSpPr>
      <dsp:spPr>
        <a:xfrm>
          <a:off x="1080365" y="1165245"/>
          <a:ext cx="3254683" cy="93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45" tIns="99045" rIns="99045" bIns="99045" numCol="1" spcCol="1270" anchor="ctr" anchorCtr="0">
          <a:noAutofit/>
        </a:bodyPr>
        <a:lstStyle/>
        <a:p>
          <a:pPr marL="0" lvl="0" indent="0" algn="l" defTabSz="622300">
            <a:lnSpc>
              <a:spcPct val="90000"/>
            </a:lnSpc>
            <a:spcBef>
              <a:spcPct val="0"/>
            </a:spcBef>
            <a:spcAft>
              <a:spcPct val="35000"/>
            </a:spcAft>
            <a:buNone/>
          </a:pPr>
          <a:r>
            <a:rPr lang="en-US" sz="1400" b="1" i="1" u="sng" kern="1200" dirty="0"/>
            <a:t>Use the first drop of blood from the finger stick (do not wipe it off) – apply directly to the cartridge</a:t>
          </a:r>
          <a:endParaRPr lang="en-US" sz="1400" kern="1200" dirty="0"/>
        </a:p>
      </dsp:txBody>
      <dsp:txXfrm>
        <a:off x="1080365" y="1165245"/>
        <a:ext cx="3254683" cy="935859"/>
      </dsp:txXfrm>
    </dsp:sp>
    <dsp:sp modelId="{2B4E472A-20A7-4A63-AF27-99E111852F55}">
      <dsp:nvSpPr>
        <dsp:cNvPr id="0" name=""/>
        <dsp:cNvSpPr/>
      </dsp:nvSpPr>
      <dsp:spPr>
        <a:xfrm>
          <a:off x="0" y="2321307"/>
          <a:ext cx="4799409" cy="934945"/>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E722D866-E619-4D3F-97CC-8D264E731D43}">
      <dsp:nvSpPr>
        <dsp:cNvPr id="0" name=""/>
        <dsp:cNvSpPr/>
      </dsp:nvSpPr>
      <dsp:spPr>
        <a:xfrm>
          <a:off x="282821" y="2531670"/>
          <a:ext cx="514722" cy="51422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79B6DC6-8160-44A4-B90B-A135A7434E6A}">
      <dsp:nvSpPr>
        <dsp:cNvPr id="0" name=""/>
        <dsp:cNvSpPr/>
      </dsp:nvSpPr>
      <dsp:spPr>
        <a:xfrm>
          <a:off x="1080365" y="2321307"/>
          <a:ext cx="2159734" cy="93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45" tIns="99045" rIns="99045" bIns="99045" numCol="1" spcCol="1270" anchor="ctr" anchorCtr="0">
          <a:noAutofit/>
        </a:bodyPr>
        <a:lstStyle/>
        <a:p>
          <a:pPr marL="0" lvl="0" indent="0" algn="l" defTabSz="622300">
            <a:lnSpc>
              <a:spcPct val="90000"/>
            </a:lnSpc>
            <a:spcBef>
              <a:spcPct val="0"/>
            </a:spcBef>
            <a:spcAft>
              <a:spcPct val="35000"/>
            </a:spcAft>
            <a:buNone/>
          </a:pPr>
          <a:r>
            <a:rPr lang="en-US" sz="1400" kern="1200"/>
            <a:t>REAGENTS/SUPPLIES</a:t>
          </a:r>
        </a:p>
      </dsp:txBody>
      <dsp:txXfrm>
        <a:off x="1080365" y="2321307"/>
        <a:ext cx="2159734" cy="935859"/>
      </dsp:txXfrm>
    </dsp:sp>
    <dsp:sp modelId="{C5A6D324-DEAE-4D21-BF03-F50B32D7CF82}">
      <dsp:nvSpPr>
        <dsp:cNvPr id="0" name=""/>
        <dsp:cNvSpPr/>
      </dsp:nvSpPr>
      <dsp:spPr>
        <a:xfrm>
          <a:off x="3136046" y="2331376"/>
          <a:ext cx="1303056" cy="89604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6963" tIns="96963" rIns="96963" bIns="96963" numCol="1" spcCol="1270" anchor="ctr" anchorCtr="0">
          <a:noAutofit/>
        </a:bodyPr>
        <a:lstStyle/>
        <a:p>
          <a:pPr marL="0" lvl="0" indent="0" algn="l" defTabSz="488950">
            <a:lnSpc>
              <a:spcPct val="90000"/>
            </a:lnSpc>
            <a:spcBef>
              <a:spcPct val="0"/>
            </a:spcBef>
            <a:spcAft>
              <a:spcPct val="35000"/>
            </a:spcAft>
            <a:buNone/>
          </a:pPr>
          <a:r>
            <a:rPr lang="en-US" sz="1100" kern="1200" dirty="0"/>
            <a:t>i-STAT Analyzer</a:t>
          </a:r>
        </a:p>
        <a:p>
          <a:pPr marL="0" lvl="0" indent="0" algn="l" defTabSz="488950">
            <a:lnSpc>
              <a:spcPct val="90000"/>
            </a:lnSpc>
            <a:spcBef>
              <a:spcPct val="0"/>
            </a:spcBef>
            <a:spcAft>
              <a:spcPct val="35000"/>
            </a:spcAft>
            <a:buNone/>
          </a:pPr>
          <a:r>
            <a:rPr lang="en-US" sz="1100" kern="1200" dirty="0"/>
            <a:t>PT/INR cartridges</a:t>
          </a:r>
        </a:p>
        <a:p>
          <a:pPr marL="0" lvl="0" indent="0" algn="l" defTabSz="488950">
            <a:lnSpc>
              <a:spcPct val="90000"/>
            </a:lnSpc>
            <a:spcBef>
              <a:spcPct val="0"/>
            </a:spcBef>
            <a:spcAft>
              <a:spcPct val="35000"/>
            </a:spcAft>
            <a:buNone/>
          </a:pPr>
          <a:r>
            <a:rPr lang="en-US" sz="1100" kern="1200"/>
            <a:t>lancet device</a:t>
          </a:r>
        </a:p>
      </dsp:txBody>
      <dsp:txXfrm>
        <a:off x="3136046" y="2331376"/>
        <a:ext cx="1303056" cy="896046"/>
      </dsp:txXfrm>
    </dsp:sp>
    <dsp:sp modelId="{B77DC467-A85C-492C-B18C-DDACCD13476A}">
      <dsp:nvSpPr>
        <dsp:cNvPr id="0" name=""/>
        <dsp:cNvSpPr/>
      </dsp:nvSpPr>
      <dsp:spPr>
        <a:xfrm>
          <a:off x="0" y="3477369"/>
          <a:ext cx="4799409" cy="934945"/>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808689-31E6-4E15-A3CC-6D2C861918E5}">
      <dsp:nvSpPr>
        <dsp:cNvPr id="0" name=""/>
        <dsp:cNvSpPr/>
      </dsp:nvSpPr>
      <dsp:spPr>
        <a:xfrm>
          <a:off x="282821" y="3687732"/>
          <a:ext cx="514722" cy="514220"/>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54818BF-8550-4DBE-8302-171EF20E6B6A}">
      <dsp:nvSpPr>
        <dsp:cNvPr id="0" name=""/>
        <dsp:cNvSpPr/>
      </dsp:nvSpPr>
      <dsp:spPr>
        <a:xfrm>
          <a:off x="1080365" y="3477369"/>
          <a:ext cx="3254683" cy="93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45" tIns="99045" rIns="99045" bIns="99045" numCol="1" spcCol="1270" anchor="ctr" anchorCtr="0">
          <a:noAutofit/>
        </a:bodyPr>
        <a:lstStyle/>
        <a:p>
          <a:pPr marL="0" lvl="0" indent="0" algn="l" defTabSz="622300">
            <a:lnSpc>
              <a:spcPct val="90000"/>
            </a:lnSpc>
            <a:spcBef>
              <a:spcPct val="0"/>
            </a:spcBef>
            <a:spcAft>
              <a:spcPct val="35000"/>
            </a:spcAft>
            <a:buNone/>
          </a:pPr>
          <a:r>
            <a:rPr lang="en-US" sz="1400" kern="1200" dirty="0"/>
            <a:t>NOTE: cartridges stored at 2-8°C expire on the manufacturer’s expiration date; cartridges may be stored at 18-30°C for 14 days after removal from the refrigerator. </a:t>
          </a:r>
        </a:p>
      </dsp:txBody>
      <dsp:txXfrm>
        <a:off x="1080365" y="3477369"/>
        <a:ext cx="3254683" cy="935859"/>
      </dsp:txXfrm>
    </dsp:sp>
    <dsp:sp modelId="{7C8B7800-3CDE-4C05-8E55-CA2BF970B055}">
      <dsp:nvSpPr>
        <dsp:cNvPr id="0" name=""/>
        <dsp:cNvSpPr/>
      </dsp:nvSpPr>
      <dsp:spPr>
        <a:xfrm>
          <a:off x="0" y="4633432"/>
          <a:ext cx="4799409" cy="934945"/>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5C29015-D2E5-4EEA-A88B-722DCB195EF4}">
      <dsp:nvSpPr>
        <dsp:cNvPr id="0" name=""/>
        <dsp:cNvSpPr/>
      </dsp:nvSpPr>
      <dsp:spPr>
        <a:xfrm>
          <a:off x="282821" y="4843794"/>
          <a:ext cx="514722" cy="514220"/>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F63B51F-B3B5-49B8-9C91-5F7B1417CDB1}">
      <dsp:nvSpPr>
        <dsp:cNvPr id="0" name=""/>
        <dsp:cNvSpPr/>
      </dsp:nvSpPr>
      <dsp:spPr>
        <a:xfrm>
          <a:off x="1080365" y="4633432"/>
          <a:ext cx="3254683" cy="9358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45" tIns="99045" rIns="99045" bIns="99045" numCol="1" spcCol="1270" anchor="ctr" anchorCtr="0">
          <a:noAutofit/>
        </a:bodyPr>
        <a:lstStyle/>
        <a:p>
          <a:pPr marL="0" lvl="0" indent="0" algn="l" defTabSz="622300">
            <a:lnSpc>
              <a:spcPct val="90000"/>
            </a:lnSpc>
            <a:spcBef>
              <a:spcPct val="0"/>
            </a:spcBef>
            <a:spcAft>
              <a:spcPct val="35000"/>
            </a:spcAft>
            <a:buNone/>
          </a:pPr>
          <a:r>
            <a:rPr lang="en-US" sz="1400" kern="1200"/>
            <a:t>Once removed from refrigerator, cartridges must be dated with new 14-day expiration date!</a:t>
          </a:r>
        </a:p>
      </dsp:txBody>
      <dsp:txXfrm>
        <a:off x="1080365" y="4633432"/>
        <a:ext cx="3254683" cy="9358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8082D4-E05C-4A13-A39F-E819E3F56B32}">
      <dsp:nvSpPr>
        <dsp:cNvPr id="0" name=""/>
        <dsp:cNvSpPr/>
      </dsp:nvSpPr>
      <dsp:spPr>
        <a:xfrm>
          <a:off x="0" y="7077"/>
          <a:ext cx="4695825" cy="847896"/>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5C68345-D35F-4EF2-9EB4-DB16FD642C21}">
      <dsp:nvSpPr>
        <dsp:cNvPr id="0" name=""/>
        <dsp:cNvSpPr/>
      </dsp:nvSpPr>
      <dsp:spPr>
        <a:xfrm>
          <a:off x="256488" y="197854"/>
          <a:ext cx="466798" cy="46634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E214EA19-4C6F-4A93-A267-CFE0ADB12A3E}">
      <dsp:nvSpPr>
        <dsp:cNvPr id="0" name=""/>
        <dsp:cNvSpPr/>
      </dsp:nvSpPr>
      <dsp:spPr>
        <a:xfrm>
          <a:off x="979776" y="7077"/>
          <a:ext cx="3671785"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622300">
            <a:lnSpc>
              <a:spcPct val="90000"/>
            </a:lnSpc>
            <a:spcBef>
              <a:spcPct val="0"/>
            </a:spcBef>
            <a:spcAft>
              <a:spcPct val="35000"/>
            </a:spcAft>
            <a:buNone/>
          </a:pPr>
          <a:r>
            <a:rPr lang="en-US" sz="1400" kern="1200"/>
            <a:t>Cubicin/daptomycin at clinically relevant levels can cause false prolongation of prothrombin time and elevation of INR results.</a:t>
          </a:r>
        </a:p>
      </dsp:txBody>
      <dsp:txXfrm>
        <a:off x="979776" y="7077"/>
        <a:ext cx="3671785" cy="927386"/>
      </dsp:txXfrm>
    </dsp:sp>
    <dsp:sp modelId="{5797BB4A-9D89-493F-8B7B-DD23B81928B4}">
      <dsp:nvSpPr>
        <dsp:cNvPr id="0" name=""/>
        <dsp:cNvSpPr/>
      </dsp:nvSpPr>
      <dsp:spPr>
        <a:xfrm>
          <a:off x="0" y="1166311"/>
          <a:ext cx="4695825" cy="847896"/>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B96E3C-1759-4880-8304-CE019B04B8AE}">
      <dsp:nvSpPr>
        <dsp:cNvPr id="0" name=""/>
        <dsp:cNvSpPr/>
      </dsp:nvSpPr>
      <dsp:spPr>
        <a:xfrm>
          <a:off x="256488" y="1357087"/>
          <a:ext cx="466798" cy="46634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3BE73C78-A87C-4A2D-A2EA-002800E46F90}">
      <dsp:nvSpPr>
        <dsp:cNvPr id="0" name=""/>
        <dsp:cNvSpPr/>
      </dsp:nvSpPr>
      <dsp:spPr>
        <a:xfrm>
          <a:off x="979776" y="1166311"/>
          <a:ext cx="3671785"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622300">
            <a:lnSpc>
              <a:spcPct val="90000"/>
            </a:lnSpc>
            <a:spcBef>
              <a:spcPct val="0"/>
            </a:spcBef>
            <a:spcAft>
              <a:spcPct val="35000"/>
            </a:spcAft>
            <a:buNone/>
          </a:pPr>
          <a:r>
            <a:rPr lang="en-US" sz="1400" kern="1200"/>
            <a:t>PT/INR test is insensitive to fibrinogen concentration between 70 and 541 mg/dL.</a:t>
          </a:r>
        </a:p>
      </dsp:txBody>
      <dsp:txXfrm>
        <a:off x="979776" y="1166311"/>
        <a:ext cx="3671785" cy="927386"/>
      </dsp:txXfrm>
    </dsp:sp>
    <dsp:sp modelId="{B68478AE-5470-4EAB-8A49-B6AE026776E4}">
      <dsp:nvSpPr>
        <dsp:cNvPr id="0" name=""/>
        <dsp:cNvSpPr/>
      </dsp:nvSpPr>
      <dsp:spPr>
        <a:xfrm>
          <a:off x="0" y="2325544"/>
          <a:ext cx="4695825" cy="847896"/>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78E823B-469E-424E-9C5D-0849690ECAF3}">
      <dsp:nvSpPr>
        <dsp:cNvPr id="0" name=""/>
        <dsp:cNvSpPr/>
      </dsp:nvSpPr>
      <dsp:spPr>
        <a:xfrm>
          <a:off x="256488" y="2516320"/>
          <a:ext cx="466798" cy="46634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7045347F-0A35-4765-A9A5-B0806643B05E}">
      <dsp:nvSpPr>
        <dsp:cNvPr id="0" name=""/>
        <dsp:cNvSpPr/>
      </dsp:nvSpPr>
      <dsp:spPr>
        <a:xfrm>
          <a:off x="979776" y="2325544"/>
          <a:ext cx="3671785"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622300">
            <a:lnSpc>
              <a:spcPct val="90000"/>
            </a:lnSpc>
            <a:spcBef>
              <a:spcPct val="0"/>
            </a:spcBef>
            <a:spcAft>
              <a:spcPct val="35000"/>
            </a:spcAft>
            <a:buNone/>
          </a:pPr>
          <a:r>
            <a:rPr lang="en-US" sz="1400" kern="1200"/>
            <a:t>PT/INR is insensitive to heparin up to 1.0 U/mL.</a:t>
          </a:r>
        </a:p>
      </dsp:txBody>
      <dsp:txXfrm>
        <a:off x="979776" y="2325544"/>
        <a:ext cx="3671785" cy="927386"/>
      </dsp:txXfrm>
    </dsp:sp>
    <dsp:sp modelId="{8F406154-57F5-441B-BB2E-99D79DDAC9FD}">
      <dsp:nvSpPr>
        <dsp:cNvPr id="0" name=""/>
        <dsp:cNvSpPr/>
      </dsp:nvSpPr>
      <dsp:spPr>
        <a:xfrm>
          <a:off x="0" y="3484777"/>
          <a:ext cx="4695825" cy="847896"/>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4395FF1-A720-4F0F-8402-439FB797BF8E}">
      <dsp:nvSpPr>
        <dsp:cNvPr id="0" name=""/>
        <dsp:cNvSpPr/>
      </dsp:nvSpPr>
      <dsp:spPr>
        <a:xfrm>
          <a:off x="256488" y="3675554"/>
          <a:ext cx="466798" cy="46634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9E996F65-C994-4FD5-9D9E-31FCD3C3CE7A}">
      <dsp:nvSpPr>
        <dsp:cNvPr id="0" name=""/>
        <dsp:cNvSpPr/>
      </dsp:nvSpPr>
      <dsp:spPr>
        <a:xfrm>
          <a:off x="979776" y="3484777"/>
          <a:ext cx="3671785"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622300">
            <a:lnSpc>
              <a:spcPct val="90000"/>
            </a:lnSpc>
            <a:spcBef>
              <a:spcPct val="0"/>
            </a:spcBef>
            <a:spcAft>
              <a:spcPct val="35000"/>
            </a:spcAft>
            <a:buNone/>
          </a:pPr>
          <a:r>
            <a:rPr lang="en-US" sz="1400" kern="1200"/>
            <a:t>Poor technique in sample collection can compromise results, ex. air bubbles.</a:t>
          </a:r>
        </a:p>
      </dsp:txBody>
      <dsp:txXfrm>
        <a:off x="979776" y="3484777"/>
        <a:ext cx="3671785" cy="927386"/>
      </dsp:txXfrm>
    </dsp:sp>
    <dsp:sp modelId="{C02EC22E-C978-47C4-8A47-3AB06E927620}">
      <dsp:nvSpPr>
        <dsp:cNvPr id="0" name=""/>
        <dsp:cNvSpPr/>
      </dsp:nvSpPr>
      <dsp:spPr>
        <a:xfrm>
          <a:off x="0" y="4644010"/>
          <a:ext cx="4695825" cy="847896"/>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88674D3-AA27-44F4-9411-F64A7022D0E2}">
      <dsp:nvSpPr>
        <dsp:cNvPr id="0" name=""/>
        <dsp:cNvSpPr/>
      </dsp:nvSpPr>
      <dsp:spPr>
        <a:xfrm>
          <a:off x="256488" y="4834787"/>
          <a:ext cx="466798" cy="46634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B547CD-4F8C-4D0B-B1F7-8F0A007E2AD1}">
      <dsp:nvSpPr>
        <dsp:cNvPr id="0" name=""/>
        <dsp:cNvSpPr/>
      </dsp:nvSpPr>
      <dsp:spPr>
        <a:xfrm>
          <a:off x="979776" y="4644010"/>
          <a:ext cx="3671785" cy="92738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8148" tIns="98148" rIns="98148" bIns="98148" numCol="1" spcCol="1270" anchor="ctr" anchorCtr="0">
          <a:noAutofit/>
        </a:bodyPr>
        <a:lstStyle/>
        <a:p>
          <a:pPr marL="0" lvl="0" indent="0" algn="l" defTabSz="622300">
            <a:lnSpc>
              <a:spcPct val="90000"/>
            </a:lnSpc>
            <a:spcBef>
              <a:spcPct val="0"/>
            </a:spcBef>
            <a:spcAft>
              <a:spcPct val="35000"/>
            </a:spcAft>
            <a:buNone/>
          </a:pPr>
          <a:r>
            <a:rPr lang="en-US" sz="1400" kern="1200"/>
            <a:t>Error codes may result if the analyzer is moved while testing is in progress.</a:t>
          </a:r>
        </a:p>
      </dsp:txBody>
      <dsp:txXfrm>
        <a:off x="979776" y="4644010"/>
        <a:ext cx="3671785" cy="9273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2D6C2B-63F7-4B74-931C-7B1E1807C2FE}">
      <dsp:nvSpPr>
        <dsp:cNvPr id="0" name=""/>
        <dsp:cNvSpPr/>
      </dsp:nvSpPr>
      <dsp:spPr>
        <a:xfrm>
          <a:off x="0" y="393484"/>
          <a:ext cx="4450826" cy="479700"/>
        </a:xfrm>
        <a:prstGeom prst="round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u="sng" kern="1200"/>
            <a:t>FOLLOW-UP RECOMMENDATIONS:</a:t>
          </a:r>
          <a:endParaRPr lang="en-US" sz="2000" kern="1200"/>
        </a:p>
      </dsp:txBody>
      <dsp:txXfrm>
        <a:off x="23417" y="416901"/>
        <a:ext cx="4403992" cy="432866"/>
      </dsp:txXfrm>
    </dsp:sp>
    <dsp:sp modelId="{5BF8CD39-B0C0-4CBE-8DDA-028BFACC1B6F}">
      <dsp:nvSpPr>
        <dsp:cNvPr id="0" name=""/>
        <dsp:cNvSpPr/>
      </dsp:nvSpPr>
      <dsp:spPr>
        <a:xfrm>
          <a:off x="0" y="873184"/>
          <a:ext cx="4450826" cy="17388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31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INR results of </a:t>
          </a:r>
          <a:r>
            <a:rPr lang="en-US" sz="1600" u="sng" kern="1200" dirty="0"/>
            <a:t>&gt;</a:t>
          </a:r>
          <a:r>
            <a:rPr lang="en-US" sz="1600" kern="1200" dirty="0"/>
            <a:t>4.0 requires repeat. </a:t>
          </a:r>
        </a:p>
        <a:p>
          <a:pPr marL="171450" lvl="1" indent="-171450" algn="l" defTabSz="711200">
            <a:lnSpc>
              <a:spcPct val="90000"/>
            </a:lnSpc>
            <a:spcBef>
              <a:spcPct val="0"/>
            </a:spcBef>
            <a:spcAft>
              <a:spcPct val="20000"/>
            </a:spcAft>
            <a:buChar char="•"/>
          </a:pPr>
          <a:r>
            <a:rPr lang="en-US" sz="1600" b="1" i="1" u="sng" kern="1200"/>
            <a:t>INR ≥ 4.5 must be repeated and a sample should be sent to the lab for confirmation of results.</a:t>
          </a:r>
          <a:endParaRPr lang="en-US" sz="1600" kern="1200"/>
        </a:p>
        <a:p>
          <a:pPr marL="171450" lvl="1" indent="-171450" algn="l" defTabSz="711200">
            <a:lnSpc>
              <a:spcPct val="90000"/>
            </a:lnSpc>
            <a:spcBef>
              <a:spcPct val="0"/>
            </a:spcBef>
            <a:spcAft>
              <a:spcPct val="20000"/>
            </a:spcAft>
            <a:buChar char="•"/>
          </a:pPr>
          <a:r>
            <a:rPr lang="en-US" sz="1600" kern="1200"/>
            <a:t>Repeat test when results are inconsistent with patient clinical status or when analyzer fails to give a result.  </a:t>
          </a:r>
        </a:p>
      </dsp:txBody>
      <dsp:txXfrm>
        <a:off x="0" y="873184"/>
        <a:ext cx="4450826" cy="1738800"/>
      </dsp:txXfrm>
    </dsp:sp>
    <dsp:sp modelId="{FA21EB47-4F34-493A-820D-F6011BCF76A1}">
      <dsp:nvSpPr>
        <dsp:cNvPr id="0" name=""/>
        <dsp:cNvSpPr/>
      </dsp:nvSpPr>
      <dsp:spPr>
        <a:xfrm>
          <a:off x="0" y="2611984"/>
          <a:ext cx="4450826" cy="479700"/>
        </a:xfrm>
        <a:prstGeom prst="roundRect">
          <a:avLst/>
        </a:prstGeom>
        <a:solidFill>
          <a:schemeClr val="accent5">
            <a:hueOff val="3655316"/>
            <a:satOff val="397"/>
            <a:lumOff val="-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u="sng" kern="1200"/>
            <a:t>ASSAY/REPORTABLE RANGE:</a:t>
          </a:r>
          <a:endParaRPr lang="en-US" sz="2000" kern="1200"/>
        </a:p>
      </dsp:txBody>
      <dsp:txXfrm>
        <a:off x="23417" y="2635401"/>
        <a:ext cx="4403992" cy="432866"/>
      </dsp:txXfrm>
    </dsp:sp>
    <dsp:sp modelId="{E1FF8BDC-3755-48A4-9702-752F9BABCE4E}">
      <dsp:nvSpPr>
        <dsp:cNvPr id="0" name=""/>
        <dsp:cNvSpPr/>
      </dsp:nvSpPr>
      <dsp:spPr>
        <a:xfrm>
          <a:off x="0" y="3091684"/>
          <a:ext cx="4450826" cy="78659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31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a:t>INR     </a:t>
          </a:r>
          <a:r>
            <a:rPr lang="en-US" sz="1600" b="1" kern="1200"/>
            <a:t>0.9-6.0 *</a:t>
          </a:r>
          <a:r>
            <a:rPr lang="en-US" sz="1600" kern="1200"/>
            <a:t>**</a:t>
          </a:r>
        </a:p>
        <a:p>
          <a:pPr marL="171450" lvl="1" indent="-171450" algn="l" defTabSz="711200">
            <a:lnSpc>
              <a:spcPct val="90000"/>
            </a:lnSpc>
            <a:spcBef>
              <a:spcPct val="0"/>
            </a:spcBef>
            <a:spcAft>
              <a:spcPct val="20000"/>
            </a:spcAft>
            <a:buChar char="•"/>
          </a:pPr>
          <a:r>
            <a:rPr lang="en-US" sz="1600" kern="1200"/>
            <a:t>***Performance characteristics have not been established at INRs above 6.0. </a:t>
          </a:r>
        </a:p>
      </dsp:txBody>
      <dsp:txXfrm>
        <a:off x="0" y="3091684"/>
        <a:ext cx="4450826" cy="786599"/>
      </dsp:txXfrm>
    </dsp:sp>
    <dsp:sp modelId="{5E5255B5-9873-4828-AF21-256C602FCCC8}">
      <dsp:nvSpPr>
        <dsp:cNvPr id="0" name=""/>
        <dsp:cNvSpPr/>
      </dsp:nvSpPr>
      <dsp:spPr>
        <a:xfrm>
          <a:off x="0" y="3878284"/>
          <a:ext cx="4450826" cy="479700"/>
        </a:xfrm>
        <a:prstGeom prst="roundRect">
          <a:avLst/>
        </a:prstGeom>
        <a:solidFill>
          <a:schemeClr val="accent5">
            <a:hueOff val="7310632"/>
            <a:satOff val="795"/>
            <a:lumOff val="-1"/>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lang="en-US" sz="2000" u="sng" kern="1200"/>
            <a:t>REFERENCE RANGE:</a:t>
          </a:r>
          <a:endParaRPr lang="en-US" sz="2000" kern="1200"/>
        </a:p>
      </dsp:txBody>
      <dsp:txXfrm>
        <a:off x="23417" y="3901701"/>
        <a:ext cx="4403992" cy="432866"/>
      </dsp:txXfrm>
    </dsp:sp>
    <dsp:sp modelId="{F8E52FB4-7B1F-4726-BAC4-282740A15F66}">
      <dsp:nvSpPr>
        <dsp:cNvPr id="0" name=""/>
        <dsp:cNvSpPr/>
      </dsp:nvSpPr>
      <dsp:spPr>
        <a:xfrm>
          <a:off x="0" y="4357984"/>
          <a:ext cx="4450826" cy="5071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1314" tIns="25400" rIns="142240" bIns="25400" numCol="1" spcCol="1270" anchor="t" anchorCtr="0">
          <a:noAutofit/>
        </a:bodyPr>
        <a:lstStyle/>
        <a:p>
          <a:pPr marL="171450" lvl="1" indent="-171450" algn="l" defTabSz="711200">
            <a:lnSpc>
              <a:spcPct val="90000"/>
            </a:lnSpc>
            <a:spcBef>
              <a:spcPct val="0"/>
            </a:spcBef>
            <a:spcAft>
              <a:spcPct val="20000"/>
            </a:spcAft>
            <a:buChar char="•"/>
          </a:pPr>
          <a:r>
            <a:rPr lang="en-US" sz="1600" kern="1200" dirty="0"/>
            <a:t>Dependent upon the clinical circumstances of individual patients</a:t>
          </a:r>
        </a:p>
      </dsp:txBody>
      <dsp:txXfrm>
        <a:off x="0" y="4357984"/>
        <a:ext cx="4450826" cy="50715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BB7261D-5ECA-4CFB-9F5B-CB2E49F2022B}">
      <dsp:nvSpPr>
        <dsp:cNvPr id="0" name=""/>
        <dsp:cNvSpPr/>
      </dsp:nvSpPr>
      <dsp:spPr>
        <a:xfrm>
          <a:off x="0" y="42580"/>
          <a:ext cx="5560217" cy="1432080"/>
        </a:xfrm>
        <a:prstGeom prst="roundRect">
          <a:avLst/>
        </a:prstGeom>
        <a:solidFill>
          <a:schemeClr val="accent3">
            <a:lumMod val="75000"/>
          </a:schemeClr>
        </a:solidFill>
        <a:ln>
          <a:noFill/>
        </a:ln>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dsp:spPr>
      <dsp:style>
        <a:lnRef idx="0">
          <a:scrgbClr r="0" g="0" b="0"/>
        </a:lnRef>
        <a:fillRef idx="3">
          <a:scrgbClr r="0" g="0" b="0"/>
        </a:fillRef>
        <a:effectRef idx="3">
          <a:scrgbClr r="0" g="0" b="0"/>
        </a:effectRef>
        <a:fontRef idx="minor">
          <a:schemeClr val="lt1"/>
        </a:fontRef>
      </dsp:style>
      <dsp:txBody>
        <a:bodyPr spcFirstLastPara="0" vert="horz" wrap="square" lIns="137160" tIns="137160" rIns="137160" bIns="137160" numCol="1" spcCol="1270" anchor="ctr" anchorCtr="0">
          <a:noAutofit/>
        </a:bodyPr>
        <a:lstStyle/>
        <a:p>
          <a:pPr marL="0" lvl="0" indent="0" algn="l" defTabSz="1600200">
            <a:lnSpc>
              <a:spcPct val="90000"/>
            </a:lnSpc>
            <a:spcBef>
              <a:spcPct val="0"/>
            </a:spcBef>
            <a:spcAft>
              <a:spcPct val="35000"/>
            </a:spcAft>
            <a:buNone/>
          </a:pPr>
          <a:r>
            <a:rPr lang="en-US" sz="3600" u="sng" kern="1200" dirty="0"/>
            <a:t>CRITICAL RESULT:  INR ≥4.5</a:t>
          </a:r>
          <a:endParaRPr lang="en-US" sz="3600" kern="1200" dirty="0"/>
        </a:p>
      </dsp:txBody>
      <dsp:txXfrm>
        <a:off x="69908" y="112488"/>
        <a:ext cx="5420401" cy="1292264"/>
      </dsp:txXfrm>
    </dsp:sp>
    <dsp:sp modelId="{D45E6CF3-7582-4B3E-8E09-04C05C92C278}">
      <dsp:nvSpPr>
        <dsp:cNvPr id="0" name=""/>
        <dsp:cNvSpPr/>
      </dsp:nvSpPr>
      <dsp:spPr>
        <a:xfrm>
          <a:off x="0" y="1536839"/>
          <a:ext cx="5560217" cy="5216400"/>
        </a:xfrm>
        <a:prstGeom prst="rect">
          <a:avLst/>
        </a:prstGeom>
        <a:solidFill>
          <a:schemeClr val="accent1"/>
        </a:solidFill>
        <a:ln>
          <a:noFill/>
        </a:ln>
        <a:effectLst/>
      </dsp:spPr>
      <dsp:style>
        <a:lnRef idx="0">
          <a:scrgbClr r="0" g="0" b="0"/>
        </a:lnRef>
        <a:fillRef idx="0">
          <a:scrgbClr r="0" g="0" b="0"/>
        </a:fillRef>
        <a:effectRef idx="0">
          <a:scrgbClr r="0" g="0" b="0"/>
        </a:effectRef>
        <a:fontRef idx="minor"/>
      </dsp:style>
      <dsp:txBody>
        <a:bodyPr spcFirstLastPara="0" vert="horz" wrap="square" lIns="176537" tIns="45720" rIns="256032" bIns="45720" numCol="1" spcCol="1270" anchor="t" anchorCtr="0">
          <a:noAutofit/>
        </a:bodyPr>
        <a:lstStyle/>
        <a:p>
          <a:pPr marL="285750" lvl="1" indent="-285750" algn="l" defTabSz="1244600">
            <a:lnSpc>
              <a:spcPct val="90000"/>
            </a:lnSpc>
            <a:spcBef>
              <a:spcPct val="0"/>
            </a:spcBef>
            <a:spcAft>
              <a:spcPct val="20000"/>
            </a:spcAft>
            <a:buChar char="•"/>
          </a:pPr>
          <a:r>
            <a:rPr lang="en-US" sz="2800" kern="1200"/>
            <a:t>The procedure for handling a critical value is as follows:</a:t>
          </a:r>
        </a:p>
        <a:p>
          <a:pPr marL="571500" lvl="2" indent="-285750" algn="l" defTabSz="1244600">
            <a:lnSpc>
              <a:spcPct val="90000"/>
            </a:lnSpc>
            <a:spcBef>
              <a:spcPct val="0"/>
            </a:spcBef>
            <a:spcAft>
              <a:spcPct val="20000"/>
            </a:spcAft>
            <a:buChar char="•"/>
          </a:pPr>
          <a:r>
            <a:rPr lang="en-US" sz="2800" kern="1200" dirty="0"/>
            <a:t>Repeat the test immediately</a:t>
          </a:r>
        </a:p>
        <a:p>
          <a:pPr marL="571500" lvl="2" indent="-285750" algn="l" defTabSz="1244600">
            <a:lnSpc>
              <a:spcPct val="90000"/>
            </a:lnSpc>
            <a:spcBef>
              <a:spcPct val="0"/>
            </a:spcBef>
            <a:spcAft>
              <a:spcPct val="20000"/>
            </a:spcAft>
            <a:buChar char="•"/>
          </a:pPr>
          <a:r>
            <a:rPr lang="en-US" sz="2800" kern="1200" dirty="0"/>
            <a:t>Send a PT/INR sample to the lab for confirmation</a:t>
          </a:r>
        </a:p>
        <a:p>
          <a:pPr marL="571500" lvl="2" indent="-285750" algn="l" defTabSz="1244600">
            <a:lnSpc>
              <a:spcPct val="90000"/>
            </a:lnSpc>
            <a:spcBef>
              <a:spcPct val="0"/>
            </a:spcBef>
            <a:spcAft>
              <a:spcPct val="20000"/>
            </a:spcAft>
            <a:buChar char="•"/>
          </a:pPr>
          <a:r>
            <a:rPr lang="en-US" sz="2800" kern="1200" dirty="0"/>
            <a:t>Notify the patient’s provider (as appropriate) using read back / verify</a:t>
          </a:r>
        </a:p>
        <a:p>
          <a:pPr marL="571500" lvl="2" indent="-285750" algn="l" defTabSz="1244600">
            <a:lnSpc>
              <a:spcPct val="90000"/>
            </a:lnSpc>
            <a:spcBef>
              <a:spcPct val="0"/>
            </a:spcBef>
            <a:spcAft>
              <a:spcPct val="20000"/>
            </a:spcAft>
            <a:buChar char="•"/>
          </a:pPr>
          <a:r>
            <a:rPr lang="en-US" sz="2800" kern="1200"/>
            <a:t>Document in CPRS and include notification time to provider</a:t>
          </a:r>
        </a:p>
      </dsp:txBody>
      <dsp:txXfrm>
        <a:off x="0" y="1536839"/>
        <a:ext cx="5560217" cy="521640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A9C73A6-0DA6-49BE-ADF6-BC6B42E2554A}">
      <dsp:nvSpPr>
        <dsp:cNvPr id="0" name=""/>
        <dsp:cNvSpPr/>
      </dsp:nvSpPr>
      <dsp:spPr>
        <a:xfrm>
          <a:off x="506014" y="374638"/>
          <a:ext cx="1475437" cy="1475437"/>
        </a:xfrm>
        <a:prstGeom prst="round2DiagRect">
          <a:avLst>
            <a:gd name="adj1" fmla="val 29727"/>
            <a:gd name="adj2" fmla="val 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AFE0F56-8E0E-43C2-B7DE-3FAF94A6EB2E}">
      <dsp:nvSpPr>
        <dsp:cNvPr id="0" name=""/>
        <dsp:cNvSpPr/>
      </dsp:nvSpPr>
      <dsp:spPr>
        <a:xfrm>
          <a:off x="820451" y="689075"/>
          <a:ext cx="846562" cy="84656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46724A7-F6F5-4291-AFF5-DC0EEEE9CCD6}">
      <dsp:nvSpPr>
        <dsp:cNvPr id="0" name=""/>
        <dsp:cNvSpPr/>
      </dsp:nvSpPr>
      <dsp:spPr>
        <a:xfrm>
          <a:off x="34357" y="2309638"/>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Please complete the exam and </a:t>
          </a:r>
          <a:r>
            <a:rPr lang="en-US" sz="1400" u="sng" kern="1200"/>
            <a:t>practical</a:t>
          </a:r>
          <a:r>
            <a:rPr lang="en-US" sz="1400" kern="1200"/>
            <a:t> before May 31</a:t>
          </a:r>
          <a:r>
            <a:rPr lang="en-US" sz="1400" kern="1200" baseline="30000"/>
            <a:t>st</a:t>
          </a:r>
          <a:endParaRPr lang="en-US" sz="1400" kern="1200"/>
        </a:p>
      </dsp:txBody>
      <dsp:txXfrm>
        <a:off x="34357" y="2309638"/>
        <a:ext cx="2418750" cy="720000"/>
      </dsp:txXfrm>
    </dsp:sp>
    <dsp:sp modelId="{2BE3DC5D-96ED-4FCF-A6F7-E5B83987B5CC}">
      <dsp:nvSpPr>
        <dsp:cNvPr id="0" name=""/>
        <dsp:cNvSpPr/>
      </dsp:nvSpPr>
      <dsp:spPr>
        <a:xfrm>
          <a:off x="3348045" y="374638"/>
          <a:ext cx="1475437" cy="1475437"/>
        </a:xfrm>
        <a:prstGeom prst="round2DiagRect">
          <a:avLst>
            <a:gd name="adj1" fmla="val 29727"/>
            <a:gd name="adj2" fmla="val 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C12A09E-5670-4EA0-B34E-570D3F5A7EB9}">
      <dsp:nvSpPr>
        <dsp:cNvPr id="0" name=""/>
        <dsp:cNvSpPr/>
      </dsp:nvSpPr>
      <dsp:spPr>
        <a:xfrm>
          <a:off x="3662482" y="689075"/>
          <a:ext cx="846562" cy="84656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FFC4A285-E971-4B56-99FE-C02E655E0904}">
      <dsp:nvSpPr>
        <dsp:cNvPr id="0" name=""/>
        <dsp:cNvSpPr/>
      </dsp:nvSpPr>
      <dsp:spPr>
        <a:xfrm>
          <a:off x="2876389" y="2309638"/>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dirty="0"/>
            <a:t>Thank you!</a:t>
          </a:r>
        </a:p>
      </dsp:txBody>
      <dsp:txXfrm>
        <a:off x="2876389" y="2309638"/>
        <a:ext cx="2418750" cy="720000"/>
      </dsp:txXfrm>
    </dsp:sp>
    <dsp:sp modelId="{BD633E5D-C1CC-421A-AEB5-421E6769A493}">
      <dsp:nvSpPr>
        <dsp:cNvPr id="0" name=""/>
        <dsp:cNvSpPr/>
      </dsp:nvSpPr>
      <dsp:spPr>
        <a:xfrm>
          <a:off x="6190076" y="374638"/>
          <a:ext cx="1475437" cy="1475437"/>
        </a:xfrm>
        <a:prstGeom prst="round2DiagRect">
          <a:avLst>
            <a:gd name="adj1" fmla="val 29727"/>
            <a:gd name="adj2" fmla="val 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3E7F625-90D6-4691-A7FD-246B64D9CA33}">
      <dsp:nvSpPr>
        <dsp:cNvPr id="0" name=""/>
        <dsp:cNvSpPr/>
      </dsp:nvSpPr>
      <dsp:spPr>
        <a:xfrm>
          <a:off x="6504514" y="689075"/>
          <a:ext cx="846562" cy="84656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8AF76CC1-1DAE-430F-A267-ABF4C0BD2A50}">
      <dsp:nvSpPr>
        <dsp:cNvPr id="0" name=""/>
        <dsp:cNvSpPr/>
      </dsp:nvSpPr>
      <dsp:spPr>
        <a:xfrm>
          <a:off x="5718420" y="2309638"/>
          <a:ext cx="241875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622300">
            <a:lnSpc>
              <a:spcPct val="90000"/>
            </a:lnSpc>
            <a:spcBef>
              <a:spcPct val="0"/>
            </a:spcBef>
            <a:spcAft>
              <a:spcPct val="35000"/>
            </a:spcAft>
            <a:buNone/>
            <a:defRPr cap="all"/>
          </a:pPr>
          <a:r>
            <a:rPr lang="en-US" sz="1400" kern="1200"/>
            <a:t>Questions or concerns: contact Ancillary at ext. 3305, 5885, or 8036</a:t>
          </a:r>
        </a:p>
      </dsp:txBody>
      <dsp:txXfrm>
        <a:off x="5718420" y="2309638"/>
        <a:ext cx="2418750" cy="720000"/>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fld id="{165E1D1C-84B6-401C-8EBC-A38D0EA75E58}"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C39FA20-486C-4C2D-BC6C-103C433FD750}" type="slidenum">
              <a:rPr lang="en-US" altLang="en-US" smtClean="0"/>
              <a:pPr>
                <a:defRPr/>
              </a:pPr>
              <a:t>‹#›</a:t>
            </a:fld>
            <a:endParaRPr lang="en-US" altLang="en-US"/>
          </a:p>
        </p:txBody>
      </p:sp>
    </p:spTree>
    <p:extLst>
      <p:ext uri="{BB962C8B-B14F-4D97-AF65-F5344CB8AC3E}">
        <p14:creationId xmlns:p14="http://schemas.microsoft.com/office/powerpoint/2010/main" val="21007318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2871576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36159648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dirty="0"/>
              <a:t>”</a:t>
            </a:r>
          </a:p>
        </p:txBody>
      </p:sp>
    </p:spTree>
    <p:extLst>
      <p:ext uri="{BB962C8B-B14F-4D97-AF65-F5344CB8AC3E}">
        <p14:creationId xmlns:p14="http://schemas.microsoft.com/office/powerpoint/2010/main" val="86245859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39690180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178536943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pPr>
              <a:defRPr/>
            </a:pPr>
            <a:fld id="{8D4A5F11-662C-421A-95D3-17E077E14B1F}" type="datetimeFigureOut">
              <a:rPr lang="en-US" smtClean="0"/>
              <a:pPr>
                <a:defRPr/>
              </a:pPr>
              <a:t>4/22/2024</a:t>
            </a:fld>
            <a:endParaRPr lang="en-US"/>
          </a:p>
        </p:txBody>
      </p:sp>
      <p:sp>
        <p:nvSpPr>
          <p:cNvPr id="4"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28158466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9B5C9211-628E-43BD-9A97-5214AE82870B}"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F1E17DC2-DE2A-40DB-A98A-33909488C87A}" type="slidenum">
              <a:rPr lang="en-US" altLang="en-US" smtClean="0"/>
              <a:pPr>
                <a:defRPr/>
              </a:pPr>
              <a:t>‹#›</a:t>
            </a:fld>
            <a:endParaRPr lang="en-US" altLang="en-US"/>
          </a:p>
        </p:txBody>
      </p:sp>
    </p:spTree>
    <p:extLst>
      <p:ext uri="{BB962C8B-B14F-4D97-AF65-F5344CB8AC3E}">
        <p14:creationId xmlns:p14="http://schemas.microsoft.com/office/powerpoint/2010/main" val="68778190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fld id="{06928957-1AB9-4241-A3C8-A9CF7FB31276}"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C032BBB3-3B11-406E-A8B6-95F15D08ECBE}" type="slidenum">
              <a:rPr lang="en-US" altLang="en-US" smtClean="0"/>
              <a:pPr>
                <a:defRPr/>
              </a:pPr>
              <a:t>‹#›</a:t>
            </a:fld>
            <a:endParaRPr lang="en-US" altLang="en-US"/>
          </a:p>
        </p:txBody>
      </p:sp>
    </p:spTree>
    <p:extLst>
      <p:ext uri="{BB962C8B-B14F-4D97-AF65-F5344CB8AC3E}">
        <p14:creationId xmlns:p14="http://schemas.microsoft.com/office/powerpoint/2010/main" val="94422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pPr>
              <a:defRPr/>
            </a:pPr>
            <a:fld id="{4AF16129-8CD9-4590-87C9-878A24B39EAC}"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AA877786-844D-4C31-B3FF-7AA3A60231DA}" type="slidenum">
              <a:rPr lang="en-US" altLang="en-US" smtClean="0"/>
              <a:pPr>
                <a:defRPr/>
              </a:pPr>
              <a:t>‹#›</a:t>
            </a:fld>
            <a:endParaRPr lang="en-US" altLang="en-US"/>
          </a:p>
        </p:txBody>
      </p:sp>
    </p:spTree>
    <p:extLst>
      <p:ext uri="{BB962C8B-B14F-4D97-AF65-F5344CB8AC3E}">
        <p14:creationId xmlns:p14="http://schemas.microsoft.com/office/powerpoint/2010/main" val="40075004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fld id="{1B089479-582A-4640-B998-E8AE8A9073DE}" type="datetimeFigureOut">
              <a:rPr lang="en-US" smtClean="0"/>
              <a:pPr>
                <a:defRPr/>
              </a:pPr>
              <a:t>4/22/2024</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63FD1E8F-4DED-421D-82F0-3472C46E6549}" type="slidenum">
              <a:rPr lang="en-US" altLang="en-US" smtClean="0"/>
              <a:pPr>
                <a:defRPr/>
              </a:pPr>
              <a:t>‹#›</a:t>
            </a:fld>
            <a:endParaRPr lang="en-US" altLang="en-US"/>
          </a:p>
        </p:txBody>
      </p:sp>
    </p:spTree>
    <p:extLst>
      <p:ext uri="{BB962C8B-B14F-4D97-AF65-F5344CB8AC3E}">
        <p14:creationId xmlns:p14="http://schemas.microsoft.com/office/powerpoint/2010/main" val="9283892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fld id="{B8578CBD-719F-4761-B2D1-ED38B7E1BB09}" type="datetimeFigureOut">
              <a:rPr lang="en-US" smtClean="0"/>
              <a:pPr>
                <a:defRPr/>
              </a:pPr>
              <a:t>4/22/2024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926DDF89-F05B-450B-9CA6-543BFFD5C17C}" type="slidenum">
              <a:rPr lang="en-US" altLang="en-US" smtClean="0"/>
              <a:pPr>
                <a:defRPr/>
              </a:pPr>
              <a:t>‹#›</a:t>
            </a:fld>
            <a:endParaRPr lang="en-US" altLang="en-US"/>
          </a:p>
        </p:txBody>
      </p:sp>
    </p:spTree>
    <p:extLst>
      <p:ext uri="{BB962C8B-B14F-4D97-AF65-F5344CB8AC3E}">
        <p14:creationId xmlns:p14="http://schemas.microsoft.com/office/powerpoint/2010/main" val="34521629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fld id="{B3290AA9-B1A1-420E-A169-686F6DA1E9E3}" type="datetimeFigureOut">
              <a:rPr lang="en-US" smtClean="0"/>
              <a:pPr>
                <a:defRPr/>
              </a:pPr>
              <a:t>4/22/2024</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2965D469-7748-41F6-8F9A-3BFC983EE6B6}" type="slidenum">
              <a:rPr lang="en-US" altLang="en-US" smtClean="0"/>
              <a:pPr>
                <a:defRPr/>
              </a:pPr>
              <a:t>‹#›</a:t>
            </a:fld>
            <a:endParaRPr lang="en-US" altLang="en-US"/>
          </a:p>
        </p:txBody>
      </p:sp>
    </p:spTree>
    <p:extLst>
      <p:ext uri="{BB962C8B-B14F-4D97-AF65-F5344CB8AC3E}">
        <p14:creationId xmlns:p14="http://schemas.microsoft.com/office/powerpoint/2010/main" val="36457232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pPr>
              <a:defRPr/>
            </a:pPr>
            <a:fld id="{A8F835D4-6FAB-4D71-999C-A4919019EF2D}" type="datetimeFigureOut">
              <a:rPr lang="en-US" smtClean="0"/>
              <a:pPr>
                <a:defRPr/>
              </a:pPr>
              <a:t>4/22/2024</a:t>
            </a:fld>
            <a:endParaRPr lang="en-US"/>
          </a:p>
        </p:txBody>
      </p:sp>
      <p:sp>
        <p:nvSpPr>
          <p:cNvPr id="5" name="Footer Placeholder 3"/>
          <p:cNvSpPr>
            <a:spLocks noGrp="1"/>
          </p:cNvSpPr>
          <p:nvPr>
            <p:ph type="ftr" sz="quarter" idx="11"/>
          </p:nvPr>
        </p:nvSpPr>
        <p:spPr/>
        <p:txBody>
          <a:bodyPr/>
          <a:lstStyle/>
          <a:p>
            <a:pPr>
              <a:defRPr/>
            </a:pPr>
            <a:endParaRPr lang="en-US"/>
          </a:p>
        </p:txBody>
      </p:sp>
      <p:sp>
        <p:nvSpPr>
          <p:cNvPr id="6" name="Slide Number Placeholder 4"/>
          <p:cNvSpPr>
            <a:spLocks noGrp="1"/>
          </p:cNvSpPr>
          <p:nvPr>
            <p:ph type="sldNum" sz="quarter" idx="12"/>
          </p:nvPr>
        </p:nvSpPr>
        <p:spPr/>
        <p:txBody>
          <a:bodyPr/>
          <a:lstStyle/>
          <a:p>
            <a:pPr>
              <a:defRPr/>
            </a:pPr>
            <a:fld id="{B1831790-D8E9-446D-AD3C-96C4264E11A3}" type="slidenum">
              <a:rPr lang="en-US" altLang="en-US" smtClean="0"/>
              <a:pPr>
                <a:defRPr/>
              </a:pPr>
              <a:t>‹#›</a:t>
            </a:fld>
            <a:endParaRPr lang="en-US" altLang="en-US"/>
          </a:p>
        </p:txBody>
      </p:sp>
    </p:spTree>
    <p:extLst>
      <p:ext uri="{BB962C8B-B14F-4D97-AF65-F5344CB8AC3E}">
        <p14:creationId xmlns:p14="http://schemas.microsoft.com/office/powerpoint/2010/main" val="3984205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pPr>
              <a:defRPr/>
            </a:pPr>
            <a:fld id="{56BC0C29-221A-48ED-AB60-79FC988D7CBA}" type="datetimeFigureOut">
              <a:rPr lang="en-US" smtClean="0"/>
              <a:pPr>
                <a:defRPr/>
              </a:pPr>
              <a:t>4/22/2024</a:t>
            </a:fld>
            <a:endParaRPr lang="en-US"/>
          </a:p>
        </p:txBody>
      </p:sp>
      <p:sp>
        <p:nvSpPr>
          <p:cNvPr id="5" name="Footer Placeholder 2"/>
          <p:cNvSpPr>
            <a:spLocks noGrp="1"/>
          </p:cNvSpPr>
          <p:nvPr>
            <p:ph type="ftr" sz="quarter" idx="11"/>
          </p:nvPr>
        </p:nvSpPr>
        <p:spPr/>
        <p:txBody>
          <a:bodyPr/>
          <a:lstStyle/>
          <a:p>
            <a:pPr>
              <a:defRPr/>
            </a:pPr>
            <a:endParaRPr lang="en-US"/>
          </a:p>
        </p:txBody>
      </p:sp>
      <p:sp>
        <p:nvSpPr>
          <p:cNvPr id="6" name="Slide Number Placeholder 3"/>
          <p:cNvSpPr>
            <a:spLocks noGrp="1"/>
          </p:cNvSpPr>
          <p:nvPr>
            <p:ph type="sldNum" sz="quarter" idx="12"/>
          </p:nvPr>
        </p:nvSpPr>
        <p:spPr/>
        <p:txBody>
          <a:bodyPr/>
          <a:lstStyle/>
          <a:p>
            <a:pPr>
              <a:defRPr/>
            </a:pPr>
            <a:fld id="{8571C090-168C-4C78-8CD7-367B53B0B3E1}" type="slidenum">
              <a:rPr lang="en-US" altLang="en-US" smtClean="0"/>
              <a:pPr>
                <a:defRPr/>
              </a:pPr>
              <a:t>‹#›</a:t>
            </a:fld>
            <a:endParaRPr lang="en-US" altLang="en-US"/>
          </a:p>
        </p:txBody>
      </p:sp>
    </p:spTree>
    <p:extLst>
      <p:ext uri="{BB962C8B-B14F-4D97-AF65-F5344CB8AC3E}">
        <p14:creationId xmlns:p14="http://schemas.microsoft.com/office/powerpoint/2010/main" val="1758178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pPr>
              <a:defRPr/>
            </a:pPr>
            <a:fld id="{B36433E8-A5D2-4595-AEAB-ECCC6C3CFD72}" type="datetimeFigureOut">
              <a:rPr lang="en-US" smtClean="0"/>
              <a:pPr>
                <a:defRPr/>
              </a:pPr>
              <a:t>4/22/2024</a:t>
            </a:fld>
            <a:endParaRPr lang="en-US"/>
          </a:p>
        </p:txBody>
      </p:sp>
      <p:sp>
        <p:nvSpPr>
          <p:cNvPr id="5" name="Footer Placeholder 5"/>
          <p:cNvSpPr>
            <a:spLocks noGrp="1"/>
          </p:cNvSpPr>
          <p:nvPr>
            <p:ph type="ftr" sz="quarter" idx="11"/>
          </p:nvPr>
        </p:nvSpPr>
        <p:spPr/>
        <p:txBody>
          <a:bodyPr/>
          <a:lstStyle/>
          <a:p>
            <a:pPr>
              <a:defRPr/>
            </a:pPr>
            <a:endParaRPr lang="en-US"/>
          </a:p>
        </p:txBody>
      </p:sp>
      <p:sp>
        <p:nvSpPr>
          <p:cNvPr id="6" name="Slide Number Placeholder 6"/>
          <p:cNvSpPr>
            <a:spLocks noGrp="1"/>
          </p:cNvSpPr>
          <p:nvPr>
            <p:ph type="sldNum" sz="quarter" idx="12"/>
          </p:nvPr>
        </p:nvSpPr>
        <p:spPr/>
        <p:txBody>
          <a:bodyPr/>
          <a:lstStyle/>
          <a:p>
            <a:pPr>
              <a:defRPr/>
            </a:pPr>
            <a:fld id="{251C3829-A354-46A6-B518-26094A137414}" type="slidenum">
              <a:rPr lang="en-US" altLang="en-US" smtClean="0"/>
              <a:pPr>
                <a:defRPr/>
              </a:pPr>
              <a:t>‹#›</a:t>
            </a:fld>
            <a:endParaRPr lang="en-US" altLang="en-US"/>
          </a:p>
        </p:txBody>
      </p:sp>
    </p:spTree>
    <p:extLst>
      <p:ext uri="{BB962C8B-B14F-4D97-AF65-F5344CB8AC3E}">
        <p14:creationId xmlns:p14="http://schemas.microsoft.com/office/powerpoint/2010/main" val="4550068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fld id="{25B8DDDE-C06B-4DE6-8368-07ED9CBD8237}" type="datetimeFigureOut">
              <a:rPr lang="en-US" smtClean="0"/>
              <a:pPr>
                <a:defRPr/>
              </a:pPr>
              <a:t>4/22/2024</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681159A3-31AD-4014-BC3B-2DB10E86819E}" type="slidenum">
              <a:rPr lang="en-US" altLang="en-US" smtClean="0"/>
              <a:pPr>
                <a:defRPr/>
              </a:pPr>
              <a:t>‹#›</a:t>
            </a:fld>
            <a:endParaRPr lang="en-US" altLang="en-US"/>
          </a:p>
        </p:txBody>
      </p:sp>
    </p:spTree>
    <p:extLst>
      <p:ext uri="{BB962C8B-B14F-4D97-AF65-F5344CB8AC3E}">
        <p14:creationId xmlns:p14="http://schemas.microsoft.com/office/powerpoint/2010/main" val="15771283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pPr>
              <a:defRPr/>
            </a:pPr>
            <a:fld id="{8D4A5F11-662C-421A-95D3-17E077E14B1F}" type="datetimeFigureOut">
              <a:rPr lang="en-US" smtClean="0"/>
              <a:pPr>
                <a:defRPr/>
              </a:pPr>
              <a:t>4/22/2024</a:t>
            </a:fld>
            <a:endParaRPr lang="en-US"/>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pPr>
              <a:defRPr/>
            </a:pPr>
            <a:endParaRPr lang="en-US"/>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pPr>
              <a:defRPr/>
            </a:pPr>
            <a:fld id="{AE847C06-C195-4DD8-B23C-ED0A50EB409D}" type="slidenum">
              <a:rPr lang="en-US" altLang="en-US" smtClean="0"/>
              <a:pPr>
                <a:defRPr/>
              </a:pPr>
              <a:t>‹#›</a:t>
            </a:fld>
            <a:endParaRPr lang="en-US" altLang="en-US"/>
          </a:p>
        </p:txBody>
      </p:sp>
    </p:spTree>
    <p:extLst>
      <p:ext uri="{BB962C8B-B14F-4D97-AF65-F5344CB8AC3E}">
        <p14:creationId xmlns:p14="http://schemas.microsoft.com/office/powerpoint/2010/main" val="1921090343"/>
      </p:ext>
    </p:extLst>
  </p:cSld>
  <p:clrMap bg1="dk1" tx1="lt1" bg2="dk2" tx2="lt2" accent1="accent1" accent2="accent2" accent3="accent3" accent4="accent4" accent5="accent5" accent6="accent6" hlink="hlink" folHlink="folHlink"/>
  <p:sldLayoutIdLst>
    <p:sldLayoutId id="2147484698" r:id="rId1"/>
    <p:sldLayoutId id="2147484699" r:id="rId2"/>
    <p:sldLayoutId id="2147484700" r:id="rId3"/>
    <p:sldLayoutId id="2147484701" r:id="rId4"/>
    <p:sldLayoutId id="2147484702" r:id="rId5"/>
    <p:sldLayoutId id="2147484703" r:id="rId6"/>
    <p:sldLayoutId id="2147484704" r:id="rId7"/>
    <p:sldLayoutId id="2147484705" r:id="rId8"/>
    <p:sldLayoutId id="2147484706" r:id="rId9"/>
    <p:sldLayoutId id="2147484707" r:id="rId10"/>
    <p:sldLayoutId id="2147484708" r:id="rId11"/>
    <p:sldLayoutId id="2147484709" r:id="rId12"/>
    <p:sldLayoutId id="2147484710" r:id="rId13"/>
    <p:sldLayoutId id="2147484711" r:id="rId14"/>
    <p:sldLayoutId id="2147484712" r:id="rId15"/>
    <p:sldLayoutId id="2147484713" r:id="rId16"/>
    <p:sldLayoutId id="2147484714" r:id="rId17"/>
  </p:sldLayoutIdLst>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hyperlink" Target="https://dvagov.sharepoint.com/sites/vharicpathlab?xsdata=MDV8MDJ8fDdmOWFlYTIzNDQxZjRiMmZlNWI5MDhkYzYyZWQwMDI1fGU5NWYxYjIzYWJhZjQ1ZWU4MjFkYjdhYjI1MWFiM2JmfDB8MHw2Mzg0OTQwMTcyNDgzNDUyMTh8VW5rbm93bnxUV0ZwYkdac2IzZDhleUpXSWpvaU1DNHdMakF3TURBaUxDSlFJam9pVjJsdU16SWlMQ0pCVGlJNklrMWhhV3dpTENKWFZDSTZNbjA9fDB8fHw%3d&amp;sdata=UFF6YnkwZGYxYW5BTmpUM2hCcGZmbE53MTBBcERud0gvWmovS3YyTTI1RT0%3d" TargetMode="External"/><Relationship Id="rId2" Type="http://schemas.openxmlformats.org/officeDocument/2006/relationships/hyperlink" Target="https://dvagov.sharepoint.com/sites/Richmond/plms/Shared%20Documents/Forms/AllItems.aspx?csf=1&amp;web=1&amp;cid=8bf8b243%2D8a96%2D48e2%2Db104%2D5d2f88ce35f1&amp;RootFolder=%2Fsites%2FRichmond%2Fplms%2FShared%20Documents%2FPOC%20SOPs&amp;FolderCTID=0x0120000488A70DF08F044D8BFF3F7B8A5AACAA"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2055" name="Picture 2054">
            <a:extLst>
              <a:ext uri="{FF2B5EF4-FFF2-40B4-BE49-F238E27FC236}">
                <a16:creationId xmlns:a16="http://schemas.microsoft.com/office/drawing/2014/main" id="{91B28F63-CF00-448F-B141-FE33C33B1891}"/>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a:extLst>
              <a:ext uri="{28A0092B-C50C-407E-A947-70E740481C1C}">
                <a14:useLocalDpi xmlns:a14="http://schemas.microsoft.com/office/drawing/2010/main" val="0"/>
              </a:ext>
            </a:extLst>
          </a:blip>
          <a:srcRect l="3613"/>
          <a:stretch/>
        </p:blipFill>
        <p:spPr>
          <a:xfrm>
            <a:off x="0" y="2669685"/>
            <a:ext cx="3027759" cy="4188315"/>
          </a:xfrm>
          <a:prstGeom prst="rect">
            <a:avLst/>
          </a:prstGeom>
        </p:spPr>
      </p:pic>
      <p:pic>
        <p:nvPicPr>
          <p:cNvPr id="2057" name="Picture 2056">
            <a:extLst>
              <a:ext uri="{FF2B5EF4-FFF2-40B4-BE49-F238E27FC236}">
                <a16:creationId xmlns:a16="http://schemas.microsoft.com/office/drawing/2014/main" id="{2AE609E2-8522-44E4-9077-980E5BCF3E14}"/>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a:extLst>
              <a:ext uri="{28A0092B-C50C-407E-A947-70E740481C1C}">
                <a14:useLocalDpi xmlns:a14="http://schemas.microsoft.com/office/drawing/2010/main" val="0"/>
              </a:ext>
            </a:extLst>
          </a:blip>
          <a:srcRect l="35640"/>
          <a:stretch/>
        </p:blipFill>
        <p:spPr>
          <a:xfrm>
            <a:off x="0" y="2892347"/>
            <a:ext cx="1141809" cy="2365453"/>
          </a:xfrm>
          <a:prstGeom prst="rect">
            <a:avLst/>
          </a:prstGeom>
        </p:spPr>
      </p:pic>
      <p:sp>
        <p:nvSpPr>
          <p:cNvPr id="2059" name="Oval 2058">
            <a:extLst>
              <a:ext uri="{FF2B5EF4-FFF2-40B4-BE49-F238E27FC236}">
                <a16:creationId xmlns:a16="http://schemas.microsoft.com/office/drawing/2014/main" id="{4FA533C5-33E3-4611-AF9F-72811D8B26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56759" y="1676400"/>
            <a:ext cx="211455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2061" name="Picture 2060">
            <a:extLst>
              <a:ext uri="{FF2B5EF4-FFF2-40B4-BE49-F238E27FC236}">
                <a16:creationId xmlns:a16="http://schemas.microsoft.com/office/drawing/2014/main" id="{8949AD42-25FD-4C3D-9EEE-B7FEC5809988}"/>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a:extLst>
              <a:ext uri="{28A0092B-C50C-407E-A947-70E740481C1C}">
                <a14:useLocalDpi xmlns:a14="http://schemas.microsoft.com/office/drawing/2010/main" val="0"/>
              </a:ext>
            </a:extLst>
          </a:blip>
          <a:srcRect t="28813"/>
          <a:stretch/>
        </p:blipFill>
        <p:spPr>
          <a:xfrm>
            <a:off x="5999559" y="0"/>
            <a:ext cx="1202540" cy="1141407"/>
          </a:xfrm>
          <a:prstGeom prst="rect">
            <a:avLst/>
          </a:prstGeom>
        </p:spPr>
      </p:pic>
      <p:pic>
        <p:nvPicPr>
          <p:cNvPr id="2063" name="Picture 2062">
            <a:extLst>
              <a:ext uri="{FF2B5EF4-FFF2-40B4-BE49-F238E27FC236}">
                <a16:creationId xmlns:a16="http://schemas.microsoft.com/office/drawing/2014/main" id="{6AC7D913-60B7-4603-881B-831DA5D3A940}"/>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6454408" y="6096000"/>
            <a:ext cx="745301" cy="762000"/>
          </a:xfrm>
          <a:prstGeom prst="rect">
            <a:avLst/>
          </a:prstGeom>
        </p:spPr>
      </p:pic>
      <p:sp>
        <p:nvSpPr>
          <p:cNvPr id="2065" name="Rectangle 2064">
            <a:extLst>
              <a:ext uri="{FF2B5EF4-FFF2-40B4-BE49-F238E27FC236}">
                <a16:creationId xmlns:a16="http://schemas.microsoft.com/office/drawing/2014/main" id="{87F0FDC4-AD8C-47D9-9131-623C98ADB0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67" name="Rectangle 2066">
            <a:extLst>
              <a:ext uri="{FF2B5EF4-FFF2-40B4-BE49-F238E27FC236}">
                <a16:creationId xmlns:a16="http://schemas.microsoft.com/office/drawing/2014/main" id="{923E8915-D2AA-4327-A45A-972C3CA957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069" name="Rectangle 2068">
            <a:extLst>
              <a:ext uri="{FF2B5EF4-FFF2-40B4-BE49-F238E27FC236}">
                <a16:creationId xmlns:a16="http://schemas.microsoft.com/office/drawing/2014/main" id="{8302FC3C-9804-4950-B721-5FD704BA60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9141714"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71" name="Straight Connector 2070">
            <a:extLst>
              <a:ext uri="{FF2B5EF4-FFF2-40B4-BE49-F238E27FC236}">
                <a16:creationId xmlns:a16="http://schemas.microsoft.com/office/drawing/2014/main" id="{6B9695BD-ECF6-49CA-8877-8C493193C65D}"/>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3490721"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2073" name="Picture 2072">
            <a:extLst>
              <a:ext uri="{FF2B5EF4-FFF2-40B4-BE49-F238E27FC236}">
                <a16:creationId xmlns:a16="http://schemas.microsoft.com/office/drawing/2014/main" id="{3BC6EBB2-9BDC-4075-BA6B-43A9FBF9C86C}"/>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a:extLst>
              <a:ext uri="{28A0092B-C50C-407E-A947-70E740481C1C}">
                <a14:useLocalDpi xmlns:a14="http://schemas.microsoft.com/office/drawing/2010/main" val="0"/>
              </a:ext>
            </a:extLst>
          </a:blip>
          <a:srcRect b="23320"/>
          <a:stretch/>
        </p:blipFill>
        <p:spPr>
          <a:xfrm>
            <a:off x="6454408" y="6228080"/>
            <a:ext cx="745301" cy="762000"/>
          </a:xfrm>
          <a:prstGeom prst="rect">
            <a:avLst/>
          </a:prstGeom>
        </p:spPr>
      </p:pic>
      <p:sp>
        <p:nvSpPr>
          <p:cNvPr id="2075" name="Freeform 5">
            <a:extLst>
              <a:ext uri="{FF2B5EF4-FFF2-40B4-BE49-F238E27FC236}">
                <a16:creationId xmlns:a16="http://schemas.microsoft.com/office/drawing/2014/main" id="{F3798573-F27B-47EB-8EA4-7EE34954C2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191" y="0"/>
            <a:ext cx="9144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050" name="Title 1">
            <a:extLst>
              <a:ext uri="{FF2B5EF4-FFF2-40B4-BE49-F238E27FC236}">
                <a16:creationId xmlns:a16="http://schemas.microsoft.com/office/drawing/2014/main" id="{1FCA57ED-B5D5-4F3F-8E83-3951F3424E4C}"/>
              </a:ext>
            </a:extLst>
          </p:cNvPr>
          <p:cNvSpPr>
            <a:spLocks noGrp="1"/>
          </p:cNvSpPr>
          <p:nvPr>
            <p:ph type="ctrTitle"/>
          </p:nvPr>
        </p:nvSpPr>
        <p:spPr>
          <a:xfrm>
            <a:off x="604646" y="804672"/>
            <a:ext cx="2641019" cy="5248656"/>
          </a:xfrm>
        </p:spPr>
        <p:txBody>
          <a:bodyPr vert="horz" lIns="91440" tIns="45720" rIns="91440" bIns="45720" rtlCol="0" anchor="ctr">
            <a:normAutofit/>
          </a:bodyPr>
          <a:lstStyle/>
          <a:p>
            <a:pPr algn="ctr" defTabSz="457200" fontAlgn="auto">
              <a:lnSpc>
                <a:spcPct val="90000"/>
              </a:lnSpc>
              <a:spcAft>
                <a:spcPts val="0"/>
              </a:spcAft>
              <a:defRPr/>
            </a:pPr>
            <a:br>
              <a:rPr lang="en-US" sz="2900" b="0" i="0" kern="1200">
                <a:solidFill>
                  <a:schemeClr val="tx2"/>
                </a:solidFill>
                <a:latin typeface="+mj-lt"/>
                <a:ea typeface="+mj-ea"/>
                <a:cs typeface="+mj-cs"/>
              </a:rPr>
            </a:br>
            <a:br>
              <a:rPr lang="en-US" sz="2900" b="0" i="0" kern="1200">
                <a:solidFill>
                  <a:schemeClr val="tx2"/>
                </a:solidFill>
                <a:latin typeface="+mj-lt"/>
                <a:ea typeface="+mj-ea"/>
                <a:cs typeface="+mj-cs"/>
              </a:rPr>
            </a:br>
            <a:r>
              <a:rPr lang="en-US" sz="2900" b="0" i="0" kern="1200">
                <a:solidFill>
                  <a:schemeClr val="tx2"/>
                </a:solidFill>
                <a:latin typeface="+mj-lt"/>
                <a:ea typeface="+mj-ea"/>
                <a:cs typeface="+mj-cs"/>
              </a:rPr>
              <a:t>Annual i-Stat PT/INR Competency</a:t>
            </a:r>
            <a:br>
              <a:rPr lang="en-US" sz="2900" b="0" i="0" kern="1200">
                <a:solidFill>
                  <a:schemeClr val="tx2"/>
                </a:solidFill>
                <a:latin typeface="+mj-lt"/>
                <a:ea typeface="+mj-ea"/>
                <a:cs typeface="+mj-cs"/>
              </a:rPr>
            </a:br>
            <a:endParaRPr lang="en-US" sz="2900" b="0" i="0" kern="1200" dirty="0">
              <a:solidFill>
                <a:schemeClr val="tx2"/>
              </a:solidFill>
              <a:latin typeface="+mj-lt"/>
              <a:ea typeface="+mj-ea"/>
              <a:cs typeface="+mj-cs"/>
            </a:endParaRPr>
          </a:p>
        </p:txBody>
      </p:sp>
      <p:sp>
        <p:nvSpPr>
          <p:cNvPr id="3" name="Subtitle 2">
            <a:extLst>
              <a:ext uri="{FF2B5EF4-FFF2-40B4-BE49-F238E27FC236}">
                <a16:creationId xmlns:a16="http://schemas.microsoft.com/office/drawing/2014/main" id="{B068B068-8742-4E33-B3C1-569C94CBDDA6}"/>
              </a:ext>
            </a:extLst>
          </p:cNvPr>
          <p:cNvSpPr>
            <a:spLocks noGrp="1"/>
          </p:cNvSpPr>
          <p:nvPr>
            <p:ph type="subTitle" idx="1"/>
          </p:nvPr>
        </p:nvSpPr>
        <p:spPr>
          <a:xfrm>
            <a:off x="3731895" y="804671"/>
            <a:ext cx="4799948" cy="5248657"/>
          </a:xfrm>
        </p:spPr>
        <p:txBody>
          <a:bodyPr vert="horz" lIns="91440" tIns="45720" rIns="91440" bIns="45720" rtlCol="0" anchor="ctr">
            <a:normAutofit/>
          </a:bodyPr>
          <a:lstStyle/>
          <a:p>
            <a:pPr defTabSz="457200" fontAlgn="auto">
              <a:buFont typeface="Wingdings 3" charset="2"/>
              <a:buChar char=""/>
              <a:defRPr/>
            </a:pPr>
            <a:r>
              <a:rPr lang="en-US">
                <a:solidFill>
                  <a:schemeClr val="tx1"/>
                </a:solidFill>
              </a:rPr>
              <a:t>		Competency Consists of:</a:t>
            </a:r>
          </a:p>
          <a:p>
            <a:pPr marL="1885950" lvl="3" indent="-514350" algn="l" defTabSz="457200">
              <a:buFont typeface="Wingdings 3" charset="2"/>
              <a:buChar char=""/>
              <a:defRPr/>
            </a:pPr>
            <a:r>
              <a:rPr lang="en-US">
                <a:solidFill>
                  <a:schemeClr val="tx1"/>
                </a:solidFill>
              </a:rPr>
              <a:t>PowerPoint Presentation</a:t>
            </a:r>
          </a:p>
          <a:p>
            <a:pPr marL="1885950" lvl="3" indent="-514350" algn="l" defTabSz="457200">
              <a:buFont typeface="Wingdings 3" charset="2"/>
              <a:buChar char=""/>
              <a:defRPr/>
            </a:pPr>
            <a:r>
              <a:rPr lang="en-US">
                <a:solidFill>
                  <a:schemeClr val="tx1"/>
                </a:solidFill>
              </a:rPr>
              <a:t>MTS Online Test</a:t>
            </a:r>
          </a:p>
          <a:p>
            <a:pPr marL="1885950" lvl="3" indent="-514350" algn="l" defTabSz="457200">
              <a:buFont typeface="Wingdings 3" charset="2"/>
              <a:buChar char=""/>
              <a:defRPr/>
            </a:pPr>
            <a:r>
              <a:rPr lang="en-US">
                <a:solidFill>
                  <a:schemeClr val="tx1"/>
                </a:solidFill>
              </a:rPr>
              <a:t>Practical- Under observation</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050"/>
                                        </p:tgtEl>
                                        <p:attrNameLst>
                                          <p:attrName>style.visibility</p:attrName>
                                        </p:attrNameLst>
                                      </p:cBhvr>
                                      <p:to>
                                        <p:strVal val="visible"/>
                                      </p:to>
                                    </p:set>
                                    <p:animEffect transition="in" filter="fade">
                                      <p:cBhvr>
                                        <p:cTn id="7" dur="1000"/>
                                        <p:tgtEl>
                                          <p:spTgt spid="2050"/>
                                        </p:tgtEl>
                                      </p:cBhvr>
                                    </p:animEffect>
                                    <p:anim calcmode="lin" valueType="num">
                                      <p:cBhvr>
                                        <p:cTn id="8" dur="1000" fill="hold"/>
                                        <p:tgtEl>
                                          <p:spTgt spid="2050"/>
                                        </p:tgtEl>
                                        <p:attrNameLst>
                                          <p:attrName>ppt_x</p:attrName>
                                        </p:attrNameLst>
                                      </p:cBhvr>
                                      <p:tavLst>
                                        <p:tav tm="0">
                                          <p:val>
                                            <p:strVal val="#ppt_x"/>
                                          </p:val>
                                        </p:tav>
                                        <p:tav tm="100000">
                                          <p:val>
                                            <p:strVal val="#ppt_x"/>
                                          </p:val>
                                        </p:tav>
                                      </p:tavLst>
                                    </p:anim>
                                    <p:anim calcmode="lin" valueType="num">
                                      <p:cBhvr>
                                        <p:cTn id="9" dur="1000" fill="hold"/>
                                        <p:tgtEl>
                                          <p:spTgt spid="205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281DF04B-1530-433C-B968-84A0ADF3CF9B}"/>
              </a:ext>
            </a:extLst>
          </p:cNvPr>
          <p:cNvSpPr>
            <a:spLocks noGrp="1" noChangeArrowheads="1"/>
          </p:cNvSpPr>
          <p:nvPr>
            <p:ph idx="1"/>
          </p:nvPr>
        </p:nvSpPr>
        <p:spPr>
          <a:xfrm>
            <a:off x="127591" y="990600"/>
            <a:ext cx="8991600" cy="6692900"/>
          </a:xfrm>
        </p:spPr>
        <p:txBody>
          <a:bodyPr/>
          <a:lstStyle/>
          <a:p>
            <a:pPr lvl="0">
              <a:lnSpc>
                <a:spcPct val="100000"/>
              </a:lnSpc>
            </a:pPr>
            <a:r>
              <a:rPr lang="en-US" sz="3600" u="none" dirty="0">
                <a:sym typeface="Wingdings" panose="05000000000000000000" pitchFamily="2" charset="2"/>
              </a:rPr>
              <a:t>Point of Care/Ancillary SOPs are in </a:t>
            </a:r>
            <a:r>
              <a:rPr lang="en-US" sz="3600" b="1" u="sng" dirty="0">
                <a:sym typeface="Wingdings" panose="05000000000000000000" pitchFamily="2" charset="2"/>
              </a:rPr>
              <a:t>Richmond SharePoint</a:t>
            </a:r>
            <a:r>
              <a:rPr lang="en-US" sz="3600" u="none" dirty="0">
                <a:sym typeface="Wingdings" panose="05000000000000000000" pitchFamily="2" charset="2"/>
              </a:rPr>
              <a:t> and can be accessed the SOP using the link below.</a:t>
            </a:r>
          </a:p>
          <a:p>
            <a:pPr lvl="0">
              <a:lnSpc>
                <a:spcPct val="100000"/>
              </a:lnSpc>
            </a:pPr>
            <a:r>
              <a:rPr lang="en-US" sz="4000" dirty="0">
                <a:hlinkClick r:id="rId2"/>
              </a:rPr>
              <a:t>POC SOPs - </a:t>
            </a:r>
            <a:r>
              <a:rPr lang="en-US" sz="4000" u="sng" dirty="0">
                <a:solidFill>
                  <a:srgbClr val="0000FF"/>
                </a:solidFill>
                <a:effectLst/>
                <a:latin typeface="Arial" panose="020B0604020202020204" pitchFamily="34" charset="0"/>
                <a:ea typeface="Calibri" panose="020F0502020204030204" pitchFamily="34" charset="0"/>
                <a:hlinkClick r:id="rId3"/>
              </a:rPr>
              <a:t>Pathology &amp; Laboratory - Home (sharepoint.com)</a:t>
            </a:r>
            <a:endParaRPr lang="en-US" sz="4000" u="sng" dirty="0">
              <a:solidFill>
                <a:srgbClr val="0000FF"/>
              </a:solidFill>
              <a:effectLst/>
              <a:latin typeface="Arial" panose="020B0604020202020204" pitchFamily="34" charset="0"/>
              <a:ea typeface="Calibri" panose="020F0502020204030204" pitchFamily="34" charset="0"/>
            </a:endParaRPr>
          </a:p>
          <a:p>
            <a:pPr lvl="0">
              <a:lnSpc>
                <a:spcPct val="100000"/>
              </a:lnSpc>
            </a:pPr>
            <a:r>
              <a:rPr lang="en-US" u="none" dirty="0">
                <a:sym typeface="Wingdings" panose="05000000000000000000" pitchFamily="2" charset="2"/>
              </a:rPr>
              <a:t> </a:t>
            </a:r>
            <a:r>
              <a:rPr lang="en-US" sz="2800" u="none" dirty="0"/>
              <a:t>You can also contact Ancillary department or your supervisor if you can’t access it.</a:t>
            </a:r>
            <a:endParaRPr lang="en-US" sz="2800" dirty="0"/>
          </a:p>
          <a:p>
            <a:pPr marL="44450" indent="0" eaLnBrk="1" hangingPunct="1">
              <a:buFont typeface="Arial" panose="020B0604020202020204" pitchFamily="34" charset="0"/>
              <a:buNone/>
            </a:pPr>
            <a:endParaRPr lang="en-US" alt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 name="Rectangle 8">
            <a:extLst>
              <a:ext uri="{FF2B5EF4-FFF2-40B4-BE49-F238E27FC236}">
                <a16:creationId xmlns:a16="http://schemas.microsoft.com/office/drawing/2014/main" id="{F747F1B4-B831-4277-8AB0-32767F7EB7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18" name="Freeform 7">
            <a:extLst>
              <a:ext uri="{FF2B5EF4-FFF2-40B4-BE49-F238E27FC236}">
                <a16:creationId xmlns:a16="http://schemas.microsoft.com/office/drawing/2014/main" id="{D80CFA21-AB7C-4BEB-9BFF-05764FBBF3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algn="ctr"/>
            <a:endParaRPr lang="en-US">
              <a:solidFill>
                <a:schemeClr val="tx1"/>
              </a:solidFill>
            </a:endParaRPr>
          </a:p>
        </p:txBody>
      </p:sp>
      <p:sp>
        <p:nvSpPr>
          <p:cNvPr id="19" name="Rectangle 12">
            <a:extLst>
              <a:ext uri="{FF2B5EF4-FFF2-40B4-BE49-F238E27FC236}">
                <a16:creationId xmlns:a16="http://schemas.microsoft.com/office/drawing/2014/main" id="{12F7E335-851A-4CAE-B09F-E657819D46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0" name="Freeform: Shape 14">
            <a:extLst>
              <a:ext uri="{FF2B5EF4-FFF2-40B4-BE49-F238E27FC236}">
                <a16:creationId xmlns:a16="http://schemas.microsoft.com/office/drawing/2014/main" id="{10B541F0-7F6E-402E-84D8-CF96EACA5FB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2" cy="5095933"/>
          </a:xfrm>
          <a:custGeom>
            <a:avLst/>
            <a:gdLst>
              <a:gd name="connsiteX0" fmla="*/ 1 w 12192418"/>
              <a:gd name="connsiteY0" fmla="*/ 0 h 5095933"/>
              <a:gd name="connsiteX1" fmla="*/ 71932 w 12192418"/>
              <a:gd name="connsiteY1" fmla="*/ 12261 h 5095933"/>
              <a:gd name="connsiteX2" fmla="*/ 282849 w 12192418"/>
              <a:gd name="connsiteY2" fmla="*/ 48343 h 5095933"/>
              <a:gd name="connsiteX3" fmla="*/ 436464 w 12192418"/>
              <a:gd name="connsiteY3" fmla="*/ 73565 h 5095933"/>
              <a:gd name="connsiteX4" fmla="*/ 619339 w 12192418"/>
              <a:gd name="connsiteY4" fmla="*/ 100188 h 5095933"/>
              <a:gd name="connsiteX5" fmla="*/ 836351 w 12192418"/>
              <a:gd name="connsiteY5" fmla="*/ 132066 h 5095933"/>
              <a:gd name="connsiteX6" fmla="*/ 1076528 w 12192418"/>
              <a:gd name="connsiteY6" fmla="*/ 165696 h 5095933"/>
              <a:gd name="connsiteX7" fmla="*/ 1347184 w 12192418"/>
              <a:gd name="connsiteY7" fmla="*/ 201077 h 5095933"/>
              <a:gd name="connsiteX8" fmla="*/ 1642223 w 12192418"/>
              <a:gd name="connsiteY8" fmla="*/ 238560 h 5095933"/>
              <a:gd name="connsiteX9" fmla="*/ 1962864 w 12192418"/>
              <a:gd name="connsiteY9" fmla="*/ 276043 h 5095933"/>
              <a:gd name="connsiteX10" fmla="*/ 2304232 w 12192418"/>
              <a:gd name="connsiteY10" fmla="*/ 314227 h 5095933"/>
              <a:gd name="connsiteX11" fmla="*/ 2672421 w 12192418"/>
              <a:gd name="connsiteY11" fmla="*/ 349608 h 5095933"/>
              <a:gd name="connsiteX12" fmla="*/ 3057678 w 12192418"/>
              <a:gd name="connsiteY12" fmla="*/ 383588 h 5095933"/>
              <a:gd name="connsiteX13" fmla="*/ 3464881 w 12192418"/>
              <a:gd name="connsiteY13" fmla="*/ 414415 h 5095933"/>
              <a:gd name="connsiteX14" fmla="*/ 3889152 w 12192418"/>
              <a:gd name="connsiteY14" fmla="*/ 443841 h 5095933"/>
              <a:gd name="connsiteX15" fmla="*/ 4331710 w 12192418"/>
              <a:gd name="connsiteY15" fmla="*/ 471515 h 5095933"/>
              <a:gd name="connsiteX16" fmla="*/ 4558476 w 12192418"/>
              <a:gd name="connsiteY16" fmla="*/ 481324 h 5095933"/>
              <a:gd name="connsiteX17" fmla="*/ 4790118 w 12192418"/>
              <a:gd name="connsiteY17" fmla="*/ 492183 h 5095933"/>
              <a:gd name="connsiteX18" fmla="*/ 5025418 w 12192418"/>
              <a:gd name="connsiteY18" fmla="*/ 502342 h 5095933"/>
              <a:gd name="connsiteX19" fmla="*/ 5261937 w 12192418"/>
              <a:gd name="connsiteY19" fmla="*/ 508998 h 5095933"/>
              <a:gd name="connsiteX20" fmla="*/ 5503332 w 12192418"/>
              <a:gd name="connsiteY20" fmla="*/ 514953 h 5095933"/>
              <a:gd name="connsiteX21" fmla="*/ 5747167 w 12192418"/>
              <a:gd name="connsiteY21" fmla="*/ 521259 h 5095933"/>
              <a:gd name="connsiteX22" fmla="*/ 5995877 w 12192418"/>
              <a:gd name="connsiteY22" fmla="*/ 525463 h 5095933"/>
              <a:gd name="connsiteX23" fmla="*/ 6247026 w 12192418"/>
              <a:gd name="connsiteY23" fmla="*/ 525463 h 5095933"/>
              <a:gd name="connsiteX24" fmla="*/ 6500613 w 12192418"/>
              <a:gd name="connsiteY24" fmla="*/ 527565 h 5095933"/>
              <a:gd name="connsiteX25" fmla="*/ 6756639 w 12192418"/>
              <a:gd name="connsiteY25" fmla="*/ 525463 h 5095933"/>
              <a:gd name="connsiteX26" fmla="*/ 7016322 w 12192418"/>
              <a:gd name="connsiteY26" fmla="*/ 521259 h 5095933"/>
              <a:gd name="connsiteX27" fmla="*/ 7276005 w 12192418"/>
              <a:gd name="connsiteY27" fmla="*/ 517406 h 5095933"/>
              <a:gd name="connsiteX28" fmla="*/ 7539345 w 12192418"/>
              <a:gd name="connsiteY28" fmla="*/ 508998 h 5095933"/>
              <a:gd name="connsiteX29" fmla="*/ 7805124 w 12192418"/>
              <a:gd name="connsiteY29" fmla="*/ 500241 h 5095933"/>
              <a:gd name="connsiteX30" fmla="*/ 8070903 w 12192418"/>
              <a:gd name="connsiteY30" fmla="*/ 490082 h 5095933"/>
              <a:gd name="connsiteX31" fmla="*/ 8339121 w 12192418"/>
              <a:gd name="connsiteY31" fmla="*/ 475719 h 5095933"/>
              <a:gd name="connsiteX32" fmla="*/ 8609776 w 12192418"/>
              <a:gd name="connsiteY32" fmla="*/ 458554 h 5095933"/>
              <a:gd name="connsiteX33" fmla="*/ 8881651 w 12192418"/>
              <a:gd name="connsiteY33" fmla="*/ 442089 h 5095933"/>
              <a:gd name="connsiteX34" fmla="*/ 9153526 w 12192418"/>
              <a:gd name="connsiteY34" fmla="*/ 421071 h 5095933"/>
              <a:gd name="connsiteX35" fmla="*/ 9429058 w 12192418"/>
              <a:gd name="connsiteY35" fmla="*/ 395849 h 5095933"/>
              <a:gd name="connsiteX36" fmla="*/ 9700933 w 12192418"/>
              <a:gd name="connsiteY36" fmla="*/ 370626 h 5095933"/>
              <a:gd name="connsiteX37" fmla="*/ 9977684 w 12192418"/>
              <a:gd name="connsiteY37" fmla="*/ 341551 h 5095933"/>
              <a:gd name="connsiteX38" fmla="*/ 10255655 w 12192418"/>
              <a:gd name="connsiteY38" fmla="*/ 309673 h 5095933"/>
              <a:gd name="connsiteX39" fmla="*/ 10529968 w 12192418"/>
              <a:gd name="connsiteY39" fmla="*/ 276043 h 5095933"/>
              <a:gd name="connsiteX40" fmla="*/ 10807939 w 12192418"/>
              <a:gd name="connsiteY40" fmla="*/ 236809 h 5095933"/>
              <a:gd name="connsiteX41" fmla="*/ 11084690 w 12192418"/>
              <a:gd name="connsiteY41" fmla="*/ 194772 h 5095933"/>
              <a:gd name="connsiteX42" fmla="*/ 11362661 w 12192418"/>
              <a:gd name="connsiteY42" fmla="*/ 153085 h 5095933"/>
              <a:gd name="connsiteX43" fmla="*/ 11639412 w 12192418"/>
              <a:gd name="connsiteY43" fmla="*/ 104392 h 5095933"/>
              <a:gd name="connsiteX44" fmla="*/ 11914945 w 12192418"/>
              <a:gd name="connsiteY44" fmla="*/ 54648 h 5095933"/>
              <a:gd name="connsiteX45" fmla="*/ 12191696 w 12192418"/>
              <a:gd name="connsiteY45" fmla="*/ 2452 h 5095933"/>
              <a:gd name="connsiteX46" fmla="*/ 12191696 w 12192418"/>
              <a:gd name="connsiteY46" fmla="*/ 2109542 h 5095933"/>
              <a:gd name="connsiteX47" fmla="*/ 12191999 w 12192418"/>
              <a:gd name="connsiteY47" fmla="*/ 2109542 h 5095933"/>
              <a:gd name="connsiteX48" fmla="*/ 12191999 w 12192418"/>
              <a:gd name="connsiteY48" fmla="*/ 2802467 h 5095933"/>
              <a:gd name="connsiteX49" fmla="*/ 12192418 w 12192418"/>
              <a:gd name="connsiteY49" fmla="*/ 2802467 h 5095933"/>
              <a:gd name="connsiteX50" fmla="*/ 12192418 w 12192418"/>
              <a:gd name="connsiteY50" fmla="*/ 5095933 h 5095933"/>
              <a:gd name="connsiteX51" fmla="*/ 1 w 12192418"/>
              <a:gd name="connsiteY51" fmla="*/ 5095933 h 5095933"/>
              <a:gd name="connsiteX52" fmla="*/ 1 w 12192418"/>
              <a:gd name="connsiteY52" fmla="*/ 4074529 h 5095933"/>
              <a:gd name="connsiteX53" fmla="*/ 0 w 12192418"/>
              <a:gd name="connsiteY53" fmla="*/ 4074529 h 5095933"/>
              <a:gd name="connsiteX54" fmla="*/ 0 w 12192418"/>
              <a:gd name="connsiteY54" fmla="*/ 2109542 h 5095933"/>
              <a:gd name="connsiteX55" fmla="*/ 1 w 12192418"/>
              <a:gd name="connsiteY55" fmla="*/ 2109542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Lst>
            <a:rect l="l" t="t" r="r" b="b"/>
            <a:pathLst>
              <a:path w="12192418" h="5095933">
                <a:moveTo>
                  <a:pt x="1" y="0"/>
                </a:moveTo>
                <a:lnTo>
                  <a:pt x="71932" y="12261"/>
                </a:lnTo>
                <a:lnTo>
                  <a:pt x="282849" y="48343"/>
                </a:lnTo>
                <a:lnTo>
                  <a:pt x="436464" y="73565"/>
                </a:lnTo>
                <a:lnTo>
                  <a:pt x="619339" y="100188"/>
                </a:lnTo>
                <a:lnTo>
                  <a:pt x="836351" y="132066"/>
                </a:lnTo>
                <a:lnTo>
                  <a:pt x="1076528" y="165696"/>
                </a:lnTo>
                <a:lnTo>
                  <a:pt x="1347184" y="201077"/>
                </a:lnTo>
                <a:lnTo>
                  <a:pt x="1642223" y="238560"/>
                </a:lnTo>
                <a:lnTo>
                  <a:pt x="1962864" y="276043"/>
                </a:lnTo>
                <a:lnTo>
                  <a:pt x="2304232" y="314227"/>
                </a:lnTo>
                <a:lnTo>
                  <a:pt x="2672421" y="349608"/>
                </a:lnTo>
                <a:lnTo>
                  <a:pt x="3057678" y="383588"/>
                </a:lnTo>
                <a:lnTo>
                  <a:pt x="3464881" y="414415"/>
                </a:lnTo>
                <a:lnTo>
                  <a:pt x="3889152" y="443841"/>
                </a:lnTo>
                <a:lnTo>
                  <a:pt x="4331710" y="471515"/>
                </a:lnTo>
                <a:lnTo>
                  <a:pt x="4558476" y="481324"/>
                </a:lnTo>
                <a:lnTo>
                  <a:pt x="4790118" y="492183"/>
                </a:lnTo>
                <a:lnTo>
                  <a:pt x="5025418" y="502342"/>
                </a:lnTo>
                <a:lnTo>
                  <a:pt x="5261937" y="508998"/>
                </a:lnTo>
                <a:lnTo>
                  <a:pt x="5503332" y="514953"/>
                </a:lnTo>
                <a:lnTo>
                  <a:pt x="5747167" y="521259"/>
                </a:lnTo>
                <a:lnTo>
                  <a:pt x="5995877" y="525463"/>
                </a:lnTo>
                <a:lnTo>
                  <a:pt x="6247026" y="525463"/>
                </a:lnTo>
                <a:lnTo>
                  <a:pt x="6500613" y="527565"/>
                </a:lnTo>
                <a:lnTo>
                  <a:pt x="6756639" y="525463"/>
                </a:lnTo>
                <a:lnTo>
                  <a:pt x="7016322" y="521259"/>
                </a:lnTo>
                <a:lnTo>
                  <a:pt x="7276005" y="517406"/>
                </a:lnTo>
                <a:lnTo>
                  <a:pt x="7539345" y="508998"/>
                </a:lnTo>
                <a:lnTo>
                  <a:pt x="7805124" y="500241"/>
                </a:lnTo>
                <a:lnTo>
                  <a:pt x="8070903" y="490082"/>
                </a:lnTo>
                <a:lnTo>
                  <a:pt x="8339121" y="475719"/>
                </a:lnTo>
                <a:lnTo>
                  <a:pt x="8609776" y="458554"/>
                </a:lnTo>
                <a:lnTo>
                  <a:pt x="8881651" y="442089"/>
                </a:lnTo>
                <a:lnTo>
                  <a:pt x="9153526" y="421071"/>
                </a:lnTo>
                <a:lnTo>
                  <a:pt x="9429058" y="395849"/>
                </a:lnTo>
                <a:lnTo>
                  <a:pt x="9700933" y="370626"/>
                </a:lnTo>
                <a:lnTo>
                  <a:pt x="9977684" y="341551"/>
                </a:lnTo>
                <a:lnTo>
                  <a:pt x="10255655" y="309673"/>
                </a:lnTo>
                <a:lnTo>
                  <a:pt x="10529968" y="276043"/>
                </a:lnTo>
                <a:lnTo>
                  <a:pt x="10807939" y="236809"/>
                </a:lnTo>
                <a:lnTo>
                  <a:pt x="11084690" y="194772"/>
                </a:lnTo>
                <a:lnTo>
                  <a:pt x="11362661" y="153085"/>
                </a:lnTo>
                <a:lnTo>
                  <a:pt x="11639412" y="104392"/>
                </a:lnTo>
                <a:lnTo>
                  <a:pt x="11914945" y="54648"/>
                </a:lnTo>
                <a:lnTo>
                  <a:pt x="12191696" y="2452"/>
                </a:lnTo>
                <a:lnTo>
                  <a:pt x="12191696" y="2109542"/>
                </a:lnTo>
                <a:lnTo>
                  <a:pt x="12191999" y="2109542"/>
                </a:lnTo>
                <a:lnTo>
                  <a:pt x="12191999" y="2802467"/>
                </a:lnTo>
                <a:lnTo>
                  <a:pt x="12192418" y="2802467"/>
                </a:lnTo>
                <a:lnTo>
                  <a:pt x="12192418" y="5095933"/>
                </a:lnTo>
                <a:lnTo>
                  <a:pt x="1" y="5095933"/>
                </a:lnTo>
                <a:lnTo>
                  <a:pt x="1" y="4074529"/>
                </a:lnTo>
                <a:lnTo>
                  <a:pt x="0" y="4074529"/>
                </a:lnTo>
                <a:lnTo>
                  <a:pt x="0" y="2109542"/>
                </a:lnTo>
                <a:lnTo>
                  <a:pt x="1" y="2109542"/>
                </a:lnTo>
                <a:close/>
              </a:path>
            </a:pathLst>
          </a:custGeom>
          <a:solidFill>
            <a:schemeClr val="bg1"/>
          </a:solidFill>
          <a:ln>
            <a:noFill/>
          </a:ln>
        </p:spPr>
      </p:sp>
      <p:graphicFrame>
        <p:nvGraphicFramePr>
          <p:cNvPr id="21" name="Content Placeholder 2">
            <a:extLst>
              <a:ext uri="{FF2B5EF4-FFF2-40B4-BE49-F238E27FC236}">
                <a16:creationId xmlns:a16="http://schemas.microsoft.com/office/drawing/2014/main" id="{F8B4F216-5C65-5F6F-C6B3-336DD477D8A7}"/>
              </a:ext>
            </a:extLst>
          </p:cNvPr>
          <p:cNvGraphicFramePr>
            <a:graphicFrameLocks noGrp="1"/>
          </p:cNvGraphicFramePr>
          <p:nvPr>
            <p:ph idx="1"/>
            <p:extLst>
              <p:ext uri="{D42A27DB-BD31-4B8C-83A1-F6EECF244321}">
                <p14:modId xmlns:p14="http://schemas.microsoft.com/office/powerpoint/2010/main" val="2016491094"/>
              </p:ext>
            </p:extLst>
          </p:nvPr>
        </p:nvGraphicFramePr>
        <p:xfrm>
          <a:off x="486697" y="2810256"/>
          <a:ext cx="8171528" cy="34042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24" name="Rectangle 9223">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9226" name="Rectangle 9225">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9228"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9230" name="Freeform: Shape 9229">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3074" name="Title 1">
            <a:extLst>
              <a:ext uri="{FF2B5EF4-FFF2-40B4-BE49-F238E27FC236}">
                <a16:creationId xmlns:a16="http://schemas.microsoft.com/office/drawing/2014/main" id="{2823F483-D439-4785-AF6C-1CE524FA111F}"/>
              </a:ext>
            </a:extLst>
          </p:cNvPr>
          <p:cNvSpPr>
            <a:spLocks noGrp="1"/>
          </p:cNvSpPr>
          <p:nvPr>
            <p:ph type="title"/>
          </p:nvPr>
        </p:nvSpPr>
        <p:spPr>
          <a:xfrm>
            <a:off x="827484" y="452718"/>
            <a:ext cx="6710641" cy="1400530"/>
          </a:xfrm>
        </p:spPr>
        <p:txBody>
          <a:bodyPr anchor="ctr">
            <a:normAutofit/>
          </a:bodyPr>
          <a:lstStyle/>
          <a:p>
            <a:pPr eaLnBrk="1" fontAlgn="auto" hangingPunct="1">
              <a:spcAft>
                <a:spcPts val="0"/>
              </a:spcAft>
              <a:defRPr/>
            </a:pPr>
            <a:r>
              <a:rPr lang="en-US">
                <a:solidFill>
                  <a:srgbClr val="FFFFFF"/>
                </a:solidFill>
              </a:rPr>
              <a:t>Principle</a:t>
            </a:r>
          </a:p>
        </p:txBody>
      </p:sp>
      <p:sp>
        <p:nvSpPr>
          <p:cNvPr id="9219" name="Content Placeholder 2">
            <a:extLst>
              <a:ext uri="{FF2B5EF4-FFF2-40B4-BE49-F238E27FC236}">
                <a16:creationId xmlns:a16="http://schemas.microsoft.com/office/drawing/2014/main" id="{666789E4-E08D-4871-B0DE-5EF9E601D732}"/>
              </a:ext>
            </a:extLst>
          </p:cNvPr>
          <p:cNvSpPr>
            <a:spLocks noGrp="1" noChangeArrowheads="1"/>
          </p:cNvSpPr>
          <p:nvPr>
            <p:ph idx="1"/>
          </p:nvPr>
        </p:nvSpPr>
        <p:spPr>
          <a:xfrm>
            <a:off x="827484" y="2763520"/>
            <a:ext cx="6709905" cy="3484879"/>
          </a:xfrm>
        </p:spPr>
        <p:txBody>
          <a:bodyPr>
            <a:normAutofit/>
          </a:bodyPr>
          <a:lstStyle/>
          <a:p>
            <a:pPr marL="273050" eaLnBrk="1" hangingPunct="1"/>
            <a:r>
              <a:rPr lang="en-US" altLang="en-US"/>
              <a:t>The i-Stat PT/INR test is a whole blood determination of the prothrombin time and INR used for monitoring oral anticoagulant therapy. The test determines the time required for complete activation of the extrinsic pathway of the coagulation cascade when initiated with thromboplastin.  </a:t>
            </a:r>
          </a:p>
        </p:txBody>
      </p:sp>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074"/>
                                        </p:tgtEl>
                                        <p:attrNameLst>
                                          <p:attrName>style.visibility</p:attrName>
                                        </p:attrNameLst>
                                      </p:cBhvr>
                                      <p:to>
                                        <p:strVal val="visible"/>
                                      </p:to>
                                    </p:set>
                                    <p:animEffect transition="in" filter="fade">
                                      <p:cBhvr>
                                        <p:cTn id="7" dur="1000"/>
                                        <p:tgtEl>
                                          <p:spTgt spid="3074"/>
                                        </p:tgtEl>
                                      </p:cBhvr>
                                    </p:animEffect>
                                    <p:anim calcmode="lin" valueType="num">
                                      <p:cBhvr>
                                        <p:cTn id="8" dur="1000" fill="hold"/>
                                        <p:tgtEl>
                                          <p:spTgt spid="3074"/>
                                        </p:tgtEl>
                                        <p:attrNameLst>
                                          <p:attrName>ppt_x</p:attrName>
                                        </p:attrNameLst>
                                      </p:cBhvr>
                                      <p:tavLst>
                                        <p:tav tm="0">
                                          <p:val>
                                            <p:strVal val="#ppt_x"/>
                                          </p:val>
                                        </p:tav>
                                        <p:tav tm="100000">
                                          <p:val>
                                            <p:strVal val="#ppt_x"/>
                                          </p:val>
                                        </p:tav>
                                      </p:tavLst>
                                    </p:anim>
                                    <p:anim calcmode="lin" valueType="num">
                                      <p:cBhvr>
                                        <p:cTn id="9" dur="1000" fill="hold"/>
                                        <p:tgtEl>
                                          <p:spTgt spid="307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a:extLst>
              <a:ext uri="{FF2B5EF4-FFF2-40B4-BE49-F238E27FC236}">
                <a16:creationId xmlns:a16="http://schemas.microsoft.com/office/drawing/2014/main" id="{F9201F69-83E7-4879-AD33-C55F38C100B4}"/>
              </a:ext>
            </a:extLst>
          </p:cNvPr>
          <p:cNvSpPr>
            <a:spLocks noGrp="1"/>
          </p:cNvSpPr>
          <p:nvPr>
            <p:ph type="title"/>
          </p:nvPr>
        </p:nvSpPr>
        <p:spPr>
          <a:xfrm>
            <a:off x="510240" y="2063262"/>
            <a:ext cx="2804460" cy="2661052"/>
          </a:xfrm>
        </p:spPr>
        <p:txBody>
          <a:bodyPr>
            <a:normAutofit/>
          </a:bodyPr>
          <a:lstStyle/>
          <a:p>
            <a:pPr algn="r" eaLnBrk="1" fontAlgn="auto" hangingPunct="1">
              <a:spcAft>
                <a:spcPts val="0"/>
              </a:spcAft>
              <a:defRPr/>
            </a:pPr>
            <a:r>
              <a:rPr lang="en-US" sz="3800" b="1" dirty="0"/>
              <a:t>Specimen, Reagents, and Supplies</a:t>
            </a:r>
          </a:p>
        </p:txBody>
      </p:sp>
      <p:graphicFrame>
        <p:nvGraphicFramePr>
          <p:cNvPr id="10246" name="Content Placeholder 2">
            <a:extLst>
              <a:ext uri="{FF2B5EF4-FFF2-40B4-BE49-F238E27FC236}">
                <a16:creationId xmlns:a16="http://schemas.microsoft.com/office/drawing/2014/main" id="{44065220-9BD2-4956-1C7B-6AEB91DAE29C}"/>
              </a:ext>
            </a:extLst>
          </p:cNvPr>
          <p:cNvGraphicFramePr>
            <a:graphicFrameLocks noGrp="1"/>
          </p:cNvGraphicFramePr>
          <p:nvPr>
            <p:ph idx="1"/>
            <p:extLst>
              <p:ext uri="{D42A27DB-BD31-4B8C-83A1-F6EECF244321}">
                <p14:modId xmlns:p14="http://schemas.microsoft.com/office/powerpoint/2010/main" val="4092274278"/>
              </p:ext>
            </p:extLst>
          </p:nvPr>
        </p:nvGraphicFramePr>
        <p:xfrm>
          <a:off x="3963591" y="639763"/>
          <a:ext cx="4799409" cy="557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098"/>
                                        </p:tgtEl>
                                        <p:attrNameLst>
                                          <p:attrName>style.visibility</p:attrName>
                                        </p:attrNameLst>
                                      </p:cBhvr>
                                      <p:to>
                                        <p:strVal val="visible"/>
                                      </p:to>
                                    </p:set>
                                    <p:animEffect transition="in" filter="fade">
                                      <p:cBhvr>
                                        <p:cTn id="7" dur="1000"/>
                                        <p:tgtEl>
                                          <p:spTgt spid="4098"/>
                                        </p:tgtEl>
                                      </p:cBhvr>
                                    </p:animEffect>
                                    <p:anim calcmode="lin" valueType="num">
                                      <p:cBhvr>
                                        <p:cTn id="8" dur="1000" fill="hold"/>
                                        <p:tgtEl>
                                          <p:spTgt spid="4098"/>
                                        </p:tgtEl>
                                        <p:attrNameLst>
                                          <p:attrName>ppt_x</p:attrName>
                                        </p:attrNameLst>
                                      </p:cBhvr>
                                      <p:tavLst>
                                        <p:tav tm="0">
                                          <p:val>
                                            <p:strVal val="#ppt_x"/>
                                          </p:val>
                                        </p:tav>
                                        <p:tav tm="100000">
                                          <p:val>
                                            <p:strVal val="#ppt_x"/>
                                          </p:val>
                                        </p:tav>
                                      </p:tavLst>
                                    </p:anim>
                                    <p:anim calcmode="lin" valueType="num">
                                      <p:cBhvr>
                                        <p:cTn id="9" dur="1000" fill="hold"/>
                                        <p:tgtEl>
                                          <p:spTgt spid="409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09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a:extLst>
              <a:ext uri="{FF2B5EF4-FFF2-40B4-BE49-F238E27FC236}">
                <a16:creationId xmlns:a16="http://schemas.microsoft.com/office/drawing/2014/main" id="{4B93435E-191D-40FE-84B2-640E44735591}"/>
              </a:ext>
            </a:extLst>
          </p:cNvPr>
          <p:cNvSpPr>
            <a:spLocks noGrp="1"/>
          </p:cNvSpPr>
          <p:nvPr>
            <p:ph type="title"/>
          </p:nvPr>
        </p:nvSpPr>
        <p:spPr>
          <a:xfrm>
            <a:off x="-457200" y="152400"/>
            <a:ext cx="8382000" cy="752475"/>
          </a:xfrm>
        </p:spPr>
        <p:txBody>
          <a:bodyPr/>
          <a:lstStyle/>
          <a:p>
            <a:pPr algn="ctr" eaLnBrk="1" fontAlgn="auto" hangingPunct="1">
              <a:spcAft>
                <a:spcPts val="0"/>
              </a:spcAft>
              <a:defRPr/>
            </a:pPr>
            <a:r>
              <a:rPr lang="en-US"/>
              <a:t>Procedure</a:t>
            </a:r>
            <a:endParaRPr lang="en-US" dirty="0"/>
          </a:p>
        </p:txBody>
      </p:sp>
      <p:sp>
        <p:nvSpPr>
          <p:cNvPr id="3" name="Content Placeholder 2">
            <a:extLst>
              <a:ext uri="{FF2B5EF4-FFF2-40B4-BE49-F238E27FC236}">
                <a16:creationId xmlns:a16="http://schemas.microsoft.com/office/drawing/2014/main" id="{A9F579DB-BA12-4DDD-B652-FB7D84ED96AC}"/>
              </a:ext>
            </a:extLst>
          </p:cNvPr>
          <p:cNvSpPr>
            <a:spLocks noGrp="1"/>
          </p:cNvSpPr>
          <p:nvPr>
            <p:ph idx="1"/>
          </p:nvPr>
        </p:nvSpPr>
        <p:spPr>
          <a:xfrm>
            <a:off x="0" y="752475"/>
            <a:ext cx="9220199" cy="6334125"/>
          </a:xfrm>
        </p:spPr>
        <p:txBody>
          <a:bodyPr rtlCol="0">
            <a:normAutofit fontScale="25000" lnSpcReduction="20000"/>
          </a:bodyPr>
          <a:lstStyle/>
          <a:p>
            <a:pPr marL="457200" lvl="1" indent="0" eaLnBrk="1" fontAlgn="auto" hangingPunct="1">
              <a:spcAft>
                <a:spcPts val="0"/>
              </a:spcAft>
              <a:buFont typeface="Arial" panose="020B0604020202020204" pitchFamily="34" charset="0"/>
              <a:buNone/>
              <a:defRPr/>
            </a:pPr>
            <a:r>
              <a:rPr lang="en-US" dirty="0"/>
              <a:t> </a:t>
            </a:r>
          </a:p>
          <a:p>
            <a:pPr marL="548640" lvl="1" indent="-182880" eaLnBrk="1" fontAlgn="auto" hangingPunct="1">
              <a:spcAft>
                <a:spcPts val="0"/>
              </a:spcAft>
              <a:buFont typeface="Wingdings" panose="05000000000000000000" pitchFamily="2" charset="2"/>
              <a:buChar char="Ø"/>
              <a:defRPr/>
            </a:pPr>
            <a:endParaRPr lang="en-US" sz="8000" dirty="0"/>
          </a:p>
          <a:p>
            <a:pPr marL="548640" lvl="1" indent="-182880" eaLnBrk="1" fontAlgn="auto" hangingPunct="1">
              <a:spcAft>
                <a:spcPts val="0"/>
              </a:spcAft>
              <a:buFont typeface="Wingdings" panose="05000000000000000000" pitchFamily="2" charset="2"/>
              <a:buChar char="Ø"/>
              <a:defRPr/>
            </a:pPr>
            <a:r>
              <a:rPr lang="en-US" sz="9600" dirty="0"/>
              <a:t>Turn the i-STAT on</a:t>
            </a:r>
          </a:p>
          <a:p>
            <a:pPr marL="548640" lvl="1" indent="-182880" eaLnBrk="1" fontAlgn="auto" hangingPunct="1">
              <a:spcAft>
                <a:spcPts val="0"/>
              </a:spcAft>
              <a:buFont typeface="Wingdings" panose="05000000000000000000" pitchFamily="2" charset="2"/>
              <a:buChar char="Ø"/>
              <a:defRPr/>
            </a:pPr>
            <a:r>
              <a:rPr lang="en-US" sz="9600" dirty="0"/>
              <a:t>Select i-STAT cartridge</a:t>
            </a:r>
          </a:p>
          <a:p>
            <a:pPr marL="548640" lvl="1" indent="-182880" eaLnBrk="1" fontAlgn="auto" hangingPunct="1">
              <a:spcAft>
                <a:spcPts val="0"/>
              </a:spcAft>
              <a:buFont typeface="Wingdings" panose="05000000000000000000" pitchFamily="2" charset="2"/>
              <a:buChar char="Ø"/>
              <a:defRPr/>
            </a:pPr>
            <a:r>
              <a:rPr lang="en-US" sz="9600" dirty="0"/>
              <a:t>Scan or enter your operator number</a:t>
            </a:r>
          </a:p>
          <a:p>
            <a:pPr marL="548640" lvl="1" indent="-182880" eaLnBrk="1" fontAlgn="auto" hangingPunct="1">
              <a:spcAft>
                <a:spcPts val="0"/>
              </a:spcAft>
              <a:buFont typeface="Wingdings" panose="05000000000000000000" pitchFamily="2" charset="2"/>
              <a:buChar char="Ø"/>
              <a:defRPr/>
            </a:pPr>
            <a:r>
              <a:rPr lang="en-US" sz="9600" dirty="0"/>
              <a:t>Identify patient (minimum of two identifiers) and scan /enter the patient’s full SSN ID into the analyzer</a:t>
            </a:r>
          </a:p>
          <a:p>
            <a:pPr marL="548640" lvl="1" indent="-182880" eaLnBrk="1" fontAlgn="auto" hangingPunct="1">
              <a:spcAft>
                <a:spcPts val="0"/>
              </a:spcAft>
              <a:buFont typeface="Wingdings" panose="05000000000000000000" pitchFamily="2" charset="2"/>
              <a:buChar char="Ø"/>
              <a:defRPr/>
            </a:pPr>
            <a:r>
              <a:rPr lang="en-US" sz="9600" dirty="0"/>
              <a:t>Scan lot number of cartridge</a:t>
            </a:r>
          </a:p>
          <a:p>
            <a:pPr marL="365760" lvl="1" indent="0" eaLnBrk="1" fontAlgn="auto" hangingPunct="1">
              <a:spcAft>
                <a:spcPts val="0"/>
              </a:spcAft>
              <a:buFont typeface="Wingdings" panose="05000000000000000000" pitchFamily="2" charset="2"/>
              <a:buNone/>
              <a:defRPr/>
            </a:pPr>
            <a:r>
              <a:rPr lang="en-US" sz="9600" b="1" u="sng" dirty="0"/>
              <a:t>Note: When the screen displays “insert cartridge” you have 15 minutes to collect the sample.</a:t>
            </a:r>
          </a:p>
          <a:p>
            <a:pPr marL="548640" lvl="1" indent="-182880" eaLnBrk="1" fontAlgn="auto" hangingPunct="1">
              <a:spcAft>
                <a:spcPts val="0"/>
              </a:spcAft>
              <a:buFont typeface="Wingdings" panose="05000000000000000000" pitchFamily="2" charset="2"/>
              <a:buChar char="Ø"/>
              <a:defRPr/>
            </a:pPr>
            <a:r>
              <a:rPr lang="en-US" sz="9600" dirty="0"/>
              <a:t>Take the cartridge out of the pouch</a:t>
            </a:r>
          </a:p>
          <a:p>
            <a:pPr marL="548640" lvl="1" indent="-182880" eaLnBrk="1" fontAlgn="auto" hangingPunct="1">
              <a:spcAft>
                <a:spcPts val="0"/>
              </a:spcAft>
              <a:buFont typeface="Wingdings" panose="05000000000000000000" pitchFamily="2" charset="2"/>
              <a:buChar char="Ø"/>
              <a:defRPr/>
            </a:pPr>
            <a:r>
              <a:rPr lang="en-US" sz="9600" dirty="0"/>
              <a:t>Clean finger and prick the side of the finger</a:t>
            </a:r>
          </a:p>
          <a:p>
            <a:pPr marL="548640" lvl="1" indent="-182880" eaLnBrk="1" fontAlgn="auto" hangingPunct="1">
              <a:spcAft>
                <a:spcPts val="0"/>
              </a:spcAft>
              <a:buFont typeface="Wingdings" panose="05000000000000000000" pitchFamily="2" charset="2"/>
              <a:buChar char="Ø"/>
              <a:defRPr/>
            </a:pPr>
            <a:r>
              <a:rPr lang="en-US" sz="9600" dirty="0"/>
              <a:t>Dispense the </a:t>
            </a:r>
            <a:r>
              <a:rPr lang="en-US" sz="9600" b="1" u="sng" dirty="0">
                <a:highlight>
                  <a:srgbClr val="000000"/>
                </a:highlight>
              </a:rPr>
              <a:t>first</a:t>
            </a:r>
            <a:r>
              <a:rPr lang="en-US" sz="9600" dirty="0"/>
              <a:t> drop of blood into the cartridge making sure it fills up to the fill mark</a:t>
            </a:r>
          </a:p>
          <a:p>
            <a:pPr marL="548640" lvl="1" indent="-182880" eaLnBrk="1" fontAlgn="auto" hangingPunct="1">
              <a:spcAft>
                <a:spcPts val="0"/>
              </a:spcAft>
              <a:buFont typeface="Wingdings" panose="05000000000000000000" pitchFamily="2" charset="2"/>
              <a:buChar char="Ø"/>
              <a:defRPr/>
            </a:pPr>
            <a:r>
              <a:rPr lang="en-US" sz="9600" dirty="0"/>
              <a:t>Close the cover over the sample well</a:t>
            </a:r>
          </a:p>
          <a:p>
            <a:pPr marL="548640" lvl="1" indent="-182880" eaLnBrk="1" fontAlgn="auto" hangingPunct="1">
              <a:spcAft>
                <a:spcPts val="0"/>
              </a:spcAft>
              <a:buFont typeface="Wingdings" panose="05000000000000000000" pitchFamily="2" charset="2"/>
              <a:buChar char="Ø"/>
              <a:defRPr/>
            </a:pPr>
            <a:r>
              <a:rPr lang="en-US" sz="9600" dirty="0"/>
              <a:t>Insert the cartridge into the port on the analyzer</a:t>
            </a:r>
          </a:p>
          <a:p>
            <a:pPr marL="365760" lvl="1" indent="0" eaLnBrk="1" fontAlgn="auto" hangingPunct="1">
              <a:spcAft>
                <a:spcPts val="0"/>
              </a:spcAft>
              <a:buNone/>
              <a:defRPr/>
            </a:pPr>
            <a:endParaRPr lang="en-US" sz="9600" dirty="0"/>
          </a:p>
          <a:p>
            <a:pPr marL="365760" lvl="1" indent="0" eaLnBrk="1" fontAlgn="auto" hangingPunct="1">
              <a:lnSpc>
                <a:spcPct val="170000"/>
              </a:lnSpc>
              <a:spcAft>
                <a:spcPts val="0"/>
              </a:spcAft>
              <a:buFont typeface="Wingdings" panose="05000000000000000000" pitchFamily="2" charset="2"/>
              <a:buNone/>
              <a:defRPr/>
            </a:pPr>
            <a:r>
              <a:rPr lang="en-US" sz="9600" b="1" dirty="0"/>
              <a:t>	</a:t>
            </a:r>
            <a:r>
              <a:rPr lang="en-US" sz="8000" b="1" dirty="0"/>
              <a:t>***</a:t>
            </a:r>
            <a:r>
              <a:rPr lang="en-US" sz="8000" b="1" u="sng" dirty="0"/>
              <a:t>NOTE: never attempt to remove a cartridge while the </a:t>
            </a:r>
            <a:r>
              <a:rPr lang="en-US" sz="8000" b="1" dirty="0"/>
              <a:t>	</a:t>
            </a:r>
            <a:r>
              <a:rPr lang="en-US" sz="8000" b="1" u="sng" dirty="0"/>
              <a:t>“Cartridge Locked” is displayed.</a:t>
            </a:r>
          </a:p>
          <a:p>
            <a:pPr marL="365760" lvl="1" indent="0" eaLnBrk="1" fontAlgn="auto" hangingPunct="1">
              <a:spcAft>
                <a:spcPts val="0"/>
              </a:spcAft>
              <a:buFont typeface="Wingdings" panose="05000000000000000000" pitchFamily="2" charset="2"/>
              <a:buNone/>
              <a:defRPr/>
            </a:pPr>
            <a:endParaRPr lang="en-US" sz="8000" dirty="0"/>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122"/>
                                        </p:tgtEl>
                                        <p:attrNameLst>
                                          <p:attrName>style.visibility</p:attrName>
                                        </p:attrNameLst>
                                      </p:cBhvr>
                                      <p:to>
                                        <p:strVal val="visible"/>
                                      </p:to>
                                    </p:set>
                                    <p:animEffect transition="in" filter="fade">
                                      <p:cBhvr>
                                        <p:cTn id="7" dur="1000"/>
                                        <p:tgtEl>
                                          <p:spTgt spid="5122"/>
                                        </p:tgtEl>
                                      </p:cBhvr>
                                    </p:animEffect>
                                    <p:anim calcmode="lin" valueType="num">
                                      <p:cBhvr>
                                        <p:cTn id="8" dur="1000" fill="hold"/>
                                        <p:tgtEl>
                                          <p:spTgt spid="5122"/>
                                        </p:tgtEl>
                                        <p:attrNameLst>
                                          <p:attrName>ppt_x</p:attrName>
                                        </p:attrNameLst>
                                      </p:cBhvr>
                                      <p:tavLst>
                                        <p:tav tm="0">
                                          <p:val>
                                            <p:strVal val="#ppt_x"/>
                                          </p:val>
                                        </p:tav>
                                        <p:tav tm="100000">
                                          <p:val>
                                            <p:strVal val="#ppt_x"/>
                                          </p:val>
                                        </p:tav>
                                      </p:tavLst>
                                    </p:anim>
                                    <p:anim calcmode="lin" valueType="num">
                                      <p:cBhvr>
                                        <p:cTn id="9" dur="1000" fill="hold"/>
                                        <p:tgtEl>
                                          <p:spTgt spid="512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E10AC9-0992-40D9-87D2-424FD850CB5F}"/>
              </a:ext>
            </a:extLst>
          </p:cNvPr>
          <p:cNvSpPr>
            <a:spLocks noGrp="1"/>
          </p:cNvSpPr>
          <p:nvPr>
            <p:ph type="title"/>
          </p:nvPr>
        </p:nvSpPr>
        <p:spPr>
          <a:xfrm>
            <a:off x="-76200" y="0"/>
            <a:ext cx="8229600" cy="1447800"/>
          </a:xfrm>
        </p:spPr>
        <p:txBody>
          <a:bodyPr/>
          <a:lstStyle/>
          <a:p>
            <a:pPr algn="ctr" eaLnBrk="1" fontAlgn="auto" hangingPunct="1">
              <a:spcAft>
                <a:spcPts val="0"/>
              </a:spcAft>
              <a:defRPr/>
            </a:pPr>
            <a:r>
              <a:rPr lang="en-US" sz="3600"/>
              <a:t>Quality Control</a:t>
            </a:r>
            <a:endParaRPr lang="en-US" sz="3600" dirty="0"/>
          </a:p>
        </p:txBody>
      </p:sp>
      <p:sp>
        <p:nvSpPr>
          <p:cNvPr id="3" name="Content Placeholder 2">
            <a:extLst>
              <a:ext uri="{FF2B5EF4-FFF2-40B4-BE49-F238E27FC236}">
                <a16:creationId xmlns:a16="http://schemas.microsoft.com/office/drawing/2014/main" id="{7917625B-DF01-4835-B9F4-6DC4C0000A05}"/>
              </a:ext>
            </a:extLst>
          </p:cNvPr>
          <p:cNvSpPr>
            <a:spLocks noGrp="1"/>
          </p:cNvSpPr>
          <p:nvPr>
            <p:ph idx="1"/>
          </p:nvPr>
        </p:nvSpPr>
        <p:spPr>
          <a:xfrm>
            <a:off x="152400" y="1295400"/>
            <a:ext cx="8839200" cy="6096000"/>
          </a:xfrm>
        </p:spPr>
        <p:txBody>
          <a:bodyPr rtlCol="0">
            <a:normAutofit/>
          </a:bodyPr>
          <a:lstStyle/>
          <a:p>
            <a:pPr marL="45720" indent="0" eaLnBrk="1" fontAlgn="auto" hangingPunct="1">
              <a:spcAft>
                <a:spcPts val="0"/>
              </a:spcAft>
              <a:buFont typeface="Wingdings 2" panose="05020102010507070707" pitchFamily="18" charset="2"/>
              <a:buNone/>
              <a:defRPr/>
            </a:pPr>
            <a:r>
              <a:rPr lang="en-US" b="1" u="sng" dirty="0"/>
              <a:t>External Liquid Controls performed every 30 days in each location by the operators (level 1 and 2 on each i-Stat</a:t>
            </a:r>
            <a:r>
              <a:rPr lang="en-US" b="1" dirty="0"/>
              <a:t>)</a:t>
            </a:r>
          </a:p>
          <a:p>
            <a:pPr marL="45720" indent="0" eaLnBrk="1" fontAlgn="auto" hangingPunct="1">
              <a:spcAft>
                <a:spcPts val="0"/>
              </a:spcAft>
              <a:buFont typeface="Wingdings 2" panose="05020102010507070707" pitchFamily="18" charset="2"/>
              <a:buNone/>
              <a:defRPr/>
            </a:pPr>
            <a:endParaRPr lang="en-US" sz="1200" b="1" dirty="0"/>
          </a:p>
          <a:p>
            <a:pPr marL="502920" indent="-457200" eaLnBrk="1" fontAlgn="auto" hangingPunct="1">
              <a:spcAft>
                <a:spcPts val="0"/>
              </a:spcAft>
              <a:buFont typeface="Wingdings 2" panose="05020102010507070707" pitchFamily="18" charset="2"/>
              <a:buAutoNum type="arabicPeriod"/>
              <a:defRPr/>
            </a:pPr>
            <a:r>
              <a:rPr lang="en-US" sz="2100" dirty="0"/>
              <a:t>i-STAT will indicate on the screen when QC is due.</a:t>
            </a:r>
          </a:p>
          <a:p>
            <a:pPr marL="502920" indent="-457200" eaLnBrk="1" fontAlgn="auto" hangingPunct="1">
              <a:spcAft>
                <a:spcPts val="0"/>
              </a:spcAft>
              <a:buFont typeface="Wingdings 2" panose="05020102010507070707" pitchFamily="18" charset="2"/>
              <a:buAutoNum type="arabicPeriod"/>
              <a:defRPr/>
            </a:pPr>
            <a:r>
              <a:rPr lang="en-US" sz="2100" dirty="0"/>
              <a:t>If QC is not performed by end of grace period, meter will lock out and patient testing is not available.</a:t>
            </a:r>
          </a:p>
          <a:p>
            <a:pPr marL="502920" indent="-457200" eaLnBrk="1" fontAlgn="auto" hangingPunct="1">
              <a:spcAft>
                <a:spcPts val="0"/>
              </a:spcAft>
              <a:buFont typeface="Wingdings 2" panose="05020102010507070707" pitchFamily="18" charset="2"/>
              <a:buAutoNum type="arabicPeriod"/>
              <a:defRPr/>
            </a:pPr>
            <a:r>
              <a:rPr lang="en-US" sz="2100" dirty="0"/>
              <a:t>Reconstitute liquid controls according to the manufacturer's directions. Controls are test specific.  </a:t>
            </a:r>
            <a:r>
              <a:rPr lang="en-US" sz="2100" b="1" dirty="0">
                <a:highlight>
                  <a:srgbClr val="000080"/>
                </a:highlight>
              </a:rPr>
              <a:t>Reconstitute only 1 level at a time</a:t>
            </a:r>
            <a:r>
              <a:rPr lang="en-US" sz="2100" dirty="0">
                <a:highlight>
                  <a:srgbClr val="000080"/>
                </a:highlight>
              </a:rPr>
              <a:t>.</a:t>
            </a:r>
          </a:p>
          <a:p>
            <a:pPr marL="502920" indent="-457200" eaLnBrk="1" fontAlgn="auto" hangingPunct="1">
              <a:spcAft>
                <a:spcPts val="0"/>
              </a:spcAft>
              <a:buFont typeface="Wingdings 2" panose="05020102010507070707" pitchFamily="18" charset="2"/>
              <a:buAutoNum type="arabicPeriod"/>
              <a:defRPr/>
            </a:pPr>
            <a:r>
              <a:rPr lang="en-US" sz="2100" dirty="0"/>
              <a:t>Test each control level immediately after reconstitution.</a:t>
            </a:r>
          </a:p>
          <a:p>
            <a:pPr marL="502920" indent="-457200" eaLnBrk="1" fontAlgn="auto" hangingPunct="1">
              <a:spcAft>
                <a:spcPts val="0"/>
              </a:spcAft>
              <a:buFont typeface="Wingdings 2" panose="05020102010507070707" pitchFamily="18" charset="2"/>
              <a:buAutoNum type="arabicPeriod"/>
              <a:defRPr/>
            </a:pPr>
            <a:r>
              <a:rPr lang="en-US" sz="2100" dirty="0"/>
              <a:t>If QC fails, repeat the test with freshly reconstituted QC</a:t>
            </a:r>
            <a:endParaRPr lang="en-US" sz="1000" dirty="0"/>
          </a:p>
          <a:p>
            <a:pPr marL="845820" lvl="1" indent="-342900">
              <a:spcAft>
                <a:spcPts val="0"/>
              </a:spcAft>
              <a:buFont typeface="Wingdings" panose="05000000000000000000" pitchFamily="2" charset="2"/>
              <a:buChar char="Ø"/>
              <a:defRPr/>
            </a:pPr>
            <a:r>
              <a:rPr lang="en-US" sz="1700" dirty="0"/>
              <a:t>Contact Ancillary Testing for subsequent failures at </a:t>
            </a:r>
          </a:p>
          <a:p>
            <a:pPr marL="45720" indent="0" eaLnBrk="1" fontAlgn="auto" hangingPunct="1">
              <a:spcAft>
                <a:spcPts val="0"/>
              </a:spcAft>
              <a:buFont typeface="Wingdings 2" panose="05020102010507070707" pitchFamily="18" charset="2"/>
              <a:buNone/>
              <a:defRPr/>
            </a:pPr>
            <a:r>
              <a:rPr lang="en-US" sz="2100" dirty="0"/>
              <a:t>		x8036, x5885 or x3305.</a:t>
            </a:r>
          </a:p>
          <a:p>
            <a:pPr marL="0" indent="0" eaLnBrk="1" fontAlgn="auto" hangingPunct="1">
              <a:spcAft>
                <a:spcPts val="0"/>
              </a:spcAft>
              <a:buFont typeface="Wingdings 2" panose="05020102010507070707" pitchFamily="18" charset="2"/>
              <a:buNone/>
              <a:defRPr/>
            </a:pPr>
            <a:endParaRPr lang="en-US" sz="900" dirty="0"/>
          </a:p>
          <a:p>
            <a:pPr marL="457200" lvl="1" indent="0" algn="ctr" eaLnBrk="1" fontAlgn="auto" hangingPunct="1">
              <a:spcAft>
                <a:spcPts val="0"/>
              </a:spcAft>
              <a:buFont typeface="Wingdings" panose="05000000000000000000" pitchFamily="2" charset="2"/>
              <a:buNone/>
              <a:defRPr/>
            </a:pPr>
            <a:r>
              <a:rPr lang="en-US" sz="1700" b="1" i="1" u="sng" dirty="0"/>
              <a:t>NOTE: CALIBRATION OCCURS AUTOMATICALLY AS PART OF THE TEST CYCLE ON EACH CARTRIDGE</a:t>
            </a:r>
          </a:p>
          <a:p>
            <a:pPr marL="274320" eaLnBrk="1" fontAlgn="auto" hangingPunct="1">
              <a:spcAft>
                <a:spcPts val="0"/>
              </a:spcAft>
              <a:defRPr/>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7C0C02-8355-4C0E-AC8C-F47A5D07231E}"/>
              </a:ext>
            </a:extLst>
          </p:cNvPr>
          <p:cNvSpPr>
            <a:spLocks noGrp="1"/>
          </p:cNvSpPr>
          <p:nvPr>
            <p:ph type="title"/>
          </p:nvPr>
        </p:nvSpPr>
        <p:spPr>
          <a:xfrm>
            <a:off x="510240" y="2063262"/>
            <a:ext cx="2804460" cy="2661052"/>
          </a:xfrm>
        </p:spPr>
        <p:txBody>
          <a:bodyPr>
            <a:normAutofit/>
          </a:bodyPr>
          <a:lstStyle/>
          <a:p>
            <a:pPr algn="r" eaLnBrk="1" fontAlgn="auto" hangingPunct="1">
              <a:spcAft>
                <a:spcPts val="0"/>
              </a:spcAft>
              <a:defRPr/>
            </a:pPr>
            <a:r>
              <a:rPr lang="en-US" sz="3800"/>
              <a:t>LIMITATIONS</a:t>
            </a:r>
          </a:p>
        </p:txBody>
      </p:sp>
      <p:graphicFrame>
        <p:nvGraphicFramePr>
          <p:cNvPr id="14341" name="Content Placeholder 2">
            <a:extLst>
              <a:ext uri="{FF2B5EF4-FFF2-40B4-BE49-F238E27FC236}">
                <a16:creationId xmlns:a16="http://schemas.microsoft.com/office/drawing/2014/main" id="{A86C07B5-059B-99CB-989F-1DE54379963D}"/>
              </a:ext>
            </a:extLst>
          </p:cNvPr>
          <p:cNvGraphicFramePr>
            <a:graphicFrameLocks noGrp="1"/>
          </p:cNvGraphicFramePr>
          <p:nvPr>
            <p:ph idx="1"/>
            <p:extLst>
              <p:ext uri="{D42A27DB-BD31-4B8C-83A1-F6EECF244321}">
                <p14:modId xmlns:p14="http://schemas.microsoft.com/office/powerpoint/2010/main" val="2163441901"/>
              </p:ext>
            </p:extLst>
          </p:nvPr>
        </p:nvGraphicFramePr>
        <p:xfrm>
          <a:off x="3963591" y="639763"/>
          <a:ext cx="4695825" cy="557847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ABE6F9A3-300E-47F5-B41C-C8C5E758DE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3999"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07FF770-6DED-4C5E-9B9D-F9DA6CF65374}"/>
              </a:ext>
            </a:extLst>
          </p:cNvPr>
          <p:cNvSpPr>
            <a:spLocks noGrp="1"/>
          </p:cNvSpPr>
          <p:nvPr>
            <p:ph type="title"/>
          </p:nvPr>
        </p:nvSpPr>
        <p:spPr>
          <a:xfrm>
            <a:off x="152399" y="762000"/>
            <a:ext cx="3326891" cy="5943600"/>
          </a:xfrm>
        </p:spPr>
        <p:txBody>
          <a:bodyPr anchor="ctr">
            <a:normAutofit/>
          </a:bodyPr>
          <a:lstStyle/>
          <a:p>
            <a:pPr eaLnBrk="1" fontAlgn="auto" hangingPunct="1">
              <a:spcAft>
                <a:spcPts val="0"/>
              </a:spcAft>
              <a:defRPr/>
            </a:pPr>
            <a:r>
              <a:rPr lang="en-US" sz="2000" dirty="0">
                <a:solidFill>
                  <a:srgbClr val="F2F2F2"/>
                </a:solidFill>
              </a:rPr>
              <a:t>Recommendations &amp; ranges</a:t>
            </a:r>
          </a:p>
        </p:txBody>
      </p:sp>
      <p:sp>
        <p:nvSpPr>
          <p:cNvPr id="11" name="Rectangle 10">
            <a:extLst>
              <a:ext uri="{FF2B5EF4-FFF2-40B4-BE49-F238E27FC236}">
                <a16:creationId xmlns:a16="http://schemas.microsoft.com/office/drawing/2014/main" id="{61B4701B-39FE-43B8-86AA-D6B8789C220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479292" y="0"/>
            <a:ext cx="5664708"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3" name="Rounded Rectangle 9">
            <a:extLst>
              <a:ext uri="{FF2B5EF4-FFF2-40B4-BE49-F238E27FC236}">
                <a16:creationId xmlns:a16="http://schemas.microsoft.com/office/drawing/2014/main" id="{E9A7EF13-49FA-4355-971A-34B065F350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842766" y="484632"/>
            <a:ext cx="4938073" cy="5739187"/>
          </a:xfrm>
          <a:prstGeom prst="roundRect">
            <a:avLst>
              <a:gd name="adj" fmla="val 0"/>
            </a:avLst>
          </a:prstGeom>
          <a:ln w="12700" cap="sq">
            <a:solidFill>
              <a:schemeClr val="bg1">
                <a:lumMod val="75000"/>
              </a:schemeClr>
            </a:solidFill>
            <a:miter lim="800000"/>
          </a:ln>
          <a:effectLst>
            <a:outerShdw blurRad="63500" dist="25400" dir="5400000" algn="tl" rotWithShape="0">
              <a:srgbClr val="000000">
                <a:alpha val="39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92CF3C3E-0F7B-4F0C-8EBD-BDD38E9C6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31836"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5" name="Content Placeholder 2">
            <a:extLst>
              <a:ext uri="{FF2B5EF4-FFF2-40B4-BE49-F238E27FC236}">
                <a16:creationId xmlns:a16="http://schemas.microsoft.com/office/drawing/2014/main" id="{CF982384-CBCD-EEE1-6CDA-83D20C7D13F3}"/>
              </a:ext>
            </a:extLst>
          </p:cNvPr>
          <p:cNvGraphicFramePr>
            <a:graphicFrameLocks noGrp="1"/>
          </p:cNvGraphicFramePr>
          <p:nvPr>
            <p:ph idx="1"/>
            <p:extLst>
              <p:ext uri="{D42A27DB-BD31-4B8C-83A1-F6EECF244321}">
                <p14:modId xmlns:p14="http://schemas.microsoft.com/office/powerpoint/2010/main" val="249118390"/>
              </p:ext>
            </p:extLst>
          </p:nvPr>
        </p:nvGraphicFramePr>
        <p:xfrm>
          <a:off x="4206478" y="965200"/>
          <a:ext cx="4450826" cy="525861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overrideClrMapping bg1="lt1" tx1="dk1" bg2="lt2" tx2="dk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13B231-6495-48E2-8B0E-94C79D421246}"/>
              </a:ext>
            </a:extLst>
          </p:cNvPr>
          <p:cNvSpPr>
            <a:spLocks noGrp="1"/>
          </p:cNvSpPr>
          <p:nvPr>
            <p:ph type="title"/>
          </p:nvPr>
        </p:nvSpPr>
        <p:spPr>
          <a:xfrm>
            <a:off x="-35442" y="3048000"/>
            <a:ext cx="3581400" cy="2743114"/>
          </a:xfrm>
        </p:spPr>
        <p:txBody>
          <a:bodyPr>
            <a:normAutofit/>
          </a:bodyPr>
          <a:lstStyle/>
          <a:p>
            <a:pPr algn="r" eaLnBrk="1" fontAlgn="auto" hangingPunct="1">
              <a:spcAft>
                <a:spcPts val="0"/>
              </a:spcAft>
              <a:defRPr/>
            </a:pPr>
            <a:r>
              <a:rPr lang="en-US" sz="3800" dirty="0"/>
              <a:t>Critical values</a:t>
            </a:r>
          </a:p>
        </p:txBody>
      </p:sp>
      <p:graphicFrame>
        <p:nvGraphicFramePr>
          <p:cNvPr id="5" name="Content Placeholder 2">
            <a:extLst>
              <a:ext uri="{FF2B5EF4-FFF2-40B4-BE49-F238E27FC236}">
                <a16:creationId xmlns:a16="http://schemas.microsoft.com/office/drawing/2014/main" id="{E06F277A-9423-066F-DABD-28EC542D418F}"/>
              </a:ext>
            </a:extLst>
          </p:cNvPr>
          <p:cNvGraphicFramePr>
            <a:graphicFrameLocks noGrp="1"/>
          </p:cNvGraphicFramePr>
          <p:nvPr>
            <p:ph idx="1"/>
            <p:extLst>
              <p:ext uri="{D42A27DB-BD31-4B8C-83A1-F6EECF244321}">
                <p14:modId xmlns:p14="http://schemas.microsoft.com/office/powerpoint/2010/main" val="3072476569"/>
              </p:ext>
            </p:extLst>
          </p:nvPr>
        </p:nvGraphicFramePr>
        <p:xfrm>
          <a:off x="3581400" y="0"/>
          <a:ext cx="5560217" cy="685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 name="Rectangle 7">
            <a:extLst>
              <a:ext uri="{FF2B5EF4-FFF2-40B4-BE49-F238E27FC236}">
                <a16:creationId xmlns:a16="http://schemas.microsoft.com/office/drawing/2014/main" id="{74CD14DB-BB81-479F-A1FC-1C75640E9F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9144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entury Gothic" panose="020B0502020202020204"/>
              <a:ea typeface="+mn-ea"/>
              <a:cs typeface="+mn-cs"/>
            </a:endParaRPr>
          </a:p>
        </p:txBody>
      </p:sp>
      <p:sp>
        <p:nvSpPr>
          <p:cNvPr id="6" name="Rectangle 9">
            <a:extLst>
              <a:ext uri="{FF2B5EF4-FFF2-40B4-BE49-F238E27FC236}">
                <a16:creationId xmlns:a16="http://schemas.microsoft.com/office/drawing/2014/main" id="{C943A91B-7CA7-4592-A975-73B1BF8C4C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28359" y="0"/>
            <a:ext cx="51435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Freeform 7">
            <a:extLst>
              <a:ext uri="{FF2B5EF4-FFF2-40B4-BE49-F238E27FC236}">
                <a16:creationId xmlns:a16="http://schemas.microsoft.com/office/drawing/2014/main" id="{EC471314-E46A-414B-8D91-74880E84F18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39954" y="1460230"/>
            <a:ext cx="2604045" cy="825932"/>
          </a:xfrm>
          <a:custGeom>
            <a:avLst/>
            <a:gdLst>
              <a:gd name="connsiteX0" fmla="*/ 3470310 w 3472060"/>
              <a:gd name="connsiteY0" fmla="*/ 0 h 825932"/>
              <a:gd name="connsiteX1" fmla="*/ 3472060 w 3472060"/>
              <a:gd name="connsiteY1" fmla="*/ 12850 h 825932"/>
              <a:gd name="connsiteX2" fmla="*/ 3472060 w 3472060"/>
              <a:gd name="connsiteY2" fmla="*/ 480529 h 825932"/>
              <a:gd name="connsiteX3" fmla="*/ 3363699 w 3472060"/>
              <a:gd name="connsiteY3" fmla="*/ 498471 h 825932"/>
              <a:gd name="connsiteX4" fmla="*/ 42060 w 3472060"/>
              <a:gd name="connsiteY4" fmla="*/ 824486 h 825932"/>
              <a:gd name="connsiteX5" fmla="*/ 0 w 3472060"/>
              <a:gd name="connsiteY5" fmla="*/ 758452 h 825932"/>
              <a:gd name="connsiteX6" fmla="*/ 188014 w 3472060"/>
              <a:gd name="connsiteY6" fmla="*/ 735602 h 825932"/>
              <a:gd name="connsiteX7" fmla="*/ 284087 w 3472060"/>
              <a:gd name="connsiteY7" fmla="*/ 722590 h 825932"/>
              <a:gd name="connsiteX8" fmla="*/ 382288 w 3472060"/>
              <a:gd name="connsiteY8" fmla="*/ 709392 h 825932"/>
              <a:gd name="connsiteX9" fmla="*/ 481858 w 3472060"/>
              <a:gd name="connsiteY9" fmla="*/ 695774 h 825932"/>
              <a:gd name="connsiteX10" fmla="*/ 581897 w 3472060"/>
              <a:gd name="connsiteY10" fmla="*/ 680711 h 825932"/>
              <a:gd name="connsiteX11" fmla="*/ 683670 w 3472060"/>
              <a:gd name="connsiteY11" fmla="*/ 665256 h 825932"/>
              <a:gd name="connsiteX12" fmla="*/ 787206 w 3472060"/>
              <a:gd name="connsiteY12" fmla="*/ 649587 h 825932"/>
              <a:gd name="connsiteX13" fmla="*/ 892019 w 3472060"/>
              <a:gd name="connsiteY13" fmla="*/ 632968 h 825932"/>
              <a:gd name="connsiteX14" fmla="*/ 997620 w 3472060"/>
              <a:gd name="connsiteY14" fmla="*/ 614667 h 825932"/>
              <a:gd name="connsiteX15" fmla="*/ 1104727 w 3472060"/>
              <a:gd name="connsiteY15" fmla="*/ 596741 h 825932"/>
              <a:gd name="connsiteX16" fmla="*/ 1212669 w 3472060"/>
              <a:gd name="connsiteY16" fmla="*/ 577397 h 825932"/>
              <a:gd name="connsiteX17" fmla="*/ 1321506 w 3472060"/>
              <a:gd name="connsiteY17" fmla="*/ 556988 h 825932"/>
              <a:gd name="connsiteX18" fmla="*/ 1430709 w 3472060"/>
              <a:gd name="connsiteY18" fmla="*/ 536607 h 825932"/>
              <a:gd name="connsiteX19" fmla="*/ 1541050 w 3472060"/>
              <a:gd name="connsiteY19" fmla="*/ 514481 h 825932"/>
              <a:gd name="connsiteX20" fmla="*/ 1652805 w 3472060"/>
              <a:gd name="connsiteY20" fmla="*/ 492202 h 825932"/>
              <a:gd name="connsiteX21" fmla="*/ 1763708 w 3472060"/>
              <a:gd name="connsiteY21" fmla="*/ 469161 h 825932"/>
              <a:gd name="connsiteX22" fmla="*/ 1875795 w 3472060"/>
              <a:gd name="connsiteY22" fmla="*/ 444641 h 825932"/>
              <a:gd name="connsiteX23" fmla="*/ 1989128 w 3472060"/>
              <a:gd name="connsiteY23" fmla="*/ 418995 h 825932"/>
              <a:gd name="connsiteX24" fmla="*/ 2102476 w 3472060"/>
              <a:gd name="connsiteY24" fmla="*/ 393438 h 825932"/>
              <a:gd name="connsiteX25" fmla="*/ 2215549 w 3472060"/>
              <a:gd name="connsiteY25" fmla="*/ 366291 h 825932"/>
              <a:gd name="connsiteX26" fmla="*/ 2330490 w 3472060"/>
              <a:gd name="connsiteY26" fmla="*/ 337455 h 825932"/>
              <a:gd name="connsiteX27" fmla="*/ 2443333 w 3472060"/>
              <a:gd name="connsiteY27" fmla="*/ 308983 h 825932"/>
              <a:gd name="connsiteX28" fmla="*/ 2558014 w 3472060"/>
              <a:gd name="connsiteY28" fmla="*/ 278646 h 825932"/>
              <a:gd name="connsiteX29" fmla="*/ 2673621 w 3472060"/>
              <a:gd name="connsiteY29" fmla="*/ 247421 h 825932"/>
              <a:gd name="connsiteX30" fmla="*/ 2787008 w 3472060"/>
              <a:gd name="connsiteY30" fmla="*/ 215853 h 825932"/>
              <a:gd name="connsiteX31" fmla="*/ 2901442 w 3472060"/>
              <a:gd name="connsiteY31" fmla="*/ 182011 h 825932"/>
              <a:gd name="connsiteX32" fmla="*/ 3015722 w 3472060"/>
              <a:gd name="connsiteY32" fmla="*/ 147286 h 825932"/>
              <a:gd name="connsiteX33" fmla="*/ 3130018 w 3472060"/>
              <a:gd name="connsiteY33" fmla="*/ 112649 h 825932"/>
              <a:gd name="connsiteX34" fmla="*/ 3243551 w 3472060"/>
              <a:gd name="connsiteY34" fmla="*/ 75688 h 825932"/>
              <a:gd name="connsiteX35" fmla="*/ 3356992 w 3472060"/>
              <a:gd name="connsiteY35" fmla="*/ 38197 h 825932"/>
              <a:gd name="connsiteX36" fmla="*/ 3470310 w 3472060"/>
              <a:gd name="connsiteY36" fmla="*/ 0 h 8259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3472060" h="825932">
                <a:moveTo>
                  <a:pt x="3470310" y="0"/>
                </a:moveTo>
                <a:lnTo>
                  <a:pt x="3472060" y="12850"/>
                </a:lnTo>
                <a:lnTo>
                  <a:pt x="3472060" y="480529"/>
                </a:lnTo>
                <a:lnTo>
                  <a:pt x="3363699" y="498471"/>
                </a:lnTo>
                <a:cubicBezTo>
                  <a:pt x="2435623" y="645518"/>
                  <a:pt x="603076" y="844866"/>
                  <a:pt x="42060" y="824486"/>
                </a:cubicBezTo>
                <a:cubicBezTo>
                  <a:pt x="28151" y="802425"/>
                  <a:pt x="13909" y="780513"/>
                  <a:pt x="0" y="758452"/>
                </a:cubicBezTo>
                <a:lnTo>
                  <a:pt x="188014" y="735602"/>
                </a:lnTo>
                <a:lnTo>
                  <a:pt x="284087" y="722590"/>
                </a:lnTo>
                <a:lnTo>
                  <a:pt x="382288" y="709392"/>
                </a:lnTo>
                <a:lnTo>
                  <a:pt x="481858" y="695774"/>
                </a:lnTo>
                <a:lnTo>
                  <a:pt x="581897" y="680711"/>
                </a:lnTo>
                <a:lnTo>
                  <a:pt x="683670" y="665256"/>
                </a:lnTo>
                <a:lnTo>
                  <a:pt x="787206" y="649587"/>
                </a:lnTo>
                <a:lnTo>
                  <a:pt x="892019" y="632968"/>
                </a:lnTo>
                <a:lnTo>
                  <a:pt x="997620" y="614667"/>
                </a:lnTo>
                <a:lnTo>
                  <a:pt x="1104727" y="596741"/>
                </a:lnTo>
                <a:lnTo>
                  <a:pt x="1212669" y="577397"/>
                </a:lnTo>
                <a:lnTo>
                  <a:pt x="1321506" y="556988"/>
                </a:lnTo>
                <a:lnTo>
                  <a:pt x="1430709" y="536607"/>
                </a:lnTo>
                <a:lnTo>
                  <a:pt x="1541050" y="514481"/>
                </a:lnTo>
                <a:lnTo>
                  <a:pt x="1652805" y="492202"/>
                </a:lnTo>
                <a:lnTo>
                  <a:pt x="1763708" y="469161"/>
                </a:lnTo>
                <a:lnTo>
                  <a:pt x="1875795" y="444641"/>
                </a:lnTo>
                <a:lnTo>
                  <a:pt x="1989128" y="418995"/>
                </a:lnTo>
                <a:lnTo>
                  <a:pt x="2102476" y="393438"/>
                </a:lnTo>
                <a:lnTo>
                  <a:pt x="2215549" y="366291"/>
                </a:lnTo>
                <a:lnTo>
                  <a:pt x="2330490" y="337455"/>
                </a:lnTo>
                <a:lnTo>
                  <a:pt x="2443333" y="308983"/>
                </a:lnTo>
                <a:lnTo>
                  <a:pt x="2558014" y="278646"/>
                </a:lnTo>
                <a:lnTo>
                  <a:pt x="2673621" y="247421"/>
                </a:lnTo>
                <a:lnTo>
                  <a:pt x="2787008" y="215853"/>
                </a:lnTo>
                <a:lnTo>
                  <a:pt x="2901442" y="182011"/>
                </a:lnTo>
                <a:lnTo>
                  <a:pt x="3015722" y="147286"/>
                </a:lnTo>
                <a:lnTo>
                  <a:pt x="3130018" y="112649"/>
                </a:lnTo>
                <a:lnTo>
                  <a:pt x="3243551" y="75688"/>
                </a:lnTo>
                <a:lnTo>
                  <a:pt x="3356992" y="38197"/>
                </a:lnTo>
                <a:lnTo>
                  <a:pt x="3470310" y="0"/>
                </a:lnTo>
                <a:close/>
              </a:path>
            </a:pathLst>
          </a:custGeom>
          <a:solidFill>
            <a:schemeClr val="bg1">
              <a:alpha val="20000"/>
            </a:schemeClr>
          </a:solidFill>
          <a:ln>
            <a:noFill/>
          </a:ln>
        </p:spPr>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entury Gothic" panose="020B0502020202020204"/>
              <a:ea typeface="+mn-ea"/>
              <a:cs typeface="+mn-cs"/>
            </a:endParaRPr>
          </a:p>
        </p:txBody>
      </p:sp>
      <p:sp useBgFill="1">
        <p:nvSpPr>
          <p:cNvPr id="9" name="Freeform: Shape 13">
            <a:extLst>
              <a:ext uri="{FF2B5EF4-FFF2-40B4-BE49-F238E27FC236}">
                <a16:creationId xmlns:a16="http://schemas.microsoft.com/office/drawing/2014/main" id="{6A681326-1C9D-44A3-A627-3871BDAE412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0" y="1762067"/>
            <a:ext cx="9144313" cy="5095933"/>
          </a:xfrm>
          <a:custGeom>
            <a:avLst/>
            <a:gdLst>
              <a:gd name="connsiteX0" fmla="*/ 0 w 12192417"/>
              <a:gd name="connsiteY0" fmla="*/ 0 h 5095933"/>
              <a:gd name="connsiteX1" fmla="*/ 71931 w 12192417"/>
              <a:gd name="connsiteY1" fmla="*/ 12261 h 5095933"/>
              <a:gd name="connsiteX2" fmla="*/ 282848 w 12192417"/>
              <a:gd name="connsiteY2" fmla="*/ 48343 h 5095933"/>
              <a:gd name="connsiteX3" fmla="*/ 436463 w 12192417"/>
              <a:gd name="connsiteY3" fmla="*/ 73565 h 5095933"/>
              <a:gd name="connsiteX4" fmla="*/ 619338 w 12192417"/>
              <a:gd name="connsiteY4" fmla="*/ 100188 h 5095933"/>
              <a:gd name="connsiteX5" fmla="*/ 836350 w 12192417"/>
              <a:gd name="connsiteY5" fmla="*/ 132066 h 5095933"/>
              <a:gd name="connsiteX6" fmla="*/ 1076527 w 12192417"/>
              <a:gd name="connsiteY6" fmla="*/ 165696 h 5095933"/>
              <a:gd name="connsiteX7" fmla="*/ 1347183 w 12192417"/>
              <a:gd name="connsiteY7" fmla="*/ 201077 h 5095933"/>
              <a:gd name="connsiteX8" fmla="*/ 1642222 w 12192417"/>
              <a:gd name="connsiteY8" fmla="*/ 238560 h 5095933"/>
              <a:gd name="connsiteX9" fmla="*/ 1962863 w 12192417"/>
              <a:gd name="connsiteY9" fmla="*/ 276043 h 5095933"/>
              <a:gd name="connsiteX10" fmla="*/ 2304231 w 12192417"/>
              <a:gd name="connsiteY10" fmla="*/ 314227 h 5095933"/>
              <a:gd name="connsiteX11" fmla="*/ 2672420 w 12192417"/>
              <a:gd name="connsiteY11" fmla="*/ 349608 h 5095933"/>
              <a:gd name="connsiteX12" fmla="*/ 3057677 w 12192417"/>
              <a:gd name="connsiteY12" fmla="*/ 383588 h 5095933"/>
              <a:gd name="connsiteX13" fmla="*/ 3464880 w 12192417"/>
              <a:gd name="connsiteY13" fmla="*/ 414415 h 5095933"/>
              <a:gd name="connsiteX14" fmla="*/ 3889151 w 12192417"/>
              <a:gd name="connsiteY14" fmla="*/ 443841 h 5095933"/>
              <a:gd name="connsiteX15" fmla="*/ 4331709 w 12192417"/>
              <a:gd name="connsiteY15" fmla="*/ 471515 h 5095933"/>
              <a:gd name="connsiteX16" fmla="*/ 4558475 w 12192417"/>
              <a:gd name="connsiteY16" fmla="*/ 481324 h 5095933"/>
              <a:gd name="connsiteX17" fmla="*/ 4790117 w 12192417"/>
              <a:gd name="connsiteY17" fmla="*/ 492183 h 5095933"/>
              <a:gd name="connsiteX18" fmla="*/ 5025417 w 12192417"/>
              <a:gd name="connsiteY18" fmla="*/ 502342 h 5095933"/>
              <a:gd name="connsiteX19" fmla="*/ 5261936 w 12192417"/>
              <a:gd name="connsiteY19" fmla="*/ 508998 h 5095933"/>
              <a:gd name="connsiteX20" fmla="*/ 5503331 w 12192417"/>
              <a:gd name="connsiteY20" fmla="*/ 514953 h 5095933"/>
              <a:gd name="connsiteX21" fmla="*/ 5747166 w 12192417"/>
              <a:gd name="connsiteY21" fmla="*/ 521259 h 5095933"/>
              <a:gd name="connsiteX22" fmla="*/ 5995876 w 12192417"/>
              <a:gd name="connsiteY22" fmla="*/ 525463 h 5095933"/>
              <a:gd name="connsiteX23" fmla="*/ 6247025 w 12192417"/>
              <a:gd name="connsiteY23" fmla="*/ 525463 h 5095933"/>
              <a:gd name="connsiteX24" fmla="*/ 6500612 w 12192417"/>
              <a:gd name="connsiteY24" fmla="*/ 527565 h 5095933"/>
              <a:gd name="connsiteX25" fmla="*/ 6756638 w 12192417"/>
              <a:gd name="connsiteY25" fmla="*/ 525463 h 5095933"/>
              <a:gd name="connsiteX26" fmla="*/ 7016321 w 12192417"/>
              <a:gd name="connsiteY26" fmla="*/ 521259 h 5095933"/>
              <a:gd name="connsiteX27" fmla="*/ 7276004 w 12192417"/>
              <a:gd name="connsiteY27" fmla="*/ 517406 h 5095933"/>
              <a:gd name="connsiteX28" fmla="*/ 7539344 w 12192417"/>
              <a:gd name="connsiteY28" fmla="*/ 508998 h 5095933"/>
              <a:gd name="connsiteX29" fmla="*/ 7805123 w 12192417"/>
              <a:gd name="connsiteY29" fmla="*/ 500241 h 5095933"/>
              <a:gd name="connsiteX30" fmla="*/ 8070902 w 12192417"/>
              <a:gd name="connsiteY30" fmla="*/ 490082 h 5095933"/>
              <a:gd name="connsiteX31" fmla="*/ 8339120 w 12192417"/>
              <a:gd name="connsiteY31" fmla="*/ 475719 h 5095933"/>
              <a:gd name="connsiteX32" fmla="*/ 8609775 w 12192417"/>
              <a:gd name="connsiteY32" fmla="*/ 458554 h 5095933"/>
              <a:gd name="connsiteX33" fmla="*/ 8881650 w 12192417"/>
              <a:gd name="connsiteY33" fmla="*/ 442089 h 5095933"/>
              <a:gd name="connsiteX34" fmla="*/ 9153525 w 12192417"/>
              <a:gd name="connsiteY34" fmla="*/ 421071 h 5095933"/>
              <a:gd name="connsiteX35" fmla="*/ 9429057 w 12192417"/>
              <a:gd name="connsiteY35" fmla="*/ 395849 h 5095933"/>
              <a:gd name="connsiteX36" fmla="*/ 9700932 w 12192417"/>
              <a:gd name="connsiteY36" fmla="*/ 370626 h 5095933"/>
              <a:gd name="connsiteX37" fmla="*/ 9977683 w 12192417"/>
              <a:gd name="connsiteY37" fmla="*/ 341551 h 5095933"/>
              <a:gd name="connsiteX38" fmla="*/ 10255654 w 12192417"/>
              <a:gd name="connsiteY38" fmla="*/ 309673 h 5095933"/>
              <a:gd name="connsiteX39" fmla="*/ 10529967 w 12192417"/>
              <a:gd name="connsiteY39" fmla="*/ 276043 h 5095933"/>
              <a:gd name="connsiteX40" fmla="*/ 10807938 w 12192417"/>
              <a:gd name="connsiteY40" fmla="*/ 236809 h 5095933"/>
              <a:gd name="connsiteX41" fmla="*/ 11084689 w 12192417"/>
              <a:gd name="connsiteY41" fmla="*/ 194772 h 5095933"/>
              <a:gd name="connsiteX42" fmla="*/ 11362660 w 12192417"/>
              <a:gd name="connsiteY42" fmla="*/ 153085 h 5095933"/>
              <a:gd name="connsiteX43" fmla="*/ 11639411 w 12192417"/>
              <a:gd name="connsiteY43" fmla="*/ 104392 h 5095933"/>
              <a:gd name="connsiteX44" fmla="*/ 11914944 w 12192417"/>
              <a:gd name="connsiteY44" fmla="*/ 54648 h 5095933"/>
              <a:gd name="connsiteX45" fmla="*/ 12191695 w 12192417"/>
              <a:gd name="connsiteY45" fmla="*/ 2452 h 5095933"/>
              <a:gd name="connsiteX46" fmla="*/ 12191695 w 12192417"/>
              <a:gd name="connsiteY46" fmla="*/ 2162231 h 5095933"/>
              <a:gd name="connsiteX47" fmla="*/ 12192417 w 12192417"/>
              <a:gd name="connsiteY47" fmla="*/ 2162231 h 5095933"/>
              <a:gd name="connsiteX48" fmla="*/ 12192417 w 12192417"/>
              <a:gd name="connsiteY48" fmla="*/ 5095933 h 5095933"/>
              <a:gd name="connsiteX49" fmla="*/ 0 w 12192417"/>
              <a:gd name="connsiteY49" fmla="*/ 5095933 h 5095933"/>
              <a:gd name="connsiteX50" fmla="*/ 0 w 12192417"/>
              <a:gd name="connsiteY50" fmla="*/ 2791958 h 5095933"/>
              <a:gd name="connsiteX51" fmla="*/ 0 w 12192417"/>
              <a:gd name="connsiteY51" fmla="*/ 2162231 h 509593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12192417" h="5095933">
                <a:moveTo>
                  <a:pt x="0" y="0"/>
                </a:moveTo>
                <a:lnTo>
                  <a:pt x="71931" y="12261"/>
                </a:lnTo>
                <a:lnTo>
                  <a:pt x="282848" y="48343"/>
                </a:lnTo>
                <a:lnTo>
                  <a:pt x="436463" y="73565"/>
                </a:lnTo>
                <a:lnTo>
                  <a:pt x="619338" y="100188"/>
                </a:lnTo>
                <a:lnTo>
                  <a:pt x="836350" y="132066"/>
                </a:lnTo>
                <a:lnTo>
                  <a:pt x="1076527" y="165696"/>
                </a:lnTo>
                <a:lnTo>
                  <a:pt x="1347183" y="201077"/>
                </a:lnTo>
                <a:lnTo>
                  <a:pt x="1642222" y="238560"/>
                </a:lnTo>
                <a:lnTo>
                  <a:pt x="1962863" y="276043"/>
                </a:lnTo>
                <a:lnTo>
                  <a:pt x="2304231" y="314227"/>
                </a:lnTo>
                <a:lnTo>
                  <a:pt x="2672420" y="349608"/>
                </a:lnTo>
                <a:lnTo>
                  <a:pt x="3057677" y="383588"/>
                </a:lnTo>
                <a:lnTo>
                  <a:pt x="3464880" y="414415"/>
                </a:lnTo>
                <a:lnTo>
                  <a:pt x="3889151" y="443841"/>
                </a:lnTo>
                <a:lnTo>
                  <a:pt x="4331709" y="471515"/>
                </a:lnTo>
                <a:lnTo>
                  <a:pt x="4558475" y="481324"/>
                </a:lnTo>
                <a:lnTo>
                  <a:pt x="4790117" y="492183"/>
                </a:lnTo>
                <a:lnTo>
                  <a:pt x="5025417" y="502342"/>
                </a:lnTo>
                <a:lnTo>
                  <a:pt x="5261936" y="508998"/>
                </a:lnTo>
                <a:lnTo>
                  <a:pt x="5503331" y="514953"/>
                </a:lnTo>
                <a:lnTo>
                  <a:pt x="5747166" y="521259"/>
                </a:lnTo>
                <a:lnTo>
                  <a:pt x="5995876" y="525463"/>
                </a:lnTo>
                <a:lnTo>
                  <a:pt x="6247025" y="525463"/>
                </a:lnTo>
                <a:lnTo>
                  <a:pt x="6500612" y="527565"/>
                </a:lnTo>
                <a:lnTo>
                  <a:pt x="6756638" y="525463"/>
                </a:lnTo>
                <a:lnTo>
                  <a:pt x="7016321" y="521259"/>
                </a:lnTo>
                <a:lnTo>
                  <a:pt x="7276004" y="517406"/>
                </a:lnTo>
                <a:lnTo>
                  <a:pt x="7539344" y="508998"/>
                </a:lnTo>
                <a:lnTo>
                  <a:pt x="7805123" y="500241"/>
                </a:lnTo>
                <a:lnTo>
                  <a:pt x="8070902" y="490082"/>
                </a:lnTo>
                <a:lnTo>
                  <a:pt x="8339120" y="475719"/>
                </a:lnTo>
                <a:lnTo>
                  <a:pt x="8609775" y="458554"/>
                </a:lnTo>
                <a:lnTo>
                  <a:pt x="8881650" y="442089"/>
                </a:lnTo>
                <a:lnTo>
                  <a:pt x="9153525" y="421071"/>
                </a:lnTo>
                <a:lnTo>
                  <a:pt x="9429057" y="395849"/>
                </a:lnTo>
                <a:lnTo>
                  <a:pt x="9700932" y="370626"/>
                </a:lnTo>
                <a:lnTo>
                  <a:pt x="9977683" y="341551"/>
                </a:lnTo>
                <a:lnTo>
                  <a:pt x="10255654" y="309673"/>
                </a:lnTo>
                <a:lnTo>
                  <a:pt x="10529967" y="276043"/>
                </a:lnTo>
                <a:lnTo>
                  <a:pt x="10807938" y="236809"/>
                </a:lnTo>
                <a:lnTo>
                  <a:pt x="11084689" y="194772"/>
                </a:lnTo>
                <a:lnTo>
                  <a:pt x="11362660" y="153085"/>
                </a:lnTo>
                <a:lnTo>
                  <a:pt x="11639411" y="104392"/>
                </a:lnTo>
                <a:lnTo>
                  <a:pt x="11914944" y="54648"/>
                </a:lnTo>
                <a:lnTo>
                  <a:pt x="12191695" y="2452"/>
                </a:lnTo>
                <a:lnTo>
                  <a:pt x="12191695" y="2162231"/>
                </a:lnTo>
                <a:lnTo>
                  <a:pt x="12192417" y="2162231"/>
                </a:lnTo>
                <a:lnTo>
                  <a:pt x="12192417" y="5095933"/>
                </a:lnTo>
                <a:lnTo>
                  <a:pt x="0" y="5095933"/>
                </a:lnTo>
                <a:lnTo>
                  <a:pt x="0" y="2791958"/>
                </a:lnTo>
                <a:lnTo>
                  <a:pt x="0" y="2162231"/>
                </a:lnTo>
                <a:close/>
              </a:path>
            </a:pathLst>
          </a:custGeom>
          <a:ln>
            <a:noFill/>
          </a:ln>
        </p:spPr>
      </p:sp>
      <p:sp>
        <p:nvSpPr>
          <p:cNvPr id="2" name="Title 1">
            <a:extLst>
              <a:ext uri="{FF2B5EF4-FFF2-40B4-BE49-F238E27FC236}">
                <a16:creationId xmlns:a16="http://schemas.microsoft.com/office/drawing/2014/main" id="{6D5799E5-48A0-4495-9296-1EEF50A7F6A0}"/>
              </a:ext>
            </a:extLst>
          </p:cNvPr>
          <p:cNvSpPr>
            <a:spLocks noGrp="1"/>
          </p:cNvSpPr>
          <p:nvPr>
            <p:ph type="title"/>
          </p:nvPr>
        </p:nvSpPr>
        <p:spPr>
          <a:xfrm>
            <a:off x="827484" y="452718"/>
            <a:ext cx="6710641" cy="1400530"/>
          </a:xfrm>
        </p:spPr>
        <p:txBody>
          <a:bodyPr anchor="ctr">
            <a:normAutofit/>
          </a:bodyPr>
          <a:lstStyle/>
          <a:p>
            <a:pPr eaLnBrk="1" fontAlgn="auto" hangingPunct="1">
              <a:spcAft>
                <a:spcPts val="0"/>
              </a:spcAft>
              <a:defRPr/>
            </a:pPr>
            <a:r>
              <a:rPr lang="en-US">
                <a:solidFill>
                  <a:srgbClr val="FFFFFF"/>
                </a:solidFill>
              </a:rPr>
              <a:t>Miscellaneous</a:t>
            </a:r>
          </a:p>
        </p:txBody>
      </p:sp>
      <p:sp>
        <p:nvSpPr>
          <p:cNvPr id="3" name="Content Placeholder 2">
            <a:extLst>
              <a:ext uri="{FF2B5EF4-FFF2-40B4-BE49-F238E27FC236}">
                <a16:creationId xmlns:a16="http://schemas.microsoft.com/office/drawing/2014/main" id="{5EB285E9-7259-41AB-A35A-8617CFC4EE64}"/>
              </a:ext>
            </a:extLst>
          </p:cNvPr>
          <p:cNvSpPr>
            <a:spLocks noGrp="1"/>
          </p:cNvSpPr>
          <p:nvPr>
            <p:ph idx="1"/>
          </p:nvPr>
        </p:nvSpPr>
        <p:spPr>
          <a:xfrm>
            <a:off x="228599" y="2286162"/>
            <a:ext cx="8915400" cy="4419438"/>
          </a:xfrm>
        </p:spPr>
        <p:txBody>
          <a:bodyPr rtlCol="0">
            <a:normAutofit/>
          </a:bodyPr>
          <a:lstStyle/>
          <a:p>
            <a:pPr marL="0" indent="0" eaLnBrk="1" fontAlgn="auto" hangingPunct="1">
              <a:lnSpc>
                <a:spcPct val="90000"/>
              </a:lnSpc>
              <a:spcAft>
                <a:spcPts val="0"/>
              </a:spcAft>
              <a:buFont typeface="Wingdings 2" panose="05020102010507070707" pitchFamily="18" charset="2"/>
              <a:buNone/>
              <a:defRPr/>
            </a:pPr>
            <a:r>
              <a:rPr lang="en-US" sz="1600" u="sng" dirty="0"/>
              <a:t>MAINTENANCE:</a:t>
            </a:r>
          </a:p>
          <a:p>
            <a:pPr eaLnBrk="1" fontAlgn="auto" hangingPunct="1">
              <a:lnSpc>
                <a:spcPct val="90000"/>
              </a:lnSpc>
              <a:spcAft>
                <a:spcPts val="0"/>
              </a:spcAft>
              <a:defRPr/>
            </a:pPr>
            <a:r>
              <a:rPr lang="en-US" sz="1600" dirty="0"/>
              <a:t>Clean outside of analyzer after every patient use with a purple Super Sani-Wipe.  </a:t>
            </a:r>
          </a:p>
          <a:p>
            <a:pPr marL="0" indent="0" eaLnBrk="1" fontAlgn="auto" hangingPunct="1">
              <a:lnSpc>
                <a:spcPct val="90000"/>
              </a:lnSpc>
              <a:spcAft>
                <a:spcPts val="0"/>
              </a:spcAft>
              <a:buFont typeface="Wingdings 2" panose="05020102010507070707" pitchFamily="18" charset="2"/>
              <a:buNone/>
              <a:defRPr/>
            </a:pPr>
            <a:endParaRPr lang="en-US" sz="1600" u="sng" dirty="0"/>
          </a:p>
          <a:p>
            <a:pPr marL="0" indent="0" eaLnBrk="1" fontAlgn="auto" hangingPunct="1">
              <a:lnSpc>
                <a:spcPct val="90000"/>
              </a:lnSpc>
              <a:spcAft>
                <a:spcPts val="0"/>
              </a:spcAft>
              <a:buFont typeface="Wingdings 2" panose="05020102010507070707" pitchFamily="18" charset="2"/>
              <a:buNone/>
              <a:defRPr/>
            </a:pPr>
            <a:r>
              <a:rPr lang="en-US" sz="1600" u="sng" dirty="0"/>
              <a:t>TROUBLESHOOTING:</a:t>
            </a:r>
            <a:endParaRPr lang="en-US" sz="1600" dirty="0"/>
          </a:p>
          <a:p>
            <a:pPr marL="274320" eaLnBrk="1" fontAlgn="auto" hangingPunct="1">
              <a:lnSpc>
                <a:spcPct val="90000"/>
              </a:lnSpc>
              <a:spcAft>
                <a:spcPts val="0"/>
              </a:spcAft>
              <a:defRPr/>
            </a:pPr>
            <a:r>
              <a:rPr lang="en-US" sz="1600" dirty="0"/>
              <a:t>If there are repeated cartridge failures, failed internal QC checks, or suppressed patient results, notify the Ancillary Testing Department.</a:t>
            </a:r>
          </a:p>
          <a:p>
            <a:pPr marL="274320" eaLnBrk="1" fontAlgn="auto" hangingPunct="1">
              <a:lnSpc>
                <a:spcPct val="90000"/>
              </a:lnSpc>
              <a:spcAft>
                <a:spcPts val="0"/>
              </a:spcAft>
              <a:defRPr/>
            </a:pPr>
            <a:r>
              <a:rPr lang="en-US" sz="1600" dirty="0"/>
              <a:t>If i-Stat does not turn on, check batteries and power supply.</a:t>
            </a:r>
          </a:p>
          <a:p>
            <a:pPr marL="0" indent="0" eaLnBrk="1" fontAlgn="auto" hangingPunct="1">
              <a:lnSpc>
                <a:spcPct val="90000"/>
              </a:lnSpc>
              <a:spcAft>
                <a:spcPts val="0"/>
              </a:spcAft>
              <a:buFont typeface="Wingdings 2" panose="05020102010507070707" pitchFamily="18" charset="2"/>
              <a:buNone/>
              <a:defRPr/>
            </a:pPr>
            <a:r>
              <a:rPr lang="en-US" sz="1600" dirty="0"/>
              <a:t> </a:t>
            </a:r>
          </a:p>
          <a:p>
            <a:pPr marL="0" indent="0" eaLnBrk="1" fontAlgn="auto" hangingPunct="1">
              <a:lnSpc>
                <a:spcPct val="90000"/>
              </a:lnSpc>
              <a:spcAft>
                <a:spcPts val="0"/>
              </a:spcAft>
              <a:buFont typeface="Wingdings 2" panose="05020102010507070707" pitchFamily="18" charset="2"/>
              <a:buNone/>
              <a:defRPr/>
            </a:pPr>
            <a:r>
              <a:rPr lang="en-US" sz="1600" u="sng" dirty="0"/>
              <a:t>SAFETY:</a:t>
            </a:r>
            <a:endParaRPr lang="en-US" sz="1600" dirty="0"/>
          </a:p>
          <a:p>
            <a:pPr marL="274320" eaLnBrk="1" fontAlgn="auto" hangingPunct="1">
              <a:lnSpc>
                <a:spcPct val="90000"/>
              </a:lnSpc>
              <a:spcAft>
                <a:spcPts val="0"/>
              </a:spcAft>
              <a:defRPr/>
            </a:pPr>
            <a:r>
              <a:rPr lang="en-US" sz="1600" dirty="0"/>
              <a:t>Universal precautions as described by CDC should be used in performing the testing described in this procedure.  All contaminated items should be disposed of in red or orange lined trash containers.  All lancets must be disposed of in a sharp's container. For more safety information, refer to the Laboratory Safety manual in the back of Ancillary Testing manual and to your Service-specific safety procedures.</a:t>
            </a:r>
          </a:p>
          <a:p>
            <a:pPr marL="274320" eaLnBrk="1" fontAlgn="auto" hangingPunct="1">
              <a:lnSpc>
                <a:spcPct val="90000"/>
              </a:lnSpc>
              <a:spcAft>
                <a:spcPts val="0"/>
              </a:spcAft>
              <a:defRPr/>
            </a:pPr>
            <a:endParaRPr lang="en-US" sz="1100" dirty="0"/>
          </a:p>
        </p:txBody>
      </p:sp>
    </p:spTree>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1004</TotalTime>
  <Words>846</Words>
  <Application>Microsoft Office PowerPoint</Application>
  <PresentationFormat>On-screen Show (4:3)</PresentationFormat>
  <Paragraphs>83</Paragraphs>
  <Slides>11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Arial</vt:lpstr>
      <vt:lpstr>Century Gothic</vt:lpstr>
      <vt:lpstr>Wingdings</vt:lpstr>
      <vt:lpstr>Wingdings 2</vt:lpstr>
      <vt:lpstr>Wingdings 3</vt:lpstr>
      <vt:lpstr>Ion</vt:lpstr>
      <vt:lpstr>  Annual i-Stat PT/INR Competency </vt:lpstr>
      <vt:lpstr>Principle</vt:lpstr>
      <vt:lpstr>Specimen, Reagents, and Supplies</vt:lpstr>
      <vt:lpstr>Procedure</vt:lpstr>
      <vt:lpstr>Quality Control</vt:lpstr>
      <vt:lpstr>LIMITATIONS</vt:lpstr>
      <vt:lpstr>Recommendations &amp; ranges</vt:lpstr>
      <vt:lpstr>Critical values</vt:lpstr>
      <vt:lpstr>Miscellaneous</vt:lpstr>
      <vt:lpstr>PowerPoint Presentation</vt:lpstr>
      <vt:lpstr>PowerPoint Presentation</vt:lpstr>
    </vt:vector>
  </TitlesOfParts>
  <Company>Dept. of Veterans Affairs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2013 PT/INR Competency</dc:title>
  <dc:creator>EIE Desktop Technologies</dc:creator>
  <cp:lastModifiedBy>Tegegne, Mulu  RICVAMC</cp:lastModifiedBy>
  <cp:revision>133</cp:revision>
  <dcterms:created xsi:type="dcterms:W3CDTF">2013-05-10T14:41:57Z</dcterms:created>
  <dcterms:modified xsi:type="dcterms:W3CDTF">2024-04-22T18:24:40Z</dcterms:modified>
</cp:coreProperties>
</file>