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1" r:id="rId1"/>
  </p:sldMasterIdLst>
  <p:sldIdLst>
    <p:sldId id="267" r:id="rId2"/>
    <p:sldId id="256" r:id="rId3"/>
    <p:sldId id="264" r:id="rId4"/>
    <p:sldId id="257" r:id="rId5"/>
    <p:sldId id="258" r:id="rId6"/>
    <p:sldId id="261" r:id="rId7"/>
    <p:sldId id="262" r:id="rId8"/>
    <p:sldId id="259" r:id="rId9"/>
    <p:sldId id="260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hyperlink" Target="http://www.flickr.com/photos/jimmiehomeschoolmom/3391469181/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://2012.igem.org/Team:SUSTC-Shenzhen-B/lab_results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hyperlink" Target="http://www.flickr.com/photos/jimmiehomeschoolmom/3391469181/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://2012.igem.org/Team:SUSTC-Shenzhen-B/lab_results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FC6000-A8EC-4DE1-8CAB-3DEFF764CC31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3C037F7-0853-4578-97CF-29E9593EFD0E}">
      <dgm:prSet/>
      <dgm:spPr/>
      <dgm:t>
        <a:bodyPr/>
        <a:lstStyle/>
        <a:p>
          <a:r>
            <a:rPr lang="en-US" u="sng"/>
            <a:t>Purpose</a:t>
          </a:r>
          <a:r>
            <a:rPr lang="en-US"/>
            <a:t>: method of choice for monitoring heparin therapy</a:t>
          </a:r>
        </a:p>
      </dgm:t>
    </dgm:pt>
    <dgm:pt modelId="{275608EA-9328-4003-B949-163ECE8DEDD2}" type="parTrans" cxnId="{F2BC261D-A142-44D7-B153-9DAA5290583A}">
      <dgm:prSet/>
      <dgm:spPr/>
      <dgm:t>
        <a:bodyPr/>
        <a:lstStyle/>
        <a:p>
          <a:endParaRPr lang="en-US"/>
        </a:p>
      </dgm:t>
    </dgm:pt>
    <dgm:pt modelId="{3A5BC06C-358D-4B0C-ABD1-25A7CE0524F4}" type="sibTrans" cxnId="{F2BC261D-A142-44D7-B153-9DAA5290583A}">
      <dgm:prSet/>
      <dgm:spPr/>
      <dgm:t>
        <a:bodyPr/>
        <a:lstStyle/>
        <a:p>
          <a:endParaRPr lang="en-US"/>
        </a:p>
      </dgm:t>
    </dgm:pt>
    <dgm:pt modelId="{EAB4A9A6-4A9D-4A5D-ACAF-D3F3D4193B49}">
      <dgm:prSet/>
      <dgm:spPr/>
      <dgm:t>
        <a:bodyPr/>
        <a:lstStyle/>
        <a:p>
          <a:r>
            <a:rPr lang="en-US" u="sng"/>
            <a:t>Patient Identification</a:t>
          </a:r>
          <a:r>
            <a:rPr lang="en-US"/>
            <a:t>: Use a minimum of 2 patient identifiers</a:t>
          </a:r>
        </a:p>
      </dgm:t>
    </dgm:pt>
    <dgm:pt modelId="{D592CF7D-6344-4208-8DE2-E5D473734E4D}" type="parTrans" cxnId="{3FB1AC06-8440-45EF-B9BA-CB428869E78D}">
      <dgm:prSet/>
      <dgm:spPr/>
      <dgm:t>
        <a:bodyPr/>
        <a:lstStyle/>
        <a:p>
          <a:endParaRPr lang="en-US"/>
        </a:p>
      </dgm:t>
    </dgm:pt>
    <dgm:pt modelId="{06134A7C-8B1C-4346-9971-2C8388A41D14}" type="sibTrans" cxnId="{3FB1AC06-8440-45EF-B9BA-CB428869E78D}">
      <dgm:prSet/>
      <dgm:spPr/>
      <dgm:t>
        <a:bodyPr/>
        <a:lstStyle/>
        <a:p>
          <a:endParaRPr lang="en-US"/>
        </a:p>
      </dgm:t>
    </dgm:pt>
    <dgm:pt modelId="{82056D7B-C505-436D-BCFD-328B446072B5}">
      <dgm:prSet/>
      <dgm:spPr/>
      <dgm:t>
        <a:bodyPr/>
        <a:lstStyle/>
        <a:p>
          <a:r>
            <a:rPr lang="en-US"/>
            <a:t>Full name </a:t>
          </a:r>
        </a:p>
      </dgm:t>
    </dgm:pt>
    <dgm:pt modelId="{4C268DF4-9A82-45CA-83B7-8C4EB5F7C63E}" type="parTrans" cxnId="{52D0B196-FA27-49B8-B125-6D68A35752CD}">
      <dgm:prSet/>
      <dgm:spPr/>
      <dgm:t>
        <a:bodyPr/>
        <a:lstStyle/>
        <a:p>
          <a:endParaRPr lang="en-US"/>
        </a:p>
      </dgm:t>
    </dgm:pt>
    <dgm:pt modelId="{EC525205-4997-4815-8018-F872A2193148}" type="sibTrans" cxnId="{52D0B196-FA27-49B8-B125-6D68A35752CD}">
      <dgm:prSet/>
      <dgm:spPr/>
      <dgm:t>
        <a:bodyPr/>
        <a:lstStyle/>
        <a:p>
          <a:endParaRPr lang="en-US"/>
        </a:p>
      </dgm:t>
    </dgm:pt>
    <dgm:pt modelId="{F79B0CCD-3182-4C80-AC31-36E54F832B94}">
      <dgm:prSet/>
      <dgm:spPr/>
      <dgm:t>
        <a:bodyPr/>
        <a:lstStyle/>
        <a:p>
          <a:r>
            <a:rPr lang="en-US"/>
            <a:t>Full social security number </a:t>
          </a:r>
        </a:p>
      </dgm:t>
    </dgm:pt>
    <dgm:pt modelId="{8095422A-BF08-41E4-81DE-FBB63361EFDA}" type="parTrans" cxnId="{372EC92E-221C-48D5-A7BF-0E52920501C8}">
      <dgm:prSet/>
      <dgm:spPr/>
      <dgm:t>
        <a:bodyPr/>
        <a:lstStyle/>
        <a:p>
          <a:endParaRPr lang="en-US"/>
        </a:p>
      </dgm:t>
    </dgm:pt>
    <dgm:pt modelId="{B5814434-439C-4BF0-9354-87031344B51B}" type="sibTrans" cxnId="{372EC92E-221C-48D5-A7BF-0E52920501C8}">
      <dgm:prSet/>
      <dgm:spPr/>
      <dgm:t>
        <a:bodyPr/>
        <a:lstStyle/>
        <a:p>
          <a:endParaRPr lang="en-US"/>
        </a:p>
      </dgm:t>
    </dgm:pt>
    <dgm:pt modelId="{C02026AB-776A-44E2-9F55-FB9BAA09C826}">
      <dgm:prSet/>
      <dgm:spPr/>
      <dgm:t>
        <a:bodyPr/>
        <a:lstStyle/>
        <a:p>
          <a:r>
            <a:rPr lang="en-US"/>
            <a:t>Date of birth</a:t>
          </a:r>
        </a:p>
      </dgm:t>
    </dgm:pt>
    <dgm:pt modelId="{A7B40299-6C5A-44F4-B2A1-D16E2608FACD}" type="parTrans" cxnId="{1E7F7192-7C93-4C6D-8C5B-275DCA6E6032}">
      <dgm:prSet/>
      <dgm:spPr/>
      <dgm:t>
        <a:bodyPr/>
        <a:lstStyle/>
        <a:p>
          <a:endParaRPr lang="en-US"/>
        </a:p>
      </dgm:t>
    </dgm:pt>
    <dgm:pt modelId="{A0C95218-6DB8-4EA7-9061-1A02E8CC3D5C}" type="sibTrans" cxnId="{1E7F7192-7C93-4C6D-8C5B-275DCA6E6032}">
      <dgm:prSet/>
      <dgm:spPr/>
      <dgm:t>
        <a:bodyPr/>
        <a:lstStyle/>
        <a:p>
          <a:endParaRPr lang="en-US"/>
        </a:p>
      </dgm:t>
    </dgm:pt>
    <dgm:pt modelId="{B8E7E2FF-F4B2-4AE8-A087-666807CC188F}">
      <dgm:prSet/>
      <dgm:spPr/>
      <dgm:t>
        <a:bodyPr/>
        <a:lstStyle/>
        <a:p>
          <a:r>
            <a:rPr lang="en-US" u="sng"/>
            <a:t>Specimen</a:t>
          </a:r>
          <a:r>
            <a:rPr lang="en-US"/>
            <a:t>: whole blood drawn in a plain,  </a:t>
          </a:r>
          <a:r>
            <a:rPr lang="en-US" b="1" u="sng"/>
            <a:t>un-heparinized </a:t>
          </a:r>
          <a:r>
            <a:rPr lang="en-US"/>
            <a:t>plastic syringe.</a:t>
          </a:r>
        </a:p>
      </dgm:t>
    </dgm:pt>
    <dgm:pt modelId="{EF9EBFCA-0BD4-44B2-ADF6-597263254E3E}" type="parTrans" cxnId="{C31434B6-D1AB-4BB3-8315-F3CC204ABB0C}">
      <dgm:prSet/>
      <dgm:spPr/>
      <dgm:t>
        <a:bodyPr/>
        <a:lstStyle/>
        <a:p>
          <a:endParaRPr lang="en-US"/>
        </a:p>
      </dgm:t>
    </dgm:pt>
    <dgm:pt modelId="{BB659887-B018-47BD-9784-26A96152B431}" type="sibTrans" cxnId="{C31434B6-D1AB-4BB3-8315-F3CC204ABB0C}">
      <dgm:prSet/>
      <dgm:spPr/>
      <dgm:t>
        <a:bodyPr/>
        <a:lstStyle/>
        <a:p>
          <a:endParaRPr lang="en-US"/>
        </a:p>
      </dgm:t>
    </dgm:pt>
    <dgm:pt modelId="{44FE966C-3774-4D30-8378-E2993063D1F5}" type="pres">
      <dgm:prSet presAssocID="{02FC6000-A8EC-4DE1-8CAB-3DEFF764CC31}" presName="Name0" presStyleCnt="0">
        <dgm:presLayoutVars>
          <dgm:dir/>
          <dgm:animLvl val="lvl"/>
          <dgm:resizeHandles val="exact"/>
        </dgm:presLayoutVars>
      </dgm:prSet>
      <dgm:spPr/>
    </dgm:pt>
    <dgm:pt modelId="{89417552-C87C-4571-909C-E5296E130212}" type="pres">
      <dgm:prSet presAssocID="{43C037F7-0853-4578-97CF-29E9593EFD0E}" presName="composite" presStyleCnt="0"/>
      <dgm:spPr/>
    </dgm:pt>
    <dgm:pt modelId="{49E41FB9-1FFB-41E0-B022-308C36427612}" type="pres">
      <dgm:prSet presAssocID="{43C037F7-0853-4578-97CF-29E9593EFD0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89124E8-C5B7-47CA-AF37-7838FF303EEC}" type="pres">
      <dgm:prSet presAssocID="{43C037F7-0853-4578-97CF-29E9593EFD0E}" presName="desTx" presStyleLbl="alignAccFollowNode1" presStyleIdx="0" presStyleCnt="3">
        <dgm:presLayoutVars>
          <dgm:bulletEnabled val="1"/>
        </dgm:presLayoutVars>
      </dgm:prSet>
      <dgm:spPr/>
    </dgm:pt>
    <dgm:pt modelId="{F4713977-6D73-464A-A045-C495CAD9F5C4}" type="pres">
      <dgm:prSet presAssocID="{3A5BC06C-358D-4B0C-ABD1-25A7CE0524F4}" presName="space" presStyleCnt="0"/>
      <dgm:spPr/>
    </dgm:pt>
    <dgm:pt modelId="{CAA46AF1-EBE8-48DD-9C2E-6B299E392C45}" type="pres">
      <dgm:prSet presAssocID="{EAB4A9A6-4A9D-4A5D-ACAF-D3F3D4193B49}" presName="composite" presStyleCnt="0"/>
      <dgm:spPr/>
    </dgm:pt>
    <dgm:pt modelId="{932D1D46-5EFA-43AA-A77D-37F7A3AFE346}" type="pres">
      <dgm:prSet presAssocID="{EAB4A9A6-4A9D-4A5D-ACAF-D3F3D4193B4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6276FA1-ED5B-40AC-BF62-6AB9A90D7235}" type="pres">
      <dgm:prSet presAssocID="{EAB4A9A6-4A9D-4A5D-ACAF-D3F3D4193B49}" presName="desTx" presStyleLbl="alignAccFollowNode1" presStyleIdx="1" presStyleCnt="3">
        <dgm:presLayoutVars>
          <dgm:bulletEnabled val="1"/>
        </dgm:presLayoutVars>
      </dgm:prSet>
      <dgm:spPr/>
    </dgm:pt>
    <dgm:pt modelId="{689FDA5C-30F9-4903-8360-D71F975664C3}" type="pres">
      <dgm:prSet presAssocID="{06134A7C-8B1C-4346-9971-2C8388A41D14}" presName="space" presStyleCnt="0"/>
      <dgm:spPr/>
    </dgm:pt>
    <dgm:pt modelId="{ECF2236B-794D-429B-A99E-ABC2D7812F1B}" type="pres">
      <dgm:prSet presAssocID="{B8E7E2FF-F4B2-4AE8-A087-666807CC188F}" presName="composite" presStyleCnt="0"/>
      <dgm:spPr/>
    </dgm:pt>
    <dgm:pt modelId="{53E91EBE-8227-46AA-B014-EECFCDF0F888}" type="pres">
      <dgm:prSet presAssocID="{B8E7E2FF-F4B2-4AE8-A087-666807CC188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F91BCD3-AE78-44C8-AD9B-BCBBB3EFC78C}" type="pres">
      <dgm:prSet presAssocID="{B8E7E2FF-F4B2-4AE8-A087-666807CC188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FB1AC06-8440-45EF-B9BA-CB428869E78D}" srcId="{02FC6000-A8EC-4DE1-8CAB-3DEFF764CC31}" destId="{EAB4A9A6-4A9D-4A5D-ACAF-D3F3D4193B49}" srcOrd="1" destOrd="0" parTransId="{D592CF7D-6344-4208-8DE2-E5D473734E4D}" sibTransId="{06134A7C-8B1C-4346-9971-2C8388A41D14}"/>
    <dgm:cxn modelId="{962D251B-92EA-43D1-B53F-95A63516F6EE}" type="presOf" srcId="{B8E7E2FF-F4B2-4AE8-A087-666807CC188F}" destId="{53E91EBE-8227-46AA-B014-EECFCDF0F888}" srcOrd="0" destOrd="0" presId="urn:microsoft.com/office/officeart/2005/8/layout/hList1"/>
    <dgm:cxn modelId="{F2BC261D-A142-44D7-B153-9DAA5290583A}" srcId="{02FC6000-A8EC-4DE1-8CAB-3DEFF764CC31}" destId="{43C037F7-0853-4578-97CF-29E9593EFD0E}" srcOrd="0" destOrd="0" parTransId="{275608EA-9328-4003-B949-163ECE8DEDD2}" sibTransId="{3A5BC06C-358D-4B0C-ABD1-25A7CE0524F4}"/>
    <dgm:cxn modelId="{372EC92E-221C-48D5-A7BF-0E52920501C8}" srcId="{EAB4A9A6-4A9D-4A5D-ACAF-D3F3D4193B49}" destId="{F79B0CCD-3182-4C80-AC31-36E54F832B94}" srcOrd="1" destOrd="0" parTransId="{8095422A-BF08-41E4-81DE-FBB63361EFDA}" sibTransId="{B5814434-439C-4BF0-9354-87031344B51B}"/>
    <dgm:cxn modelId="{66ED9730-0062-4890-AF95-4E72B75F2F9F}" type="presOf" srcId="{43C037F7-0853-4578-97CF-29E9593EFD0E}" destId="{49E41FB9-1FFB-41E0-B022-308C36427612}" srcOrd="0" destOrd="0" presId="urn:microsoft.com/office/officeart/2005/8/layout/hList1"/>
    <dgm:cxn modelId="{B24A4978-021B-4C3A-85D0-6BADE47634B2}" type="presOf" srcId="{F79B0CCD-3182-4C80-AC31-36E54F832B94}" destId="{E6276FA1-ED5B-40AC-BF62-6AB9A90D7235}" srcOrd="0" destOrd="1" presId="urn:microsoft.com/office/officeart/2005/8/layout/hList1"/>
    <dgm:cxn modelId="{1E7F7192-7C93-4C6D-8C5B-275DCA6E6032}" srcId="{EAB4A9A6-4A9D-4A5D-ACAF-D3F3D4193B49}" destId="{C02026AB-776A-44E2-9F55-FB9BAA09C826}" srcOrd="2" destOrd="0" parTransId="{A7B40299-6C5A-44F4-B2A1-D16E2608FACD}" sibTransId="{A0C95218-6DB8-4EA7-9061-1A02E8CC3D5C}"/>
    <dgm:cxn modelId="{52D0B196-FA27-49B8-B125-6D68A35752CD}" srcId="{EAB4A9A6-4A9D-4A5D-ACAF-D3F3D4193B49}" destId="{82056D7B-C505-436D-BCFD-328B446072B5}" srcOrd="0" destOrd="0" parTransId="{4C268DF4-9A82-45CA-83B7-8C4EB5F7C63E}" sibTransId="{EC525205-4997-4815-8018-F872A2193148}"/>
    <dgm:cxn modelId="{5CBA999E-1CC2-4295-ADE6-965200107A30}" type="presOf" srcId="{02FC6000-A8EC-4DE1-8CAB-3DEFF764CC31}" destId="{44FE966C-3774-4D30-8378-E2993063D1F5}" srcOrd="0" destOrd="0" presId="urn:microsoft.com/office/officeart/2005/8/layout/hList1"/>
    <dgm:cxn modelId="{C31434B6-D1AB-4BB3-8315-F3CC204ABB0C}" srcId="{02FC6000-A8EC-4DE1-8CAB-3DEFF764CC31}" destId="{B8E7E2FF-F4B2-4AE8-A087-666807CC188F}" srcOrd="2" destOrd="0" parTransId="{EF9EBFCA-0BD4-44B2-ADF6-597263254E3E}" sibTransId="{BB659887-B018-47BD-9784-26A96152B431}"/>
    <dgm:cxn modelId="{208D76BB-E82F-443A-8E82-0F2E8E3D48DB}" type="presOf" srcId="{C02026AB-776A-44E2-9F55-FB9BAA09C826}" destId="{E6276FA1-ED5B-40AC-BF62-6AB9A90D7235}" srcOrd="0" destOrd="2" presId="urn:microsoft.com/office/officeart/2005/8/layout/hList1"/>
    <dgm:cxn modelId="{5E8999D1-C9BB-4DB8-9221-07FB896D900E}" type="presOf" srcId="{82056D7B-C505-436D-BCFD-328B446072B5}" destId="{E6276FA1-ED5B-40AC-BF62-6AB9A90D7235}" srcOrd="0" destOrd="0" presId="urn:microsoft.com/office/officeart/2005/8/layout/hList1"/>
    <dgm:cxn modelId="{3D82BCD1-B2AA-4714-BB6B-EFD0AC6763BF}" type="presOf" srcId="{EAB4A9A6-4A9D-4A5D-ACAF-D3F3D4193B49}" destId="{932D1D46-5EFA-43AA-A77D-37F7A3AFE346}" srcOrd="0" destOrd="0" presId="urn:microsoft.com/office/officeart/2005/8/layout/hList1"/>
    <dgm:cxn modelId="{B03E66F1-7BEC-44C8-A554-4AEFE92EB87D}" type="presParOf" srcId="{44FE966C-3774-4D30-8378-E2993063D1F5}" destId="{89417552-C87C-4571-909C-E5296E130212}" srcOrd="0" destOrd="0" presId="urn:microsoft.com/office/officeart/2005/8/layout/hList1"/>
    <dgm:cxn modelId="{D5930D88-3DC1-414E-AEE9-259321EC7A29}" type="presParOf" srcId="{89417552-C87C-4571-909C-E5296E130212}" destId="{49E41FB9-1FFB-41E0-B022-308C36427612}" srcOrd="0" destOrd="0" presId="urn:microsoft.com/office/officeart/2005/8/layout/hList1"/>
    <dgm:cxn modelId="{D634A439-802B-4987-A253-0FF1CECC2D6B}" type="presParOf" srcId="{89417552-C87C-4571-909C-E5296E130212}" destId="{489124E8-C5B7-47CA-AF37-7838FF303EEC}" srcOrd="1" destOrd="0" presId="urn:microsoft.com/office/officeart/2005/8/layout/hList1"/>
    <dgm:cxn modelId="{DF5DA53F-1FB3-4270-AEA4-35155E47EA66}" type="presParOf" srcId="{44FE966C-3774-4D30-8378-E2993063D1F5}" destId="{F4713977-6D73-464A-A045-C495CAD9F5C4}" srcOrd="1" destOrd="0" presId="urn:microsoft.com/office/officeart/2005/8/layout/hList1"/>
    <dgm:cxn modelId="{BF8E6EFC-8966-49DC-AF97-66AA9914F800}" type="presParOf" srcId="{44FE966C-3774-4D30-8378-E2993063D1F5}" destId="{CAA46AF1-EBE8-48DD-9C2E-6B299E392C45}" srcOrd="2" destOrd="0" presId="urn:microsoft.com/office/officeart/2005/8/layout/hList1"/>
    <dgm:cxn modelId="{93447A23-39FA-4D85-8546-0076B64991DF}" type="presParOf" srcId="{CAA46AF1-EBE8-48DD-9C2E-6B299E392C45}" destId="{932D1D46-5EFA-43AA-A77D-37F7A3AFE346}" srcOrd="0" destOrd="0" presId="urn:microsoft.com/office/officeart/2005/8/layout/hList1"/>
    <dgm:cxn modelId="{B024E92E-7618-4C20-9470-03A3451B2BBA}" type="presParOf" srcId="{CAA46AF1-EBE8-48DD-9C2E-6B299E392C45}" destId="{E6276FA1-ED5B-40AC-BF62-6AB9A90D7235}" srcOrd="1" destOrd="0" presId="urn:microsoft.com/office/officeart/2005/8/layout/hList1"/>
    <dgm:cxn modelId="{20AB38B9-7997-4431-A7A8-53815DDC15EE}" type="presParOf" srcId="{44FE966C-3774-4D30-8378-E2993063D1F5}" destId="{689FDA5C-30F9-4903-8360-D71F975664C3}" srcOrd="3" destOrd="0" presId="urn:microsoft.com/office/officeart/2005/8/layout/hList1"/>
    <dgm:cxn modelId="{D6EABEC1-3678-481B-9F19-966694BB8225}" type="presParOf" srcId="{44FE966C-3774-4D30-8378-E2993063D1F5}" destId="{ECF2236B-794D-429B-A99E-ABC2D7812F1B}" srcOrd="4" destOrd="0" presId="urn:microsoft.com/office/officeart/2005/8/layout/hList1"/>
    <dgm:cxn modelId="{0AE66A04-FD87-46B5-ACB4-D28EE8658BC9}" type="presParOf" srcId="{ECF2236B-794D-429B-A99E-ABC2D7812F1B}" destId="{53E91EBE-8227-46AA-B014-EECFCDF0F888}" srcOrd="0" destOrd="0" presId="urn:microsoft.com/office/officeart/2005/8/layout/hList1"/>
    <dgm:cxn modelId="{79888630-DFA9-4FFC-BE1F-FF3DB86AE125}" type="presParOf" srcId="{ECF2236B-794D-429B-A99E-ABC2D7812F1B}" destId="{1F91BCD3-AE78-44C8-AD9B-BCBBB3EFC7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CCEED-0889-4DA6-9ADE-C237F4C5B26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50079E4-BF94-4D59-8C53-4FA5E4AE3813}">
      <dgm:prSet/>
      <dgm:spPr/>
      <dgm:t>
        <a:bodyPr/>
        <a:lstStyle/>
        <a:p>
          <a:r>
            <a:rPr lang="en-US" dirty="0"/>
            <a:t>Refrigerated – stable until manufacturer’s expiration date printed on the wrapper.</a:t>
          </a:r>
        </a:p>
      </dgm:t>
    </dgm:pt>
    <dgm:pt modelId="{1E3EAA29-1A25-4E72-986D-BFA0D075391B}" type="parTrans" cxnId="{9537972E-C865-4FDA-A3C8-EE8C19D39257}">
      <dgm:prSet/>
      <dgm:spPr/>
      <dgm:t>
        <a:bodyPr/>
        <a:lstStyle/>
        <a:p>
          <a:endParaRPr lang="en-US"/>
        </a:p>
      </dgm:t>
    </dgm:pt>
    <dgm:pt modelId="{5022C6B4-E439-420F-AC9C-4C484F4BED64}" type="sibTrans" cxnId="{9537972E-C865-4FDA-A3C8-EE8C19D39257}">
      <dgm:prSet/>
      <dgm:spPr/>
      <dgm:t>
        <a:bodyPr/>
        <a:lstStyle/>
        <a:p>
          <a:endParaRPr lang="en-US"/>
        </a:p>
      </dgm:t>
    </dgm:pt>
    <dgm:pt modelId="{5E1BF740-6F45-4435-A65A-02F12AC0ADB1}">
      <dgm:prSet/>
      <dgm:spPr/>
      <dgm:t>
        <a:bodyPr/>
        <a:lstStyle/>
        <a:p>
          <a:r>
            <a:rPr lang="en-US" dirty="0">
              <a:solidFill>
                <a:schemeClr val="bg1">
                  <a:lumMod val="85000"/>
                  <a:lumOff val="15000"/>
                </a:schemeClr>
              </a:solidFill>
            </a:rPr>
            <a:t>Must be brought to room temperature at least for 5 minutes before use</a:t>
          </a:r>
        </a:p>
      </dgm:t>
    </dgm:pt>
    <dgm:pt modelId="{648491AC-4D7E-4512-81B2-DDF9C40AAD0F}" type="parTrans" cxnId="{1C1DA7F7-2F42-40FF-BA7E-F77E961213DB}">
      <dgm:prSet/>
      <dgm:spPr/>
      <dgm:t>
        <a:bodyPr/>
        <a:lstStyle/>
        <a:p>
          <a:endParaRPr lang="en-US"/>
        </a:p>
      </dgm:t>
    </dgm:pt>
    <dgm:pt modelId="{8055FFE8-1038-444A-B9BA-409C1ABCC474}" type="sibTrans" cxnId="{1C1DA7F7-2F42-40FF-BA7E-F77E961213DB}">
      <dgm:prSet/>
      <dgm:spPr/>
      <dgm:t>
        <a:bodyPr/>
        <a:lstStyle/>
        <a:p>
          <a:endParaRPr lang="en-US"/>
        </a:p>
      </dgm:t>
    </dgm:pt>
    <dgm:pt modelId="{C69AB665-5B5A-40C0-AD1B-F31BADF69974}">
      <dgm:prSet/>
      <dgm:spPr/>
      <dgm:t>
        <a:bodyPr/>
        <a:lstStyle/>
        <a:p>
          <a:r>
            <a:rPr lang="en-US" dirty="0"/>
            <a:t>Room Temperature – stable for 14 days. Each cartridge must be labeled properly with new expiration date when removed from fridge.</a:t>
          </a:r>
        </a:p>
      </dgm:t>
    </dgm:pt>
    <dgm:pt modelId="{7AECCB82-F4A2-478A-B6F0-1250C6D089E0}" type="parTrans" cxnId="{81E3D146-385C-46EF-91A0-F7818190EEAA}">
      <dgm:prSet/>
      <dgm:spPr/>
      <dgm:t>
        <a:bodyPr/>
        <a:lstStyle/>
        <a:p>
          <a:endParaRPr lang="en-US"/>
        </a:p>
      </dgm:t>
    </dgm:pt>
    <dgm:pt modelId="{DDD6B07B-072D-4E35-A874-AAEF425036B6}" type="sibTrans" cxnId="{81E3D146-385C-46EF-91A0-F7818190EEAA}">
      <dgm:prSet/>
      <dgm:spPr/>
      <dgm:t>
        <a:bodyPr/>
        <a:lstStyle/>
        <a:p>
          <a:endParaRPr lang="en-US"/>
        </a:p>
      </dgm:t>
    </dgm:pt>
    <dgm:pt modelId="{DCFE55BD-825C-4CEF-A109-D809C99EC545}">
      <dgm:prSet/>
      <dgm:spPr/>
      <dgm:t>
        <a:bodyPr/>
        <a:lstStyle/>
        <a:p>
          <a:r>
            <a:rPr lang="en-US" dirty="0"/>
            <a:t>Must close the sample well after sample application and prior to insertion into i-STAT</a:t>
          </a:r>
        </a:p>
      </dgm:t>
    </dgm:pt>
    <dgm:pt modelId="{E829884F-EADA-4D76-ADDB-ADBFE507C330}" type="parTrans" cxnId="{A906D311-1D79-4083-85AF-BE9F2E165160}">
      <dgm:prSet/>
      <dgm:spPr/>
      <dgm:t>
        <a:bodyPr/>
        <a:lstStyle/>
        <a:p>
          <a:endParaRPr lang="en-US"/>
        </a:p>
      </dgm:t>
    </dgm:pt>
    <dgm:pt modelId="{E19C96D7-3BCE-4F76-9804-75A04964259A}" type="sibTrans" cxnId="{A906D311-1D79-4083-85AF-BE9F2E165160}">
      <dgm:prSet/>
      <dgm:spPr/>
      <dgm:t>
        <a:bodyPr/>
        <a:lstStyle/>
        <a:p>
          <a:endParaRPr lang="en-US"/>
        </a:p>
      </dgm:t>
    </dgm:pt>
    <dgm:pt modelId="{71D740F4-F350-49BD-A8C1-777BEF7DE104}" type="pres">
      <dgm:prSet presAssocID="{77ACCEED-0889-4DA6-9ADE-C237F4C5B267}" presName="linear" presStyleCnt="0">
        <dgm:presLayoutVars>
          <dgm:animLvl val="lvl"/>
          <dgm:resizeHandles val="exact"/>
        </dgm:presLayoutVars>
      </dgm:prSet>
      <dgm:spPr/>
    </dgm:pt>
    <dgm:pt modelId="{8B14774A-CF3C-48F5-8E6C-E0872BA1070B}" type="pres">
      <dgm:prSet presAssocID="{E50079E4-BF94-4D59-8C53-4FA5E4AE3813}" presName="parentText" presStyleLbl="node1" presStyleIdx="0" presStyleCnt="3" custLinFactNeighborX="457" custLinFactNeighborY="-4110">
        <dgm:presLayoutVars>
          <dgm:chMax val="0"/>
          <dgm:bulletEnabled val="1"/>
        </dgm:presLayoutVars>
      </dgm:prSet>
      <dgm:spPr/>
    </dgm:pt>
    <dgm:pt modelId="{E6B7E8F3-E6EE-48C7-BB94-D45CF755D7D8}" type="pres">
      <dgm:prSet presAssocID="{E50079E4-BF94-4D59-8C53-4FA5E4AE3813}" presName="childText" presStyleLbl="revTx" presStyleIdx="0" presStyleCnt="1">
        <dgm:presLayoutVars>
          <dgm:bulletEnabled val="1"/>
        </dgm:presLayoutVars>
      </dgm:prSet>
      <dgm:spPr/>
    </dgm:pt>
    <dgm:pt modelId="{8C460373-C7B4-44FE-ADF9-E2C52D22A0A7}" type="pres">
      <dgm:prSet presAssocID="{C69AB665-5B5A-40C0-AD1B-F31BADF6997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43E035-8A3D-43FA-979D-445276ABFC95}" type="pres">
      <dgm:prSet presAssocID="{DDD6B07B-072D-4E35-A874-AAEF425036B6}" presName="spacer" presStyleCnt="0"/>
      <dgm:spPr/>
    </dgm:pt>
    <dgm:pt modelId="{9E598F27-4E9D-4F63-96DD-FBB0A23D9221}" type="pres">
      <dgm:prSet presAssocID="{DCFE55BD-825C-4CEF-A109-D809C99EC54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906D311-1D79-4083-85AF-BE9F2E165160}" srcId="{77ACCEED-0889-4DA6-9ADE-C237F4C5B267}" destId="{DCFE55BD-825C-4CEF-A109-D809C99EC545}" srcOrd="2" destOrd="0" parTransId="{E829884F-EADA-4D76-ADDB-ADBFE507C330}" sibTransId="{E19C96D7-3BCE-4F76-9804-75A04964259A}"/>
    <dgm:cxn modelId="{9537972E-C865-4FDA-A3C8-EE8C19D39257}" srcId="{77ACCEED-0889-4DA6-9ADE-C237F4C5B267}" destId="{E50079E4-BF94-4D59-8C53-4FA5E4AE3813}" srcOrd="0" destOrd="0" parTransId="{1E3EAA29-1A25-4E72-986D-BFA0D075391B}" sibTransId="{5022C6B4-E439-420F-AC9C-4C484F4BED64}"/>
    <dgm:cxn modelId="{81E3D146-385C-46EF-91A0-F7818190EEAA}" srcId="{77ACCEED-0889-4DA6-9ADE-C237F4C5B267}" destId="{C69AB665-5B5A-40C0-AD1B-F31BADF69974}" srcOrd="1" destOrd="0" parTransId="{7AECCB82-F4A2-478A-B6F0-1250C6D089E0}" sibTransId="{DDD6B07B-072D-4E35-A874-AAEF425036B6}"/>
    <dgm:cxn modelId="{4F39936D-CB7B-4E24-BD41-9C119C535535}" type="presOf" srcId="{5E1BF740-6F45-4435-A65A-02F12AC0ADB1}" destId="{E6B7E8F3-E6EE-48C7-BB94-D45CF755D7D8}" srcOrd="0" destOrd="0" presId="urn:microsoft.com/office/officeart/2005/8/layout/vList2"/>
    <dgm:cxn modelId="{042CED70-CDE8-4787-8D79-821753F8428F}" type="presOf" srcId="{C69AB665-5B5A-40C0-AD1B-F31BADF69974}" destId="{8C460373-C7B4-44FE-ADF9-E2C52D22A0A7}" srcOrd="0" destOrd="0" presId="urn:microsoft.com/office/officeart/2005/8/layout/vList2"/>
    <dgm:cxn modelId="{A1F47C84-F286-4411-A686-4252C55A903F}" type="presOf" srcId="{77ACCEED-0889-4DA6-9ADE-C237F4C5B267}" destId="{71D740F4-F350-49BD-A8C1-777BEF7DE104}" srcOrd="0" destOrd="0" presId="urn:microsoft.com/office/officeart/2005/8/layout/vList2"/>
    <dgm:cxn modelId="{F66F518B-7EEE-4255-95DB-0B359E8BD2AE}" type="presOf" srcId="{E50079E4-BF94-4D59-8C53-4FA5E4AE3813}" destId="{8B14774A-CF3C-48F5-8E6C-E0872BA1070B}" srcOrd="0" destOrd="0" presId="urn:microsoft.com/office/officeart/2005/8/layout/vList2"/>
    <dgm:cxn modelId="{D4D9BC92-E577-44B2-8D54-2D987C7DE34E}" type="presOf" srcId="{DCFE55BD-825C-4CEF-A109-D809C99EC545}" destId="{9E598F27-4E9D-4F63-96DD-FBB0A23D9221}" srcOrd="0" destOrd="0" presId="urn:microsoft.com/office/officeart/2005/8/layout/vList2"/>
    <dgm:cxn modelId="{1C1DA7F7-2F42-40FF-BA7E-F77E961213DB}" srcId="{E50079E4-BF94-4D59-8C53-4FA5E4AE3813}" destId="{5E1BF740-6F45-4435-A65A-02F12AC0ADB1}" srcOrd="0" destOrd="0" parTransId="{648491AC-4D7E-4512-81B2-DDF9C40AAD0F}" sibTransId="{8055FFE8-1038-444A-B9BA-409C1ABCC474}"/>
    <dgm:cxn modelId="{5986ADB6-469C-40FA-A8B1-63159728DB9C}" type="presParOf" srcId="{71D740F4-F350-49BD-A8C1-777BEF7DE104}" destId="{8B14774A-CF3C-48F5-8E6C-E0872BA1070B}" srcOrd="0" destOrd="0" presId="urn:microsoft.com/office/officeart/2005/8/layout/vList2"/>
    <dgm:cxn modelId="{BD03BE4D-5875-4A7C-987A-0CED85210EA3}" type="presParOf" srcId="{71D740F4-F350-49BD-A8C1-777BEF7DE104}" destId="{E6B7E8F3-E6EE-48C7-BB94-D45CF755D7D8}" srcOrd="1" destOrd="0" presId="urn:microsoft.com/office/officeart/2005/8/layout/vList2"/>
    <dgm:cxn modelId="{D0371500-F353-4694-9CA5-C05F0FFC338E}" type="presParOf" srcId="{71D740F4-F350-49BD-A8C1-777BEF7DE104}" destId="{8C460373-C7B4-44FE-ADF9-E2C52D22A0A7}" srcOrd="2" destOrd="0" presId="urn:microsoft.com/office/officeart/2005/8/layout/vList2"/>
    <dgm:cxn modelId="{A1BAD4FF-E779-4D38-B725-EFFB184D85AA}" type="presParOf" srcId="{71D740F4-F350-49BD-A8C1-777BEF7DE104}" destId="{5E43E035-8A3D-43FA-979D-445276ABFC95}" srcOrd="3" destOrd="0" presId="urn:microsoft.com/office/officeart/2005/8/layout/vList2"/>
    <dgm:cxn modelId="{659456F6-470C-40FC-BC7F-74F532F86990}" type="presParOf" srcId="{71D740F4-F350-49BD-A8C1-777BEF7DE104}" destId="{9E598F27-4E9D-4F63-96DD-FBB0A23D92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591A83-183D-4CC1-8570-AFFD2733DB5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BB5CB864-E746-4ACA-9E90-2C8911764946}">
      <dgm:prSet/>
      <dgm:spPr/>
      <dgm:t>
        <a:bodyPr/>
        <a:lstStyle/>
        <a:p>
          <a:r>
            <a:rPr lang="en-US"/>
            <a:t>Assay reportable range: 50-1000 sec.</a:t>
          </a:r>
        </a:p>
      </dgm:t>
    </dgm:pt>
    <dgm:pt modelId="{E2BC2CED-80B1-41DD-B677-9034E7EE4375}" type="parTrans" cxnId="{EC7A0E69-F9F2-408D-BB5B-B758B2CA206A}">
      <dgm:prSet/>
      <dgm:spPr/>
      <dgm:t>
        <a:bodyPr/>
        <a:lstStyle/>
        <a:p>
          <a:endParaRPr lang="en-US"/>
        </a:p>
      </dgm:t>
    </dgm:pt>
    <dgm:pt modelId="{7A628616-DB78-42D3-BBE3-162C223E787D}" type="sibTrans" cxnId="{EC7A0E69-F9F2-408D-BB5B-B758B2CA206A}">
      <dgm:prSet/>
      <dgm:spPr/>
      <dgm:t>
        <a:bodyPr/>
        <a:lstStyle/>
        <a:p>
          <a:endParaRPr lang="en-US"/>
        </a:p>
      </dgm:t>
    </dgm:pt>
    <dgm:pt modelId="{445FB971-D517-410C-9CB4-A04940D29495}">
      <dgm:prSet/>
      <dgm:spPr/>
      <dgm:t>
        <a:bodyPr/>
        <a:lstStyle/>
        <a:p>
          <a:r>
            <a:rPr lang="en-US"/>
            <a:t>Results showing *** should be repeated with a fresh sample and a new cartridge.</a:t>
          </a:r>
        </a:p>
      </dgm:t>
    </dgm:pt>
    <dgm:pt modelId="{34D4E9DA-E064-4C04-89AB-CDE54611E91F}" type="parTrans" cxnId="{AB20B0FC-73D0-4D5A-A271-70AAE801481C}">
      <dgm:prSet/>
      <dgm:spPr/>
      <dgm:t>
        <a:bodyPr/>
        <a:lstStyle/>
        <a:p>
          <a:endParaRPr lang="en-US"/>
        </a:p>
      </dgm:t>
    </dgm:pt>
    <dgm:pt modelId="{347D7546-3D4F-4844-B561-3E6815189C59}" type="sibTrans" cxnId="{AB20B0FC-73D0-4D5A-A271-70AAE801481C}">
      <dgm:prSet/>
      <dgm:spPr/>
      <dgm:t>
        <a:bodyPr/>
        <a:lstStyle/>
        <a:p>
          <a:endParaRPr lang="en-US"/>
        </a:p>
      </dgm:t>
    </dgm:pt>
    <dgm:pt modelId="{B02C0C5E-F401-4198-B310-675361189D43}">
      <dgm:prSet/>
      <dgm:spPr/>
      <dgm:t>
        <a:bodyPr/>
        <a:lstStyle/>
        <a:p>
          <a:r>
            <a:rPr lang="en-US" dirty="0"/>
            <a:t>Results &gt;1000 sec. should be repeated with a fresh sample and a new cartridge.</a:t>
          </a:r>
        </a:p>
      </dgm:t>
    </dgm:pt>
    <dgm:pt modelId="{B6FF2BC0-0B51-4922-B6E1-071D3E8EFD1C}" type="parTrans" cxnId="{EC479C32-4855-48F8-B936-4031F30C9EFA}">
      <dgm:prSet/>
      <dgm:spPr/>
      <dgm:t>
        <a:bodyPr/>
        <a:lstStyle/>
        <a:p>
          <a:endParaRPr lang="en-US"/>
        </a:p>
      </dgm:t>
    </dgm:pt>
    <dgm:pt modelId="{3B691687-BA0B-4F4C-BB58-B88787ACBC8A}" type="sibTrans" cxnId="{EC479C32-4855-48F8-B936-4031F30C9EFA}">
      <dgm:prSet/>
      <dgm:spPr/>
      <dgm:t>
        <a:bodyPr/>
        <a:lstStyle/>
        <a:p>
          <a:endParaRPr lang="en-US"/>
        </a:p>
      </dgm:t>
    </dgm:pt>
    <dgm:pt modelId="{5986811F-E410-4577-9A4D-7F6C6310B803}" type="pres">
      <dgm:prSet presAssocID="{32591A83-183D-4CC1-8570-AFFD2733DB52}" presName="root" presStyleCnt="0">
        <dgm:presLayoutVars>
          <dgm:dir/>
          <dgm:resizeHandles val="exact"/>
        </dgm:presLayoutVars>
      </dgm:prSet>
      <dgm:spPr/>
    </dgm:pt>
    <dgm:pt modelId="{6EF0964B-54D2-4896-BA22-A69AEF350A22}" type="pres">
      <dgm:prSet presAssocID="{BB5CB864-E746-4ACA-9E90-2C8911764946}" presName="compNode" presStyleCnt="0"/>
      <dgm:spPr/>
    </dgm:pt>
    <dgm:pt modelId="{7A2ED37F-9314-4539-BE0D-73B445381783}" type="pres">
      <dgm:prSet presAssocID="{BB5CB864-E746-4ACA-9E90-2C8911764946}" presName="bgRect" presStyleLbl="bgShp" presStyleIdx="0" presStyleCnt="3"/>
      <dgm:spPr/>
    </dgm:pt>
    <dgm:pt modelId="{26379443-DFD3-4AE8-8B53-66C8D3904DBB}" type="pres">
      <dgm:prSet presAssocID="{BB5CB864-E746-4ACA-9E90-2C891176494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CE7D855E-48B5-49E3-8AF0-4D29D2D9949C}" type="pres">
      <dgm:prSet presAssocID="{BB5CB864-E746-4ACA-9E90-2C8911764946}" presName="spaceRect" presStyleCnt="0"/>
      <dgm:spPr/>
    </dgm:pt>
    <dgm:pt modelId="{399722B8-474B-4339-BD4A-27700A1A7F99}" type="pres">
      <dgm:prSet presAssocID="{BB5CB864-E746-4ACA-9E90-2C8911764946}" presName="parTx" presStyleLbl="revTx" presStyleIdx="0" presStyleCnt="3">
        <dgm:presLayoutVars>
          <dgm:chMax val="0"/>
          <dgm:chPref val="0"/>
        </dgm:presLayoutVars>
      </dgm:prSet>
      <dgm:spPr/>
    </dgm:pt>
    <dgm:pt modelId="{155E15A2-E041-436E-8AEF-4340642540F5}" type="pres">
      <dgm:prSet presAssocID="{7A628616-DB78-42D3-BBE3-162C223E787D}" presName="sibTrans" presStyleCnt="0"/>
      <dgm:spPr/>
    </dgm:pt>
    <dgm:pt modelId="{41ED7BF1-8A13-447C-880A-B6B1C3FC124F}" type="pres">
      <dgm:prSet presAssocID="{445FB971-D517-410C-9CB4-A04940D29495}" presName="compNode" presStyleCnt="0"/>
      <dgm:spPr/>
    </dgm:pt>
    <dgm:pt modelId="{22217D7A-4B6A-41AE-9FF4-BC6DB6D59388}" type="pres">
      <dgm:prSet presAssocID="{445FB971-D517-410C-9CB4-A04940D29495}" presName="bgRect" presStyleLbl="bgShp" presStyleIdx="1" presStyleCnt="3"/>
      <dgm:spPr/>
    </dgm:pt>
    <dgm:pt modelId="{99E9F403-AAB0-4031-8990-916797D20D81}" type="pres">
      <dgm:prSet presAssocID="{445FB971-D517-410C-9CB4-A04940D2949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6000" r="-26000"/>
          </a:stretch>
        </a:blipFill>
        <a:ln>
          <a:noFill/>
        </a:ln>
      </dgm:spPr>
    </dgm:pt>
    <dgm:pt modelId="{B820414C-2DE7-4237-A7B2-D8E1C8161655}" type="pres">
      <dgm:prSet presAssocID="{445FB971-D517-410C-9CB4-A04940D29495}" presName="spaceRect" presStyleCnt="0"/>
      <dgm:spPr/>
    </dgm:pt>
    <dgm:pt modelId="{BC3A2CA4-4BE2-432D-AE54-B7326E937045}" type="pres">
      <dgm:prSet presAssocID="{445FB971-D517-410C-9CB4-A04940D29495}" presName="parTx" presStyleLbl="revTx" presStyleIdx="1" presStyleCnt="3">
        <dgm:presLayoutVars>
          <dgm:chMax val="0"/>
          <dgm:chPref val="0"/>
        </dgm:presLayoutVars>
      </dgm:prSet>
      <dgm:spPr/>
    </dgm:pt>
    <dgm:pt modelId="{7A5EC527-4223-4BF5-91D0-D36A307FB87D}" type="pres">
      <dgm:prSet presAssocID="{347D7546-3D4F-4844-B561-3E6815189C59}" presName="sibTrans" presStyleCnt="0"/>
      <dgm:spPr/>
    </dgm:pt>
    <dgm:pt modelId="{66C65D6D-8896-436F-8FC7-1F11531BB73A}" type="pres">
      <dgm:prSet presAssocID="{B02C0C5E-F401-4198-B310-675361189D43}" presName="compNode" presStyleCnt="0"/>
      <dgm:spPr/>
    </dgm:pt>
    <dgm:pt modelId="{3008FB86-B9C3-4F45-9E98-4394B055A4F4}" type="pres">
      <dgm:prSet presAssocID="{B02C0C5E-F401-4198-B310-675361189D43}" presName="bgRect" presStyleLbl="bgShp" presStyleIdx="2" presStyleCnt="3"/>
      <dgm:spPr/>
    </dgm:pt>
    <dgm:pt modelId="{ABB5C1EE-CDA5-430B-808F-5173ADB47D27}" type="pres">
      <dgm:prSet presAssocID="{B02C0C5E-F401-4198-B310-675361189D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3000" b="-3000"/>
          </a:stretch>
        </a:blipFill>
        <a:ln>
          <a:noFill/>
        </a:ln>
      </dgm:spPr>
    </dgm:pt>
    <dgm:pt modelId="{E1C50714-5C87-454A-A0B4-E8454F1D0757}" type="pres">
      <dgm:prSet presAssocID="{B02C0C5E-F401-4198-B310-675361189D43}" presName="spaceRect" presStyleCnt="0"/>
      <dgm:spPr/>
    </dgm:pt>
    <dgm:pt modelId="{2AA3D11F-4914-4DF3-ADF2-6F1927ABE21A}" type="pres">
      <dgm:prSet presAssocID="{B02C0C5E-F401-4198-B310-675361189D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53C5302-0C48-449D-8B34-C8251D25B0AA}" type="presOf" srcId="{B02C0C5E-F401-4198-B310-675361189D43}" destId="{2AA3D11F-4914-4DF3-ADF2-6F1927ABE21A}" srcOrd="0" destOrd="0" presId="urn:microsoft.com/office/officeart/2018/2/layout/IconVerticalSolidList"/>
    <dgm:cxn modelId="{EC479C32-4855-48F8-B936-4031F30C9EFA}" srcId="{32591A83-183D-4CC1-8570-AFFD2733DB52}" destId="{B02C0C5E-F401-4198-B310-675361189D43}" srcOrd="2" destOrd="0" parTransId="{B6FF2BC0-0B51-4922-B6E1-071D3E8EFD1C}" sibTransId="{3B691687-BA0B-4F4C-BB58-B88787ACBC8A}"/>
    <dgm:cxn modelId="{EC7A0E69-F9F2-408D-BB5B-B758B2CA206A}" srcId="{32591A83-183D-4CC1-8570-AFFD2733DB52}" destId="{BB5CB864-E746-4ACA-9E90-2C8911764946}" srcOrd="0" destOrd="0" parTransId="{E2BC2CED-80B1-41DD-B677-9034E7EE4375}" sibTransId="{7A628616-DB78-42D3-BBE3-162C223E787D}"/>
    <dgm:cxn modelId="{21825472-5B37-4055-A634-A0D43F52F83A}" type="presOf" srcId="{445FB971-D517-410C-9CB4-A04940D29495}" destId="{BC3A2CA4-4BE2-432D-AE54-B7326E937045}" srcOrd="0" destOrd="0" presId="urn:microsoft.com/office/officeart/2018/2/layout/IconVerticalSolidList"/>
    <dgm:cxn modelId="{494E9386-55AF-4F99-BE6F-3E9541407BB7}" type="presOf" srcId="{BB5CB864-E746-4ACA-9E90-2C8911764946}" destId="{399722B8-474B-4339-BD4A-27700A1A7F99}" srcOrd="0" destOrd="0" presId="urn:microsoft.com/office/officeart/2018/2/layout/IconVerticalSolidList"/>
    <dgm:cxn modelId="{6D7F4C91-FA86-4D1B-B9FA-3B364690B17D}" type="presOf" srcId="{32591A83-183D-4CC1-8570-AFFD2733DB52}" destId="{5986811F-E410-4577-9A4D-7F6C6310B803}" srcOrd="0" destOrd="0" presId="urn:microsoft.com/office/officeart/2018/2/layout/IconVerticalSolidList"/>
    <dgm:cxn modelId="{AB20B0FC-73D0-4D5A-A271-70AAE801481C}" srcId="{32591A83-183D-4CC1-8570-AFFD2733DB52}" destId="{445FB971-D517-410C-9CB4-A04940D29495}" srcOrd="1" destOrd="0" parTransId="{34D4E9DA-E064-4C04-89AB-CDE54611E91F}" sibTransId="{347D7546-3D4F-4844-B561-3E6815189C59}"/>
    <dgm:cxn modelId="{DB3BAAC8-417E-431A-9D33-00A9A6B37C0B}" type="presParOf" srcId="{5986811F-E410-4577-9A4D-7F6C6310B803}" destId="{6EF0964B-54D2-4896-BA22-A69AEF350A22}" srcOrd="0" destOrd="0" presId="urn:microsoft.com/office/officeart/2018/2/layout/IconVerticalSolidList"/>
    <dgm:cxn modelId="{51138C18-7B5C-40E5-8769-2AB0663F4989}" type="presParOf" srcId="{6EF0964B-54D2-4896-BA22-A69AEF350A22}" destId="{7A2ED37F-9314-4539-BE0D-73B445381783}" srcOrd="0" destOrd="0" presId="urn:microsoft.com/office/officeart/2018/2/layout/IconVerticalSolidList"/>
    <dgm:cxn modelId="{8D10ED64-3623-4560-BA99-2FCDCB5E2594}" type="presParOf" srcId="{6EF0964B-54D2-4896-BA22-A69AEF350A22}" destId="{26379443-DFD3-4AE8-8B53-66C8D3904DBB}" srcOrd="1" destOrd="0" presId="urn:microsoft.com/office/officeart/2018/2/layout/IconVerticalSolidList"/>
    <dgm:cxn modelId="{FFDACD51-031A-47A6-8546-45DD918F4345}" type="presParOf" srcId="{6EF0964B-54D2-4896-BA22-A69AEF350A22}" destId="{CE7D855E-48B5-49E3-8AF0-4D29D2D9949C}" srcOrd="2" destOrd="0" presId="urn:microsoft.com/office/officeart/2018/2/layout/IconVerticalSolidList"/>
    <dgm:cxn modelId="{A00852BC-F404-4877-AC34-92E909F07B6C}" type="presParOf" srcId="{6EF0964B-54D2-4896-BA22-A69AEF350A22}" destId="{399722B8-474B-4339-BD4A-27700A1A7F99}" srcOrd="3" destOrd="0" presId="urn:microsoft.com/office/officeart/2018/2/layout/IconVerticalSolidList"/>
    <dgm:cxn modelId="{8B8B1014-8AE9-4033-854D-B57DD9DB1779}" type="presParOf" srcId="{5986811F-E410-4577-9A4D-7F6C6310B803}" destId="{155E15A2-E041-436E-8AEF-4340642540F5}" srcOrd="1" destOrd="0" presId="urn:microsoft.com/office/officeart/2018/2/layout/IconVerticalSolidList"/>
    <dgm:cxn modelId="{C4805D82-4A7F-4AEA-8E75-E477EE3B5878}" type="presParOf" srcId="{5986811F-E410-4577-9A4D-7F6C6310B803}" destId="{41ED7BF1-8A13-447C-880A-B6B1C3FC124F}" srcOrd="2" destOrd="0" presId="urn:microsoft.com/office/officeart/2018/2/layout/IconVerticalSolidList"/>
    <dgm:cxn modelId="{097501AD-142D-43CB-B4DE-DAB62FE58490}" type="presParOf" srcId="{41ED7BF1-8A13-447C-880A-B6B1C3FC124F}" destId="{22217D7A-4B6A-41AE-9FF4-BC6DB6D59388}" srcOrd="0" destOrd="0" presId="urn:microsoft.com/office/officeart/2018/2/layout/IconVerticalSolidList"/>
    <dgm:cxn modelId="{C6F4FD3B-6ABB-4A6B-9B7E-8977B9815EA9}" type="presParOf" srcId="{41ED7BF1-8A13-447C-880A-B6B1C3FC124F}" destId="{99E9F403-AAB0-4031-8990-916797D20D81}" srcOrd="1" destOrd="0" presId="urn:microsoft.com/office/officeart/2018/2/layout/IconVerticalSolidList"/>
    <dgm:cxn modelId="{862D470D-E456-4BFF-A4D7-7C7A106ED8AA}" type="presParOf" srcId="{41ED7BF1-8A13-447C-880A-B6B1C3FC124F}" destId="{B820414C-2DE7-4237-A7B2-D8E1C8161655}" srcOrd="2" destOrd="0" presId="urn:microsoft.com/office/officeart/2018/2/layout/IconVerticalSolidList"/>
    <dgm:cxn modelId="{C689BA23-6D07-48A6-A0E0-D27B6A3554DE}" type="presParOf" srcId="{41ED7BF1-8A13-447C-880A-B6B1C3FC124F}" destId="{BC3A2CA4-4BE2-432D-AE54-B7326E937045}" srcOrd="3" destOrd="0" presId="urn:microsoft.com/office/officeart/2018/2/layout/IconVerticalSolidList"/>
    <dgm:cxn modelId="{1AF63685-B78C-4A0D-8CC9-CDD408F4C2FE}" type="presParOf" srcId="{5986811F-E410-4577-9A4D-7F6C6310B803}" destId="{7A5EC527-4223-4BF5-91D0-D36A307FB87D}" srcOrd="3" destOrd="0" presId="urn:microsoft.com/office/officeart/2018/2/layout/IconVerticalSolidList"/>
    <dgm:cxn modelId="{4EFC41A8-0D1D-400F-A0CD-7512CC682FB1}" type="presParOf" srcId="{5986811F-E410-4577-9A4D-7F6C6310B803}" destId="{66C65D6D-8896-436F-8FC7-1F11531BB73A}" srcOrd="4" destOrd="0" presId="urn:microsoft.com/office/officeart/2018/2/layout/IconVerticalSolidList"/>
    <dgm:cxn modelId="{74C9759A-1B55-4D72-AD44-2EEDE46CF976}" type="presParOf" srcId="{66C65D6D-8896-436F-8FC7-1F11531BB73A}" destId="{3008FB86-B9C3-4F45-9E98-4394B055A4F4}" srcOrd="0" destOrd="0" presId="urn:microsoft.com/office/officeart/2018/2/layout/IconVerticalSolidList"/>
    <dgm:cxn modelId="{A2A7972C-8FD4-473F-9512-91FD676059F7}" type="presParOf" srcId="{66C65D6D-8896-436F-8FC7-1F11531BB73A}" destId="{ABB5C1EE-CDA5-430B-808F-5173ADB47D27}" srcOrd="1" destOrd="0" presId="urn:microsoft.com/office/officeart/2018/2/layout/IconVerticalSolidList"/>
    <dgm:cxn modelId="{04ED6AC9-15BF-4326-9F3D-73C8EFD13652}" type="presParOf" srcId="{66C65D6D-8896-436F-8FC7-1F11531BB73A}" destId="{E1C50714-5C87-454A-A0B4-E8454F1D0757}" srcOrd="2" destOrd="0" presId="urn:microsoft.com/office/officeart/2018/2/layout/IconVerticalSolidList"/>
    <dgm:cxn modelId="{0EFD64F1-4F83-4AC7-89F1-9AE27BACC23A}" type="presParOf" srcId="{66C65D6D-8896-436F-8FC7-1F11531BB73A}" destId="{2AA3D11F-4914-4DF3-ADF2-6F1927ABE2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4C36A9-0B73-41DC-95E4-ACF82F0A4D7C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0D1A520-03AA-48D3-B172-C2EAB6EA460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Clean</a:t>
          </a:r>
        </a:p>
      </dgm:t>
    </dgm:pt>
    <dgm:pt modelId="{2F8114B9-CC2D-49C5-85C4-09B174ACF227}" type="parTrans" cxnId="{A1636D84-2891-48ED-AA91-A51D1B9D4FBC}">
      <dgm:prSet/>
      <dgm:spPr/>
      <dgm:t>
        <a:bodyPr/>
        <a:lstStyle/>
        <a:p>
          <a:endParaRPr lang="en-US"/>
        </a:p>
      </dgm:t>
    </dgm:pt>
    <dgm:pt modelId="{4952B750-31F5-43E2-BEB1-7B38CDED4495}" type="sibTrans" cxnId="{A1636D84-2891-48ED-AA91-A51D1B9D4FBC}">
      <dgm:prSet/>
      <dgm:spPr/>
      <dgm:t>
        <a:bodyPr/>
        <a:lstStyle/>
        <a:p>
          <a:endParaRPr lang="en-US"/>
        </a:p>
      </dgm:t>
    </dgm:pt>
    <dgm:pt modelId="{88DBF49C-93CD-4BB9-9915-0EA604E142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Clean the i-STAT analyzer with purple top Sani-Wipes after each test.  Dwell time is 2 minutes. (Sanitizer liquid must remain on surface for 2 minutes in order to properly sanitize.) </a:t>
          </a:r>
        </a:p>
      </dgm:t>
    </dgm:pt>
    <dgm:pt modelId="{63DA8E20-77D3-4278-90E7-AAC1B298032A}" type="parTrans" cxnId="{20E052D9-5AC6-49F8-88D2-0F6CF17FE2DB}">
      <dgm:prSet/>
      <dgm:spPr/>
      <dgm:t>
        <a:bodyPr/>
        <a:lstStyle/>
        <a:p>
          <a:endParaRPr lang="en-US"/>
        </a:p>
      </dgm:t>
    </dgm:pt>
    <dgm:pt modelId="{79968CC9-7F30-456E-B450-BF06C388DC32}" type="sibTrans" cxnId="{20E052D9-5AC6-49F8-88D2-0F6CF17FE2DB}">
      <dgm:prSet/>
      <dgm:spPr/>
      <dgm:t>
        <a:bodyPr/>
        <a:lstStyle/>
        <a:p>
          <a:endParaRPr lang="en-US"/>
        </a:p>
      </dgm:t>
    </dgm:pt>
    <dgm:pt modelId="{7777AAA0-1EDF-4925-8A88-C248846E3ED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Keep</a:t>
          </a:r>
        </a:p>
      </dgm:t>
    </dgm:pt>
    <dgm:pt modelId="{5F75DDAC-760F-4405-947B-A45D655DEB94}" type="parTrans" cxnId="{41EE71C7-1BEB-4264-9655-087631A15A49}">
      <dgm:prSet/>
      <dgm:spPr/>
      <dgm:t>
        <a:bodyPr/>
        <a:lstStyle/>
        <a:p>
          <a:endParaRPr lang="en-US"/>
        </a:p>
      </dgm:t>
    </dgm:pt>
    <dgm:pt modelId="{771FCB2E-DF9D-4894-8119-E06D075214AF}" type="sibTrans" cxnId="{41EE71C7-1BEB-4264-9655-087631A15A49}">
      <dgm:prSet/>
      <dgm:spPr/>
      <dgm:t>
        <a:bodyPr/>
        <a:lstStyle/>
        <a:p>
          <a:endParaRPr lang="en-US"/>
        </a:p>
      </dgm:t>
    </dgm:pt>
    <dgm:pt modelId="{B2A8C2C5-EC3E-4D2C-96E8-40F8DDE030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Keep the i-STAT on the docking station to re-charge the battery, transfer patient results to the electronic record, and for software updates. </a:t>
          </a:r>
        </a:p>
      </dgm:t>
    </dgm:pt>
    <dgm:pt modelId="{55086F9D-4081-4442-9F8B-24C5333FBE44}" type="parTrans" cxnId="{88C9D2D2-4B69-405F-A6B3-6C3B1589E766}">
      <dgm:prSet/>
      <dgm:spPr/>
      <dgm:t>
        <a:bodyPr/>
        <a:lstStyle/>
        <a:p>
          <a:endParaRPr lang="en-US"/>
        </a:p>
      </dgm:t>
    </dgm:pt>
    <dgm:pt modelId="{AD77E57B-29C7-4B22-B4FE-F27272A937CC}" type="sibTrans" cxnId="{88C9D2D2-4B69-405F-A6B3-6C3B1589E766}">
      <dgm:prSet/>
      <dgm:spPr/>
      <dgm:t>
        <a:bodyPr/>
        <a:lstStyle/>
        <a:p>
          <a:endParaRPr lang="en-US"/>
        </a:p>
      </dgm:t>
    </dgm:pt>
    <dgm:pt modelId="{D3A67311-C2F6-4F40-8B42-DFE43662EA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If onscreen arrows do not rotate when docked, notify Ancillary</a:t>
          </a:r>
        </a:p>
      </dgm:t>
    </dgm:pt>
    <dgm:pt modelId="{FC06A937-C01E-47AD-AF4B-E0DBD3D655E9}" type="parTrans" cxnId="{9C393637-816A-4881-9A75-3ABE928EFDCE}">
      <dgm:prSet/>
      <dgm:spPr/>
      <dgm:t>
        <a:bodyPr/>
        <a:lstStyle/>
        <a:p>
          <a:endParaRPr lang="en-US"/>
        </a:p>
      </dgm:t>
    </dgm:pt>
    <dgm:pt modelId="{79DA0B2B-0654-4216-9C0E-EB20B4B09A8C}" type="sibTrans" cxnId="{9C393637-816A-4881-9A75-3ABE928EFDCE}">
      <dgm:prSet/>
      <dgm:spPr/>
      <dgm:t>
        <a:bodyPr/>
        <a:lstStyle/>
        <a:p>
          <a:endParaRPr lang="en-US"/>
        </a:p>
      </dgm:t>
    </dgm:pt>
    <dgm:pt modelId="{3BDB8469-6D11-49CE-A31E-A0CD24DEC38B}" type="pres">
      <dgm:prSet presAssocID="{E54C36A9-0B73-41DC-95E4-ACF82F0A4D7C}" presName="root" presStyleCnt="0">
        <dgm:presLayoutVars>
          <dgm:dir/>
          <dgm:resizeHandles val="exact"/>
        </dgm:presLayoutVars>
      </dgm:prSet>
      <dgm:spPr/>
    </dgm:pt>
    <dgm:pt modelId="{BB55AF9C-EE02-4122-9FA5-BCC1168DA3DD}" type="pres">
      <dgm:prSet presAssocID="{90D1A520-03AA-48D3-B172-C2EAB6EA460F}" presName="compNode" presStyleCnt="0"/>
      <dgm:spPr/>
    </dgm:pt>
    <dgm:pt modelId="{739DF78E-7E07-4489-B0F8-BDB7921FD423}" type="pres">
      <dgm:prSet presAssocID="{90D1A520-03AA-48D3-B172-C2EAB6EA460F}" presName="iconRect" presStyleLbl="node1" presStyleIdx="0" presStyleCnt="2" custLinFactNeighborX="-1858" custLinFactNeighborY="-2202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B0784BA6-4C73-40FD-99EC-E93EE7ECE9DB}" type="pres">
      <dgm:prSet presAssocID="{90D1A520-03AA-48D3-B172-C2EAB6EA460F}" presName="iconSpace" presStyleCnt="0"/>
      <dgm:spPr/>
    </dgm:pt>
    <dgm:pt modelId="{C2E896BE-CAF4-44AA-9123-41523A11FCAF}" type="pres">
      <dgm:prSet presAssocID="{90D1A520-03AA-48D3-B172-C2EAB6EA460F}" presName="parTx" presStyleLbl="revTx" presStyleIdx="0" presStyleCnt="4">
        <dgm:presLayoutVars>
          <dgm:chMax val="0"/>
          <dgm:chPref val="0"/>
        </dgm:presLayoutVars>
      </dgm:prSet>
      <dgm:spPr/>
    </dgm:pt>
    <dgm:pt modelId="{E7D09C02-E373-4AC5-BFD8-CBA72C98E3B8}" type="pres">
      <dgm:prSet presAssocID="{90D1A520-03AA-48D3-B172-C2EAB6EA460F}" presName="txSpace" presStyleCnt="0"/>
      <dgm:spPr/>
    </dgm:pt>
    <dgm:pt modelId="{9077E83F-ED56-44F8-9DF3-E6AD9923326F}" type="pres">
      <dgm:prSet presAssocID="{90D1A520-03AA-48D3-B172-C2EAB6EA460F}" presName="desTx" presStyleLbl="revTx" presStyleIdx="1" presStyleCnt="4" custLinFactNeighborX="9342" custLinFactNeighborY="-695">
        <dgm:presLayoutVars/>
      </dgm:prSet>
      <dgm:spPr/>
    </dgm:pt>
    <dgm:pt modelId="{0C7999EA-D0A3-4B30-89EC-A21C71B0C5DE}" type="pres">
      <dgm:prSet presAssocID="{4952B750-31F5-43E2-BEB1-7B38CDED4495}" presName="sibTrans" presStyleCnt="0"/>
      <dgm:spPr/>
    </dgm:pt>
    <dgm:pt modelId="{325F6F8F-753A-4FFB-862C-B3BD57591525}" type="pres">
      <dgm:prSet presAssocID="{7777AAA0-1EDF-4925-8A88-C248846E3ED4}" presName="compNode" presStyleCnt="0"/>
      <dgm:spPr/>
    </dgm:pt>
    <dgm:pt modelId="{FD58CD61-5A91-4AB0-A2E2-D00251DA7198}" type="pres">
      <dgm:prSet presAssocID="{7777AAA0-1EDF-4925-8A88-C248846E3ED4}" presName="iconRect" presStyleLbl="node1" presStyleIdx="1" presStyleCnt="2" custLinFactNeighborX="-5320" custLinFactNeighborY="-1449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ty Battery"/>
        </a:ext>
      </dgm:extLst>
    </dgm:pt>
    <dgm:pt modelId="{7BACB319-FA89-4904-87D9-51EE1F729CB4}" type="pres">
      <dgm:prSet presAssocID="{7777AAA0-1EDF-4925-8A88-C248846E3ED4}" presName="iconSpace" presStyleCnt="0"/>
      <dgm:spPr/>
    </dgm:pt>
    <dgm:pt modelId="{F92312E6-2409-423F-B057-10C0C03949E1}" type="pres">
      <dgm:prSet presAssocID="{7777AAA0-1EDF-4925-8A88-C248846E3ED4}" presName="parTx" presStyleLbl="revTx" presStyleIdx="2" presStyleCnt="4">
        <dgm:presLayoutVars>
          <dgm:chMax val="0"/>
          <dgm:chPref val="0"/>
        </dgm:presLayoutVars>
      </dgm:prSet>
      <dgm:spPr/>
    </dgm:pt>
    <dgm:pt modelId="{C74E58D0-4D3C-49B7-9E50-B89A5C61BC9D}" type="pres">
      <dgm:prSet presAssocID="{7777AAA0-1EDF-4925-8A88-C248846E3ED4}" presName="txSpace" presStyleCnt="0"/>
      <dgm:spPr/>
    </dgm:pt>
    <dgm:pt modelId="{803F2C2B-74A2-4D27-AFFD-F81004A90DD6}" type="pres">
      <dgm:prSet presAssocID="{7777AAA0-1EDF-4925-8A88-C248846E3ED4}" presName="desTx" presStyleLbl="revTx" presStyleIdx="3" presStyleCnt="4">
        <dgm:presLayoutVars/>
      </dgm:prSet>
      <dgm:spPr/>
    </dgm:pt>
  </dgm:ptLst>
  <dgm:cxnLst>
    <dgm:cxn modelId="{9C393637-816A-4881-9A75-3ABE928EFDCE}" srcId="{7777AAA0-1EDF-4925-8A88-C248846E3ED4}" destId="{D3A67311-C2F6-4F40-8B42-DFE43662EAC6}" srcOrd="1" destOrd="0" parTransId="{FC06A937-C01E-47AD-AF4B-E0DBD3D655E9}" sibTransId="{79DA0B2B-0654-4216-9C0E-EB20B4B09A8C}"/>
    <dgm:cxn modelId="{F0E7C666-86F5-494F-B35B-DD99C9F32F82}" type="presOf" srcId="{90D1A520-03AA-48D3-B172-C2EAB6EA460F}" destId="{C2E896BE-CAF4-44AA-9123-41523A11FCAF}" srcOrd="0" destOrd="0" presId="urn:microsoft.com/office/officeart/2018/5/layout/CenteredIconLabelDescriptionList"/>
    <dgm:cxn modelId="{83EF906C-2FBA-4D3F-A9D5-8BE4FED5068D}" type="presOf" srcId="{88DBF49C-93CD-4BB9-9915-0EA604E14273}" destId="{9077E83F-ED56-44F8-9DF3-E6AD9923326F}" srcOrd="0" destOrd="0" presId="urn:microsoft.com/office/officeart/2018/5/layout/CenteredIconLabelDescriptionList"/>
    <dgm:cxn modelId="{C8B0314F-9173-4C38-9E3B-398131423541}" type="presOf" srcId="{D3A67311-C2F6-4F40-8B42-DFE43662EAC6}" destId="{803F2C2B-74A2-4D27-AFFD-F81004A90DD6}" srcOrd="0" destOrd="1" presId="urn:microsoft.com/office/officeart/2018/5/layout/CenteredIconLabelDescriptionList"/>
    <dgm:cxn modelId="{46E44F80-CBA7-4B81-AC1B-3D80F06E1400}" type="presOf" srcId="{B2A8C2C5-EC3E-4D2C-96E8-40F8DDE030DB}" destId="{803F2C2B-74A2-4D27-AFFD-F81004A90DD6}" srcOrd="0" destOrd="0" presId="urn:microsoft.com/office/officeart/2018/5/layout/CenteredIconLabelDescriptionList"/>
    <dgm:cxn modelId="{A1636D84-2891-48ED-AA91-A51D1B9D4FBC}" srcId="{E54C36A9-0B73-41DC-95E4-ACF82F0A4D7C}" destId="{90D1A520-03AA-48D3-B172-C2EAB6EA460F}" srcOrd="0" destOrd="0" parTransId="{2F8114B9-CC2D-49C5-85C4-09B174ACF227}" sibTransId="{4952B750-31F5-43E2-BEB1-7B38CDED4495}"/>
    <dgm:cxn modelId="{AC9C9A8E-FCDC-4C2F-B4F8-B203239CA020}" type="presOf" srcId="{E54C36A9-0B73-41DC-95E4-ACF82F0A4D7C}" destId="{3BDB8469-6D11-49CE-A31E-A0CD24DEC38B}" srcOrd="0" destOrd="0" presId="urn:microsoft.com/office/officeart/2018/5/layout/CenteredIconLabelDescriptionList"/>
    <dgm:cxn modelId="{41EE71C7-1BEB-4264-9655-087631A15A49}" srcId="{E54C36A9-0B73-41DC-95E4-ACF82F0A4D7C}" destId="{7777AAA0-1EDF-4925-8A88-C248846E3ED4}" srcOrd="1" destOrd="0" parTransId="{5F75DDAC-760F-4405-947B-A45D655DEB94}" sibTransId="{771FCB2E-DF9D-4894-8119-E06D075214AF}"/>
    <dgm:cxn modelId="{88C9D2D2-4B69-405F-A6B3-6C3B1589E766}" srcId="{7777AAA0-1EDF-4925-8A88-C248846E3ED4}" destId="{B2A8C2C5-EC3E-4D2C-96E8-40F8DDE030DB}" srcOrd="0" destOrd="0" parTransId="{55086F9D-4081-4442-9F8B-24C5333FBE44}" sibTransId="{AD77E57B-29C7-4B22-B4FE-F27272A937CC}"/>
    <dgm:cxn modelId="{20E052D9-5AC6-49F8-88D2-0F6CF17FE2DB}" srcId="{90D1A520-03AA-48D3-B172-C2EAB6EA460F}" destId="{88DBF49C-93CD-4BB9-9915-0EA604E14273}" srcOrd="0" destOrd="0" parTransId="{63DA8E20-77D3-4278-90E7-AAC1B298032A}" sibTransId="{79968CC9-7F30-456E-B450-BF06C388DC32}"/>
    <dgm:cxn modelId="{CFF79BFE-4F11-4D9A-BC80-6616A2DC696A}" type="presOf" srcId="{7777AAA0-1EDF-4925-8A88-C248846E3ED4}" destId="{F92312E6-2409-423F-B057-10C0C03949E1}" srcOrd="0" destOrd="0" presId="urn:microsoft.com/office/officeart/2018/5/layout/CenteredIconLabelDescriptionList"/>
    <dgm:cxn modelId="{B7AD6A14-A6BD-4B40-8471-88D976159556}" type="presParOf" srcId="{3BDB8469-6D11-49CE-A31E-A0CD24DEC38B}" destId="{BB55AF9C-EE02-4122-9FA5-BCC1168DA3DD}" srcOrd="0" destOrd="0" presId="urn:microsoft.com/office/officeart/2018/5/layout/CenteredIconLabelDescriptionList"/>
    <dgm:cxn modelId="{2745A2DF-0650-4BE1-AA27-D425ED19A56F}" type="presParOf" srcId="{BB55AF9C-EE02-4122-9FA5-BCC1168DA3DD}" destId="{739DF78E-7E07-4489-B0F8-BDB7921FD423}" srcOrd="0" destOrd="0" presId="urn:microsoft.com/office/officeart/2018/5/layout/CenteredIconLabelDescriptionList"/>
    <dgm:cxn modelId="{084E52B2-5C90-4D88-8F5A-7FDD6695EFD4}" type="presParOf" srcId="{BB55AF9C-EE02-4122-9FA5-BCC1168DA3DD}" destId="{B0784BA6-4C73-40FD-99EC-E93EE7ECE9DB}" srcOrd="1" destOrd="0" presId="urn:microsoft.com/office/officeart/2018/5/layout/CenteredIconLabelDescriptionList"/>
    <dgm:cxn modelId="{6E3E68E5-9DCD-46B1-A8E5-5DF2C3CF1270}" type="presParOf" srcId="{BB55AF9C-EE02-4122-9FA5-BCC1168DA3DD}" destId="{C2E896BE-CAF4-44AA-9123-41523A11FCAF}" srcOrd="2" destOrd="0" presId="urn:microsoft.com/office/officeart/2018/5/layout/CenteredIconLabelDescriptionList"/>
    <dgm:cxn modelId="{0F95B3CA-FC66-4D0D-BD79-F94EC7C13D8D}" type="presParOf" srcId="{BB55AF9C-EE02-4122-9FA5-BCC1168DA3DD}" destId="{E7D09C02-E373-4AC5-BFD8-CBA72C98E3B8}" srcOrd="3" destOrd="0" presId="urn:microsoft.com/office/officeart/2018/5/layout/CenteredIconLabelDescriptionList"/>
    <dgm:cxn modelId="{3E02AD65-0C69-45D6-8A78-BCE3610A67E6}" type="presParOf" srcId="{BB55AF9C-EE02-4122-9FA5-BCC1168DA3DD}" destId="{9077E83F-ED56-44F8-9DF3-E6AD9923326F}" srcOrd="4" destOrd="0" presId="urn:microsoft.com/office/officeart/2018/5/layout/CenteredIconLabelDescriptionList"/>
    <dgm:cxn modelId="{66EA2F2E-E156-4E46-904E-1524FBA4C115}" type="presParOf" srcId="{3BDB8469-6D11-49CE-A31E-A0CD24DEC38B}" destId="{0C7999EA-D0A3-4B30-89EC-A21C71B0C5DE}" srcOrd="1" destOrd="0" presId="urn:microsoft.com/office/officeart/2018/5/layout/CenteredIconLabelDescriptionList"/>
    <dgm:cxn modelId="{0964C55D-F141-46ED-A564-17FAD29548D1}" type="presParOf" srcId="{3BDB8469-6D11-49CE-A31E-A0CD24DEC38B}" destId="{325F6F8F-753A-4FFB-862C-B3BD57591525}" srcOrd="2" destOrd="0" presId="urn:microsoft.com/office/officeart/2018/5/layout/CenteredIconLabelDescriptionList"/>
    <dgm:cxn modelId="{FD337C31-5AC9-4F82-88E0-E021CDD208DB}" type="presParOf" srcId="{325F6F8F-753A-4FFB-862C-B3BD57591525}" destId="{FD58CD61-5A91-4AB0-A2E2-D00251DA7198}" srcOrd="0" destOrd="0" presId="urn:microsoft.com/office/officeart/2018/5/layout/CenteredIconLabelDescriptionList"/>
    <dgm:cxn modelId="{59DC42A9-F567-44DC-82D0-A867C9BC87B9}" type="presParOf" srcId="{325F6F8F-753A-4FFB-862C-B3BD57591525}" destId="{7BACB319-FA89-4904-87D9-51EE1F729CB4}" srcOrd="1" destOrd="0" presId="urn:microsoft.com/office/officeart/2018/5/layout/CenteredIconLabelDescriptionList"/>
    <dgm:cxn modelId="{99415FCF-850E-4AB7-82BC-A2435D20E9CF}" type="presParOf" srcId="{325F6F8F-753A-4FFB-862C-B3BD57591525}" destId="{F92312E6-2409-423F-B057-10C0C03949E1}" srcOrd="2" destOrd="0" presId="urn:microsoft.com/office/officeart/2018/5/layout/CenteredIconLabelDescriptionList"/>
    <dgm:cxn modelId="{863C85F5-C884-41EB-A22E-AE4A6681062F}" type="presParOf" srcId="{325F6F8F-753A-4FFB-862C-B3BD57591525}" destId="{C74E58D0-4D3C-49B7-9E50-B89A5C61BC9D}" srcOrd="3" destOrd="0" presId="urn:microsoft.com/office/officeart/2018/5/layout/CenteredIconLabelDescriptionList"/>
    <dgm:cxn modelId="{9EFB0B7E-55EB-43BA-9194-BCD597DD6E6C}" type="presParOf" srcId="{325F6F8F-753A-4FFB-862C-B3BD57591525}" destId="{803F2C2B-74A2-4D27-AFFD-F81004A90DD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41FB9-1FFB-41E0-B022-308C36427612}">
      <dsp:nvSpPr>
        <dsp:cNvPr id="0" name=""/>
        <dsp:cNvSpPr/>
      </dsp:nvSpPr>
      <dsp:spPr>
        <a:xfrm>
          <a:off x="2553" y="662641"/>
          <a:ext cx="2489762" cy="9672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/>
            <a:t>Purpose</a:t>
          </a:r>
          <a:r>
            <a:rPr lang="en-US" sz="1500" kern="1200"/>
            <a:t>: method of choice for monitoring heparin therapy</a:t>
          </a:r>
        </a:p>
      </dsp:txBody>
      <dsp:txXfrm>
        <a:off x="2553" y="662641"/>
        <a:ext cx="2489762" cy="967269"/>
      </dsp:txXfrm>
    </dsp:sp>
    <dsp:sp modelId="{489124E8-C5B7-47CA-AF37-7838FF303EEC}">
      <dsp:nvSpPr>
        <dsp:cNvPr id="0" name=""/>
        <dsp:cNvSpPr/>
      </dsp:nvSpPr>
      <dsp:spPr>
        <a:xfrm>
          <a:off x="2553" y="1629910"/>
          <a:ext cx="2489762" cy="11117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2D1D46-5EFA-43AA-A77D-37F7A3AFE346}">
      <dsp:nvSpPr>
        <dsp:cNvPr id="0" name=""/>
        <dsp:cNvSpPr/>
      </dsp:nvSpPr>
      <dsp:spPr>
        <a:xfrm>
          <a:off x="2840882" y="662641"/>
          <a:ext cx="2489762" cy="967269"/>
        </a:xfrm>
        <a:prstGeom prst="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/>
            <a:t>Patient Identification</a:t>
          </a:r>
          <a:r>
            <a:rPr lang="en-US" sz="1500" kern="1200"/>
            <a:t>: Use a minimum of 2 patient identifiers</a:t>
          </a:r>
        </a:p>
      </dsp:txBody>
      <dsp:txXfrm>
        <a:off x="2840882" y="662641"/>
        <a:ext cx="2489762" cy="967269"/>
      </dsp:txXfrm>
    </dsp:sp>
    <dsp:sp modelId="{E6276FA1-ED5B-40AC-BF62-6AB9A90D7235}">
      <dsp:nvSpPr>
        <dsp:cNvPr id="0" name=""/>
        <dsp:cNvSpPr/>
      </dsp:nvSpPr>
      <dsp:spPr>
        <a:xfrm>
          <a:off x="2840882" y="1629910"/>
          <a:ext cx="2489762" cy="1111725"/>
        </a:xfrm>
        <a:prstGeom prst="rect">
          <a:avLst/>
        </a:prstGeom>
        <a:solidFill>
          <a:schemeClr val="accent2">
            <a:tint val="40000"/>
            <a:alpha val="90000"/>
            <a:hueOff val="814885"/>
            <a:satOff val="-2356"/>
            <a:lumOff val="-5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814885"/>
              <a:satOff val="-2356"/>
              <a:lumOff val="-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Full name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Full social security number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Date of birth</a:t>
          </a:r>
        </a:p>
      </dsp:txBody>
      <dsp:txXfrm>
        <a:off x="2840882" y="1629910"/>
        <a:ext cx="2489762" cy="1111725"/>
      </dsp:txXfrm>
    </dsp:sp>
    <dsp:sp modelId="{53E91EBE-8227-46AA-B014-EECFCDF0F888}">
      <dsp:nvSpPr>
        <dsp:cNvPr id="0" name=""/>
        <dsp:cNvSpPr/>
      </dsp:nvSpPr>
      <dsp:spPr>
        <a:xfrm>
          <a:off x="5679211" y="662641"/>
          <a:ext cx="2489762" cy="967269"/>
        </a:xfrm>
        <a:prstGeom prst="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sng" kern="1200"/>
            <a:t>Specimen</a:t>
          </a:r>
          <a:r>
            <a:rPr lang="en-US" sz="1500" kern="1200"/>
            <a:t>: whole blood drawn in a plain,  </a:t>
          </a:r>
          <a:r>
            <a:rPr lang="en-US" sz="1500" b="1" u="sng" kern="1200"/>
            <a:t>un-heparinized </a:t>
          </a:r>
          <a:r>
            <a:rPr lang="en-US" sz="1500" kern="1200"/>
            <a:t>plastic syringe.</a:t>
          </a:r>
        </a:p>
      </dsp:txBody>
      <dsp:txXfrm>
        <a:off x="5679211" y="662641"/>
        <a:ext cx="2489762" cy="967269"/>
      </dsp:txXfrm>
    </dsp:sp>
    <dsp:sp modelId="{1F91BCD3-AE78-44C8-AD9B-BCBBB3EFC78C}">
      <dsp:nvSpPr>
        <dsp:cNvPr id="0" name=""/>
        <dsp:cNvSpPr/>
      </dsp:nvSpPr>
      <dsp:spPr>
        <a:xfrm>
          <a:off x="5679211" y="1629910"/>
          <a:ext cx="2489762" cy="1111725"/>
        </a:xfrm>
        <a:prstGeom prst="rect">
          <a:avLst/>
        </a:prstGeom>
        <a:solidFill>
          <a:schemeClr val="accent2">
            <a:tint val="40000"/>
            <a:alpha val="90000"/>
            <a:hueOff val="1629769"/>
            <a:satOff val="-4713"/>
            <a:lumOff val="-10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1629769"/>
              <a:satOff val="-4713"/>
              <a:lumOff val="-1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4774A-CF3C-48F5-8E6C-E0872BA1070B}">
      <dsp:nvSpPr>
        <dsp:cNvPr id="0" name=""/>
        <dsp:cNvSpPr/>
      </dsp:nvSpPr>
      <dsp:spPr>
        <a:xfrm>
          <a:off x="0" y="68374"/>
          <a:ext cx="5872160" cy="16549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Refrigerated – stable until manufacturer’s expiration date printed on the wrapper.</a:t>
          </a:r>
        </a:p>
      </dsp:txBody>
      <dsp:txXfrm>
        <a:off x="80789" y="149163"/>
        <a:ext cx="5710582" cy="1493387"/>
      </dsp:txXfrm>
    </dsp:sp>
    <dsp:sp modelId="{E6B7E8F3-E6EE-48C7-BB94-D45CF755D7D8}">
      <dsp:nvSpPr>
        <dsp:cNvPr id="0" name=""/>
        <dsp:cNvSpPr/>
      </dsp:nvSpPr>
      <dsp:spPr>
        <a:xfrm>
          <a:off x="0" y="1746820"/>
          <a:ext cx="587216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441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kern="1200" dirty="0">
              <a:solidFill>
                <a:schemeClr val="bg1">
                  <a:lumMod val="85000"/>
                  <a:lumOff val="15000"/>
                </a:schemeClr>
              </a:solidFill>
            </a:rPr>
            <a:t>Must be brought to room temperature at least for 5 minutes before use</a:t>
          </a:r>
        </a:p>
      </dsp:txBody>
      <dsp:txXfrm>
        <a:off x="0" y="1746820"/>
        <a:ext cx="5872160" cy="571320"/>
      </dsp:txXfrm>
    </dsp:sp>
    <dsp:sp modelId="{8C460373-C7B4-44FE-ADF9-E2C52D22A0A7}">
      <dsp:nvSpPr>
        <dsp:cNvPr id="0" name=""/>
        <dsp:cNvSpPr/>
      </dsp:nvSpPr>
      <dsp:spPr>
        <a:xfrm>
          <a:off x="0" y="2318140"/>
          <a:ext cx="5872160" cy="1654965"/>
        </a:xfrm>
        <a:prstGeom prst="roundRect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Room Temperature – stable for 14 days. Each cartridge must be labeled properly with new expiration date when removed from fridge.</a:t>
          </a:r>
        </a:p>
      </dsp:txBody>
      <dsp:txXfrm>
        <a:off x="80789" y="2398929"/>
        <a:ext cx="5710582" cy="1493387"/>
      </dsp:txXfrm>
    </dsp:sp>
    <dsp:sp modelId="{9E598F27-4E9D-4F63-96DD-FBB0A23D9221}">
      <dsp:nvSpPr>
        <dsp:cNvPr id="0" name=""/>
        <dsp:cNvSpPr/>
      </dsp:nvSpPr>
      <dsp:spPr>
        <a:xfrm>
          <a:off x="0" y="4039345"/>
          <a:ext cx="5872160" cy="1654965"/>
        </a:xfrm>
        <a:prstGeom prst="roundRect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Must close the sample well after sample application and prior to insertion into i-STAT</a:t>
          </a:r>
        </a:p>
      </dsp:txBody>
      <dsp:txXfrm>
        <a:off x="80789" y="4120134"/>
        <a:ext cx="5710582" cy="1493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ED37F-9314-4539-BE0D-73B445381783}">
      <dsp:nvSpPr>
        <dsp:cNvPr id="0" name=""/>
        <dsp:cNvSpPr/>
      </dsp:nvSpPr>
      <dsp:spPr>
        <a:xfrm>
          <a:off x="0" y="383"/>
          <a:ext cx="7429500" cy="8973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79443-DFD3-4AE8-8B53-66C8D3904DBB}">
      <dsp:nvSpPr>
        <dsp:cNvPr id="0" name=""/>
        <dsp:cNvSpPr/>
      </dsp:nvSpPr>
      <dsp:spPr>
        <a:xfrm>
          <a:off x="271463" y="202298"/>
          <a:ext cx="493569" cy="4935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722B8-474B-4339-BD4A-27700A1A7F99}">
      <dsp:nvSpPr>
        <dsp:cNvPr id="0" name=""/>
        <dsp:cNvSpPr/>
      </dsp:nvSpPr>
      <dsp:spPr>
        <a:xfrm>
          <a:off x="1036495" y="383"/>
          <a:ext cx="6393004" cy="8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75" tIns="94975" rIns="94975" bIns="949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Assay reportable range: 50-1000 sec.</a:t>
          </a:r>
        </a:p>
      </dsp:txBody>
      <dsp:txXfrm>
        <a:off x="1036495" y="383"/>
        <a:ext cx="6393004" cy="897398"/>
      </dsp:txXfrm>
    </dsp:sp>
    <dsp:sp modelId="{22217D7A-4B6A-41AE-9FF4-BC6DB6D59388}">
      <dsp:nvSpPr>
        <dsp:cNvPr id="0" name=""/>
        <dsp:cNvSpPr/>
      </dsp:nvSpPr>
      <dsp:spPr>
        <a:xfrm>
          <a:off x="0" y="1122132"/>
          <a:ext cx="7429500" cy="8973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9F403-AAB0-4031-8990-916797D20D81}">
      <dsp:nvSpPr>
        <dsp:cNvPr id="0" name=""/>
        <dsp:cNvSpPr/>
      </dsp:nvSpPr>
      <dsp:spPr>
        <a:xfrm>
          <a:off x="271463" y="1324046"/>
          <a:ext cx="493569" cy="4935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6000" r="-26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3A2CA4-4BE2-432D-AE54-B7326E937045}">
      <dsp:nvSpPr>
        <dsp:cNvPr id="0" name=""/>
        <dsp:cNvSpPr/>
      </dsp:nvSpPr>
      <dsp:spPr>
        <a:xfrm>
          <a:off x="1036495" y="1122132"/>
          <a:ext cx="6393004" cy="8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75" tIns="94975" rIns="94975" bIns="949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Results showing *** should be repeated with a fresh sample and a new cartridge.</a:t>
          </a:r>
        </a:p>
      </dsp:txBody>
      <dsp:txXfrm>
        <a:off x="1036495" y="1122132"/>
        <a:ext cx="6393004" cy="897398"/>
      </dsp:txXfrm>
    </dsp:sp>
    <dsp:sp modelId="{3008FB86-B9C3-4F45-9E98-4394B055A4F4}">
      <dsp:nvSpPr>
        <dsp:cNvPr id="0" name=""/>
        <dsp:cNvSpPr/>
      </dsp:nvSpPr>
      <dsp:spPr>
        <a:xfrm>
          <a:off x="0" y="2243880"/>
          <a:ext cx="7429500" cy="89739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5C1EE-CDA5-430B-808F-5173ADB47D27}">
      <dsp:nvSpPr>
        <dsp:cNvPr id="0" name=""/>
        <dsp:cNvSpPr/>
      </dsp:nvSpPr>
      <dsp:spPr>
        <a:xfrm>
          <a:off x="271463" y="2445795"/>
          <a:ext cx="493569" cy="4935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3000" b="-3000"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A3D11F-4914-4DF3-ADF2-6F1927ABE21A}">
      <dsp:nvSpPr>
        <dsp:cNvPr id="0" name=""/>
        <dsp:cNvSpPr/>
      </dsp:nvSpPr>
      <dsp:spPr>
        <a:xfrm>
          <a:off x="1036495" y="2243880"/>
          <a:ext cx="6393004" cy="897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975" tIns="94975" rIns="94975" bIns="94975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 &gt;1000 sec. should be repeated with a fresh sample and a new cartridge.</a:t>
          </a:r>
        </a:p>
      </dsp:txBody>
      <dsp:txXfrm>
        <a:off x="1036495" y="2243880"/>
        <a:ext cx="6393004" cy="8973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DF78E-7E07-4489-B0F8-BDB7921FD423}">
      <dsp:nvSpPr>
        <dsp:cNvPr id="0" name=""/>
        <dsp:cNvSpPr/>
      </dsp:nvSpPr>
      <dsp:spPr>
        <a:xfrm>
          <a:off x="1295405" y="200330"/>
          <a:ext cx="1421929" cy="142192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896BE-CAF4-44AA-9123-41523A11FCAF}">
      <dsp:nvSpPr>
        <dsp:cNvPr id="0" name=""/>
        <dsp:cNvSpPr/>
      </dsp:nvSpPr>
      <dsp:spPr>
        <a:xfrm>
          <a:off x="1461" y="2133682"/>
          <a:ext cx="4062656" cy="60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Clean</a:t>
          </a:r>
        </a:p>
      </dsp:txBody>
      <dsp:txXfrm>
        <a:off x="1461" y="2133682"/>
        <a:ext cx="4062656" cy="609398"/>
      </dsp:txXfrm>
    </dsp:sp>
    <dsp:sp modelId="{9077E83F-ED56-44F8-9DF3-E6AD9923326F}">
      <dsp:nvSpPr>
        <dsp:cNvPr id="0" name=""/>
        <dsp:cNvSpPr/>
      </dsp:nvSpPr>
      <dsp:spPr>
        <a:xfrm>
          <a:off x="380994" y="2819403"/>
          <a:ext cx="4062656" cy="229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Clean the i-STAT analyzer with purple top Sani-Wipes after each test.  Dwell time is 2 minutes. (Sanitizer liquid must remain on surface for 2 minutes in order to properly sanitize.) </a:t>
          </a:r>
        </a:p>
      </dsp:txBody>
      <dsp:txXfrm>
        <a:off x="380994" y="2819403"/>
        <a:ext cx="4062656" cy="2290041"/>
      </dsp:txXfrm>
    </dsp:sp>
    <dsp:sp modelId="{FD58CD61-5A91-4AB0-A2E2-D00251DA7198}">
      <dsp:nvSpPr>
        <dsp:cNvPr id="0" name=""/>
        <dsp:cNvSpPr/>
      </dsp:nvSpPr>
      <dsp:spPr>
        <a:xfrm>
          <a:off x="6019799" y="307302"/>
          <a:ext cx="1421929" cy="142192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312E6-2409-423F-B057-10C0C03949E1}">
      <dsp:nvSpPr>
        <dsp:cNvPr id="0" name=""/>
        <dsp:cNvSpPr/>
      </dsp:nvSpPr>
      <dsp:spPr>
        <a:xfrm>
          <a:off x="4775082" y="2133682"/>
          <a:ext cx="4062656" cy="609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Keep</a:t>
          </a:r>
        </a:p>
      </dsp:txBody>
      <dsp:txXfrm>
        <a:off x="4775082" y="2133682"/>
        <a:ext cx="4062656" cy="609398"/>
      </dsp:txXfrm>
    </dsp:sp>
    <dsp:sp modelId="{803F2C2B-74A2-4D27-AFFD-F81004A90DD6}">
      <dsp:nvSpPr>
        <dsp:cNvPr id="0" name=""/>
        <dsp:cNvSpPr/>
      </dsp:nvSpPr>
      <dsp:spPr>
        <a:xfrm>
          <a:off x="4775082" y="2835318"/>
          <a:ext cx="4062656" cy="2290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Keep the i-STAT on the docking station to re-charge the battery, transfer patient results to the electronic record, and for software updates.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onscreen arrows do not rotate when docked, notify Ancillary</a:t>
          </a:r>
        </a:p>
      </dsp:txBody>
      <dsp:txXfrm>
        <a:off x="4775082" y="2835318"/>
        <a:ext cx="4062656" cy="2290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A3189E-8817-4B6D-AFCB-A1B15013A063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FC1343-7BB9-4876-8557-D8F1DBB6740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566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1D796-1B7D-432B-9D26-35D75BBF6187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52E84-C7A0-414C-A076-B4CDA6BF70C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3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9B9345-C656-4193-8D3D-CF08E3FFC767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EE26-9DCA-4F17-A3C0-43E20E5727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826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681FF-11A2-497F-846B-DB6EA647013C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38AC7-4B39-47A9-9C26-61EADFBBFA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7724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681FF-11A2-497F-846B-DB6EA647013C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38AC7-4B39-47A9-9C26-61EADFBBFA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825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05F3CC-D17A-4E64-804C-920B58B1404C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C66D24-9378-4821-83F0-FA11481955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1639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22FB89-9EEE-4CB8-A702-BE108AADA26A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E8DEAF-E009-4B51-932E-E000B721461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9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F4F359-C359-496E-823A-A722193B74F3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430F8-BC01-4353-9495-32E8B7D99E5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473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8546E-8F79-4FDF-B0A9-B98C9709DE9B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A9733-97A5-4F79-9DD3-E1BB5F3D7D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63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4EA8EA-B56B-444B-8B66-1E9E90831510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B0513-E96A-4383-AE7B-3D6A6FF8C7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77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FD3957-087D-4B13-958E-60DB393024D1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A950D-BC11-4A34-820E-0B06537BE98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00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6EC915-81D7-46B6-9EBB-AD760D79B4BE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695BA-E27A-4FDA-9913-ACAF5863F24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45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C1215-EF69-4D06-99E8-CD63BA0E9124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D6CA8-1378-4292-96AC-F4F2479FB7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43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7FA10-A84B-451D-B19C-13139F054C6A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4D81BE-8D6B-4EFA-9F84-833AC6F2D6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12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833AF8-8BC7-4350-B19A-8A21A3D3B74D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FE114-154E-414A-95AE-45E850042B0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617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F570B1-474F-49CF-8BC9-E7CC38093154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F8E51-4616-4AC7-8F35-BE8E2AC5DF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26803-0AF0-47B5-94CF-EF174E0826A1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3FB016-B619-4563-8761-D6ACCDA474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05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AED681FF-11A2-497F-846B-DB6EA647013C}" type="datetimeFigureOut">
              <a:rPr lang="en-US" smtClean="0"/>
              <a:pPr>
                <a:defRPr/>
              </a:pPr>
              <a:t>11/4/2024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838AC7-4B39-47A9-9C26-61EADFBBFA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718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  <p:sldLayoutId id="2147484379" r:id="rId8"/>
    <p:sldLayoutId id="2147484380" r:id="rId9"/>
    <p:sldLayoutId id="2147484381" r:id="rId10"/>
    <p:sldLayoutId id="2147484382" r:id="rId11"/>
    <p:sldLayoutId id="2147484383" r:id="rId12"/>
    <p:sldLayoutId id="2147484384" r:id="rId13"/>
    <p:sldLayoutId id="2147484385" r:id="rId14"/>
    <p:sldLayoutId id="2147484386" r:id="rId15"/>
    <p:sldLayoutId id="2147484387" r:id="rId16"/>
    <p:sldLayoutId id="2147484388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\\v06.med.va.gov\ric\service\LaboratoryAdministrativeManua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10" Type="http://schemas.microsoft.com/office/2007/relationships/diagramDrawing" Target="../diagrams/drawing1.xml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7AA1E-5845-41B1-A40B-938742DDF0D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92538" y="1125538"/>
            <a:ext cx="5351462" cy="2657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700" b="1">
                <a:solidFill>
                  <a:srgbClr val="FFFFFF"/>
                </a:solidFill>
              </a:rPr>
              <a:t> Annual </a:t>
            </a:r>
            <a:br>
              <a:rPr lang="en-US" sz="4700" b="1">
                <a:solidFill>
                  <a:srgbClr val="FFFFFF"/>
                </a:solidFill>
              </a:rPr>
            </a:br>
            <a:r>
              <a:rPr lang="en-US" sz="4700" b="1">
                <a:solidFill>
                  <a:srgbClr val="FFFFFF"/>
                </a:solidFill>
              </a:rPr>
              <a:t>i-STAT ACT-k  Competency</a:t>
            </a:r>
            <a:endParaRPr lang="en-US" sz="4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CC75-4B0C-4ED5-88DA-7AD7004262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07444" y="152399"/>
            <a:ext cx="6797675" cy="180028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FFFF00"/>
                </a:solidFill>
              </a:rPr>
              <a:t>Sources of Error and Limitations</a:t>
            </a:r>
            <a:b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806025-B55A-4EE3-933D-243D277E5019}"/>
              </a:ext>
            </a:extLst>
          </p:cNvPr>
          <p:cNvSpPr/>
          <p:nvPr/>
        </p:nvSpPr>
        <p:spPr>
          <a:xfrm>
            <a:off x="457200" y="1952684"/>
            <a:ext cx="80479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Poor sample collection technique 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Delay in testing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Under/overfilling sample well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Movement of analyzer during testing</a:t>
            </a: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Error codes may result if the analyzer is moved during testing </a:t>
            </a:r>
          </a:p>
          <a:p>
            <a:pPr marL="1371600" lvl="2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latin typeface="+mj-lt"/>
              </a:rPr>
              <a:t>Results may be affected more than ±10%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8A82BDCF-EABF-4EB7-9915-B4B31E2E8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044"/>
            <a:ext cx="495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fontAlgn="base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4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Garamond" panose="02020404030301010803" pitchFamily="18" charset="0"/>
              </a:rPr>
              <a:t>What’s Next?</a:t>
            </a:r>
            <a:endParaRPr lang="en-US" altLang="en-US" sz="4400" b="1" dirty="0">
              <a:solidFill>
                <a:schemeClr val="accent3">
                  <a:lumMod val="60000"/>
                  <a:lumOff val="4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26C4A8F2-FC82-4365-B02E-85AF96095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87" y="1143000"/>
            <a:ext cx="7007225" cy="53245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Garamond" panose="02020404030301010803" pitchFamily="18" charset="0"/>
              <a:buAutoNum type="arabicPeriod"/>
              <a:defRPr/>
            </a:pPr>
            <a:r>
              <a:rPr lang="en-US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Take the online exam. Check your email for a message from notify@medtraining.org that contains a link to the exam and accompanying PowerPoint.  Passing is ≥80%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Garamond" panose="02020404030301010803" pitchFamily="18" charset="0"/>
              <a:buAutoNum type="arabicPeriod"/>
              <a:defRPr/>
            </a:pPr>
            <a:r>
              <a:rPr lang="en-US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Contact Ancillary to arrange a time to complete your practical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Garamond" panose="02020404030301010803" pitchFamily="18" charset="0"/>
              <a:buAutoNum type="arabicPeriod"/>
              <a:defRPr/>
            </a:pPr>
            <a:r>
              <a:rPr lang="en-US" altLang="en-US" sz="3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Please contact Ancillary Testing if you have any questions. Ext. 3305, 5885, or 8036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94360BD5-1458-46F9-8CA6-DA5A458523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538663" y="9525"/>
            <a:ext cx="4605337" cy="20574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</a:rPr>
              <a:t>Items Required</a:t>
            </a:r>
            <a:br>
              <a:rPr lang="en-US" sz="4800" b="1" dirty="0"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</a:rPr>
            </a:br>
            <a:br>
              <a:rPr lang="en-US" sz="4800" b="1" dirty="0"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</a:rPr>
            </a:br>
            <a:endParaRPr lang="en-US" sz="4800" b="1" dirty="0">
              <a:effectLst>
                <a:outerShdw blurRad="177800" dist="38100" dir="2700000" algn="tl">
                  <a:srgbClr val="000000">
                    <a:alpha val="24000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905C7-B872-4881-85D1-C201DCA4F1D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74963" y="1143000"/>
            <a:ext cx="6269037" cy="54864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fontAlgn="auto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800" cap="all" dirty="0">
                <a:solidFill>
                  <a:srgbClr val="002060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Read this review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800" cap="all" dirty="0">
                <a:solidFill>
                  <a:srgbClr val="002060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Take the online exam and score ≥80%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800" cap="all" dirty="0">
                <a:solidFill>
                  <a:srgbClr val="002060"/>
                </a:solidFill>
                <a:effectLst>
                  <a:outerShdw blurRad="152400" dist="38100" dir="2700000" algn="tl">
                    <a:srgbClr val="000000">
                      <a:alpha val="36000"/>
                    </a:srgbClr>
                  </a:outerShdw>
                </a:effectLst>
              </a:rPr>
              <a:t>Contact Ancillary at ext. 3305 or 5885 to schedule a practical – includes testing a liquid control and previously tested sample.  Each person must perform the tests individually.</a:t>
            </a:r>
          </a:p>
        </p:txBody>
      </p:sp>
      <p:pic>
        <p:nvPicPr>
          <p:cNvPr id="70" name="Graphic 69" descr="Checkmark">
            <a:extLst>
              <a:ext uri="{FF2B5EF4-FFF2-40B4-BE49-F238E27FC236}">
                <a16:creationId xmlns:a16="http://schemas.microsoft.com/office/drawing/2014/main" id="{F328B10E-31D4-4F96-B4B9-DF00C7E6E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2895600"/>
            <a:ext cx="1623198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1" name="Picture 7200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7203" name="Picture 7202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7205" name="Oval 7204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207" name="Picture 7206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7209" name="Picture 7208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7211" name="Rectangle 7210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7213" name="Rectangle 7212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5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83477" y="0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7" name="Freeform: Shape 7216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743184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9" name="Rectangle 7218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C26C5E-5822-4657-852A-EDF6CFDCF95B}"/>
              </a:ext>
            </a:extLst>
          </p:cNvPr>
          <p:cNvSpPr txBox="1">
            <a:spLocks/>
          </p:cNvSpPr>
          <p:nvPr/>
        </p:nvSpPr>
        <p:spPr bwMode="auto">
          <a:xfrm>
            <a:off x="-161784" y="1645920"/>
            <a:ext cx="3743184" cy="4470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ln w="3175" cmpd="sng">
                  <a:noFill/>
                </a:ln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4200" b="0" i="0" kern="1200" cap="all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Locating Ancillary Testing Procedures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AADF990-19B6-410D-B0D0-0F89B9A5D2D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911768" y="1620520"/>
            <a:ext cx="4439628" cy="4470821"/>
          </a:xfrm>
        </p:spPr>
        <p:txBody>
          <a:bodyPr vert="horz" lIns="91440" tIns="45720" rIns="91440" bIns="45720" rtlCol="0">
            <a:normAutofit/>
          </a:bodyPr>
          <a:lstStyle/>
          <a:p>
            <a:pPr marL="0" defTabSz="457200" fontAlgn="auto">
              <a:defRPr/>
            </a:pPr>
            <a:r>
              <a:rPr lang="en-US" dirty="0"/>
              <a:t>Ancillary Testing Policies </a:t>
            </a:r>
            <a:r>
              <a:rPr lang="en-US"/>
              <a:t>and Procedures are</a:t>
            </a:r>
            <a:r>
              <a:rPr lang="en-US" altLang="en-US" sz="2000"/>
              <a:t> </a:t>
            </a:r>
            <a:r>
              <a:rPr lang="en-US" altLang="en-US" sz="2000" dirty="0"/>
              <a:t>in Media lab federal</a:t>
            </a:r>
            <a:endParaRPr lang="en-US" dirty="0"/>
          </a:p>
          <a:p>
            <a:pPr marL="0" indent="0" defTabSz="457200" fontAlgn="auto">
              <a:buNone/>
              <a:defRPr/>
            </a:pPr>
            <a:r>
              <a:rPr lang="en-US" dirty="0"/>
              <a:t>Use the link below to access the SOP</a:t>
            </a:r>
            <a:br>
              <a:rPr lang="en-US" dirty="0"/>
            </a:br>
            <a:r>
              <a:rPr lang="en-US" u="sng" dirty="0">
                <a:hlinkClick r:id="rId6" action="ppaction://hlinkfile"/>
              </a:rPr>
              <a:t>\\v06.med.va.gov\ric\service\LaboratoryAdministrativeManual</a:t>
            </a:r>
            <a:br>
              <a:rPr lang="en-US" u="sng" dirty="0"/>
            </a:br>
            <a:r>
              <a:rPr lang="en-US" dirty="0"/>
              <a:t>1. Open the POC Ancillary     Backup</a:t>
            </a:r>
            <a:br>
              <a:rPr lang="en-US" dirty="0"/>
            </a:br>
            <a:r>
              <a:rPr lang="en-US" dirty="0"/>
              <a:t>2. Open  “I-stat”</a:t>
            </a:r>
            <a:br>
              <a:rPr lang="en-US" dirty="0"/>
            </a:br>
            <a:r>
              <a:rPr lang="en-US" dirty="0"/>
              <a:t>3. There is a document for each test</a:t>
            </a:r>
            <a:endParaRPr lang="en-US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24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0252" name="Picture 1025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0254" name="Oval 1025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56" name="Picture 1025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0258" name="Picture 1025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0260" name="Rectangle 1025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62" name="Rectangle 10261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4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CC29CD76-CB59-43A4-A945-15EAE3FFD6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en-US">
                <a:solidFill>
                  <a:srgbClr val="EBEBEB"/>
                </a:solidFill>
              </a:rPr>
              <a:t>i-STAT ACT Assay</a:t>
            </a:r>
          </a:p>
        </p:txBody>
      </p:sp>
      <p:sp>
        <p:nvSpPr>
          <p:cNvPr id="10266" name="Rectangle 10265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68" name="Freeform: Shape 10267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2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245" name="Content Placeholder 2">
            <a:extLst>
              <a:ext uri="{FF2B5EF4-FFF2-40B4-BE49-F238E27FC236}">
                <a16:creationId xmlns:a16="http://schemas.microsoft.com/office/drawing/2014/main" id="{00FC8676-A462-9F98-7F5B-026928ADCE4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04234462"/>
              </p:ext>
            </p:extLst>
          </p:nvPr>
        </p:nvGraphicFramePr>
        <p:xfrm>
          <a:off x="486697" y="2810256"/>
          <a:ext cx="8171528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E0D36A8D-F1C5-4D4D-9813-88A8589FB6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35063"/>
            <a:ext cx="2362200" cy="4254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</a:rPr>
              <a:t>i-STAT ACT-k Cartridges</a:t>
            </a:r>
          </a:p>
        </p:txBody>
      </p:sp>
      <p:graphicFrame>
        <p:nvGraphicFramePr>
          <p:cNvPr id="19460" name="Content Placeholder 2">
            <a:extLst>
              <a:ext uri="{FF2B5EF4-FFF2-40B4-BE49-F238E27FC236}">
                <a16:creationId xmlns:a16="http://schemas.microsoft.com/office/drawing/2014/main" id="{2A45332B-0A02-4336-8928-0F79B7214D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697961"/>
              </p:ext>
            </p:extLst>
          </p:nvPr>
        </p:nvGraphicFramePr>
        <p:xfrm>
          <a:off x="2819400" y="533400"/>
          <a:ext cx="5872161" cy="5786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F7CC30CE-FBAB-40D9-AA44-2F5C3572FB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82675"/>
            <a:ext cx="2152650" cy="47085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sz="3500" dirty="0"/>
              <a:t>Quality Control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9DE48886-B0A4-4E0E-8A3E-B2EB8AD2DD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95601" y="-76200"/>
            <a:ext cx="6248400" cy="69738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2400" dirty="0"/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/>
              <a:t>Liquid QC is performed once a month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/>
              <a:t>The i-STATs are programmed with a QC schedule, the screen of the meter will alert you when QC must be performed.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/>
              <a:t>If QC has not been performed by the date/time on the screen, the meter will not allow patient testing to be performed until QC is completed.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sz="2400" dirty="0"/>
              <a:t>QC cannot be performed before the required date/time window.</a:t>
            </a:r>
          </a:p>
          <a:p>
            <a:pPr marL="438912"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A690894-A166-4012-BD73-4134B0A957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3089275" cy="632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/>
              <a:t>Performing Quality Controls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53A087C1-4920-46A1-87DF-959E93D82A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57400" y="76200"/>
            <a:ext cx="7086600" cy="6529388"/>
          </a:xfrm>
        </p:spPr>
        <p:txBody>
          <a:bodyPr vert="horz" lIns="91440" tIns="45720" rIns="91440" bIns="45720" rtlCol="0">
            <a:noAutofit/>
          </a:bodyPr>
          <a:lstStyle/>
          <a:p>
            <a:pPr marL="753872" lvl="1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/>
              <a:t>Re-constitute liquid controls according to the manufacturer's directions (</a:t>
            </a:r>
            <a:r>
              <a:rPr lang="en-US" b="1" u="sng" dirty="0"/>
              <a:t>one level at a time</a:t>
            </a:r>
            <a:r>
              <a:rPr lang="en-US" dirty="0"/>
              <a:t>)</a:t>
            </a:r>
          </a:p>
          <a:p>
            <a:pPr marL="753872" lvl="1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/>
              <a:t>Run each control level immediately after re-constitution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Select "Menu"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#3 - Quality Tests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#1 – Control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#2 – Scheduled 1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#1 – i-STAT ACT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Select appropriate level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Enter/Scan Operator ID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Scan Control Lot Number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Scan Cartridge Lot Number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Apply the control material to the cartridge </a:t>
            </a:r>
          </a:p>
          <a:p>
            <a:pPr marL="1216152" lvl="3" fontAlgn="auto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accent4"/>
              </a:buClr>
              <a:defRPr/>
            </a:pPr>
            <a:r>
              <a:rPr lang="en-US" sz="2000" dirty="0"/>
              <a:t>Immediately close the cartridge and insert it into the analyzer</a:t>
            </a:r>
          </a:p>
          <a:p>
            <a:pPr marL="753872" lvl="1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/>
              <a:t>Upon completion of test, screen will show Pass/Fail</a:t>
            </a:r>
          </a:p>
          <a:p>
            <a:pPr marL="753872" lvl="1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en-US" dirty="0"/>
              <a:t>If QC fails, repeat the test with freshly re-constituted control solution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1838FDE-8F31-4AF2-8E6F-0E24A6A499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7429500" cy="14779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</a:rPr>
              <a:t>Patient Results</a:t>
            </a:r>
          </a:p>
        </p:txBody>
      </p:sp>
      <p:graphicFrame>
        <p:nvGraphicFramePr>
          <p:cNvPr id="14340" name="Content Placeholder 2">
            <a:extLst>
              <a:ext uri="{FF2B5EF4-FFF2-40B4-BE49-F238E27FC236}">
                <a16:creationId xmlns:a16="http://schemas.microsoft.com/office/drawing/2014/main" id="{BDC2EF6A-6829-4440-82E3-8DEC7F28C1F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60466933"/>
              </p:ext>
            </p:extLst>
          </p:nvPr>
        </p:nvGraphicFramePr>
        <p:xfrm>
          <a:off x="0" y="2419350"/>
          <a:ext cx="7429500" cy="314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839539-5FE0-4CBA-BB27-18485EC9DE2F}"/>
              </a:ext>
            </a:extLst>
          </p:cNvPr>
          <p:cNvSpPr txBox="1"/>
          <p:nvPr/>
        </p:nvSpPr>
        <p:spPr>
          <a:xfrm>
            <a:off x="1295400" y="228600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cap="all" dirty="0">
                <a:effectLst>
                  <a:outerShdw blurRad="177800" dist="38100" dir="2700000" algn="tl">
                    <a:srgbClr val="000000">
                      <a:alpha val="24000"/>
                    </a:srgbClr>
                  </a:outerShdw>
                </a:effectLst>
                <a:latin typeface="+mj-lt"/>
                <a:ea typeface="+mj-ea"/>
                <a:cs typeface="+mj-cs"/>
              </a:rPr>
              <a:t>Maintenance</a:t>
            </a:r>
          </a:p>
        </p:txBody>
      </p:sp>
      <p:graphicFrame>
        <p:nvGraphicFramePr>
          <p:cNvPr id="13316" name="Content Placeholder 2">
            <a:extLst>
              <a:ext uri="{FF2B5EF4-FFF2-40B4-BE49-F238E27FC236}">
                <a16:creationId xmlns:a16="http://schemas.microsoft.com/office/drawing/2014/main" id="{F79F4846-D177-4EF7-A88B-64D4DDE5AB4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78469341"/>
              </p:ext>
            </p:extLst>
          </p:nvPr>
        </p:nvGraphicFramePr>
        <p:xfrm>
          <a:off x="0" y="1219201"/>
          <a:ext cx="8839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1758</TotalTime>
  <Words>623</Words>
  <Application>Microsoft Office PowerPoint</Application>
  <PresentationFormat>On-screen Show (4:3)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Garamond</vt:lpstr>
      <vt:lpstr>Wingdings 3</vt:lpstr>
      <vt:lpstr>Ion</vt:lpstr>
      <vt:lpstr> Annual  i-STAT ACT-k  Competency</vt:lpstr>
      <vt:lpstr>Items Required  </vt:lpstr>
      <vt:lpstr>PowerPoint Presentation</vt:lpstr>
      <vt:lpstr>i-STAT ACT Assay</vt:lpstr>
      <vt:lpstr>i-STAT ACT-k Cartridges</vt:lpstr>
      <vt:lpstr>Quality Control</vt:lpstr>
      <vt:lpstr>Performing Quality Controls</vt:lpstr>
      <vt:lpstr>Patient Results</vt:lpstr>
      <vt:lpstr>PowerPoint Presentation</vt:lpstr>
      <vt:lpstr>Sources of Error and Limitations </vt:lpstr>
      <vt:lpstr>PowerPoint Presentation</vt:lpstr>
    </vt:vector>
  </TitlesOfParts>
  <Company>Department of Veterans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2012 ACT i-Stat Competency Review</dc:title>
  <dc:creator>EIE Desktop Technologies</dc:creator>
  <cp:lastModifiedBy>Dujka, Isabel R   RICVAMC</cp:lastModifiedBy>
  <cp:revision>102</cp:revision>
  <dcterms:created xsi:type="dcterms:W3CDTF">2012-08-23T15:41:34Z</dcterms:created>
  <dcterms:modified xsi:type="dcterms:W3CDTF">2024-11-04T16:47:39Z</dcterms:modified>
</cp:coreProperties>
</file>