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56" r:id="rId2"/>
    <p:sldId id="258" r:id="rId3"/>
    <p:sldId id="279" r:id="rId4"/>
    <p:sldId id="259" r:id="rId5"/>
    <p:sldId id="315" r:id="rId6"/>
    <p:sldId id="280" r:id="rId7"/>
    <p:sldId id="298" r:id="rId8"/>
    <p:sldId id="281" r:id="rId9"/>
    <p:sldId id="313" r:id="rId10"/>
    <p:sldId id="301" r:id="rId11"/>
    <p:sldId id="302" r:id="rId12"/>
    <p:sldId id="282" r:id="rId13"/>
    <p:sldId id="300" r:id="rId14"/>
    <p:sldId id="305" r:id="rId15"/>
    <p:sldId id="303" r:id="rId16"/>
    <p:sldId id="304" r:id="rId17"/>
    <p:sldId id="306" r:id="rId18"/>
    <p:sldId id="283" r:id="rId19"/>
    <p:sldId id="284" r:id="rId20"/>
    <p:sldId id="285" r:id="rId21"/>
    <p:sldId id="307" r:id="rId22"/>
    <p:sldId id="308" r:id="rId23"/>
    <p:sldId id="309" r:id="rId24"/>
    <p:sldId id="310" r:id="rId25"/>
    <p:sldId id="311" r:id="rId26"/>
    <p:sldId id="286" r:id="rId27"/>
    <p:sldId id="287" r:id="rId28"/>
    <p:sldId id="312" r:id="rId29"/>
    <p:sldId id="289" r:id="rId30"/>
  </p:sldIdLst>
  <p:sldSz cx="9906000" cy="6858000" type="A4"/>
  <p:notesSz cx="6805613" cy="9939338"/>
  <p:custDataLst>
    <p:tags r:id="rId33"/>
  </p:custDataLst>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50000"/>
      </a:spcBef>
      <a:spcAft>
        <a:spcPct val="0"/>
      </a:spcAft>
      <a:defRPr sz="2400"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sz="2400"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sz="2400"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sz="2400"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sz="2400" kern="1200">
        <a:solidFill>
          <a:schemeClr val="tx1"/>
        </a:solidFill>
        <a:latin typeface="Imago" pitchFamily="2" charset="0"/>
        <a:ea typeface="+mn-ea"/>
        <a:cs typeface="+mn-cs"/>
      </a:defRPr>
    </a:lvl5pPr>
    <a:lvl6pPr marL="2286000" algn="l" defTabSz="914400" rtl="0" eaLnBrk="1" latinLnBrk="0" hangingPunct="1">
      <a:defRPr sz="2400" kern="1200">
        <a:solidFill>
          <a:schemeClr val="tx1"/>
        </a:solidFill>
        <a:latin typeface="Imago" pitchFamily="2" charset="0"/>
        <a:ea typeface="+mn-ea"/>
        <a:cs typeface="+mn-cs"/>
      </a:defRPr>
    </a:lvl6pPr>
    <a:lvl7pPr marL="2743200" algn="l" defTabSz="914400" rtl="0" eaLnBrk="1" latinLnBrk="0" hangingPunct="1">
      <a:defRPr sz="2400" kern="1200">
        <a:solidFill>
          <a:schemeClr val="tx1"/>
        </a:solidFill>
        <a:latin typeface="Imago" pitchFamily="2" charset="0"/>
        <a:ea typeface="+mn-ea"/>
        <a:cs typeface="+mn-cs"/>
      </a:defRPr>
    </a:lvl7pPr>
    <a:lvl8pPr marL="3200400" algn="l" defTabSz="914400" rtl="0" eaLnBrk="1" latinLnBrk="0" hangingPunct="1">
      <a:defRPr sz="2400" kern="1200">
        <a:solidFill>
          <a:schemeClr val="tx1"/>
        </a:solidFill>
        <a:latin typeface="Imago" pitchFamily="2" charset="0"/>
        <a:ea typeface="+mn-ea"/>
        <a:cs typeface="+mn-cs"/>
      </a:defRPr>
    </a:lvl8pPr>
    <a:lvl9pPr marL="3657600" algn="l" defTabSz="914400" rtl="0" eaLnBrk="1" latinLnBrk="0" hangingPunct="1">
      <a:defRPr sz="2400" kern="1200">
        <a:solidFill>
          <a:schemeClr val="tx1"/>
        </a:solidFill>
        <a:latin typeface="Imago"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60F9"/>
    <a:srgbClr val="3365FB"/>
    <a:srgbClr val="00B7A5"/>
    <a:srgbClr val="3F7C3C"/>
    <a:srgbClr val="FF3300"/>
    <a:srgbClr val="F53E05"/>
    <a:srgbClr val="ED3C05"/>
    <a:srgbClr val="F10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635" autoAdjust="0"/>
    <p:restoredTop sz="86275" autoAdjust="0"/>
  </p:normalViewPr>
  <p:slideViewPr>
    <p:cSldViewPr>
      <p:cViewPr>
        <p:scale>
          <a:sx n="75" d="100"/>
          <a:sy n="75" d="100"/>
        </p:scale>
        <p:origin x="-1290" y="-834"/>
      </p:cViewPr>
      <p:guideLst>
        <p:guide orient="horz" pos="2160"/>
        <p:guide pos="312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1794"/>
    </p:cViewPr>
  </p:sorterViewPr>
  <p:notesViewPr>
    <p:cSldViewPr>
      <p:cViewPr>
        <p:scale>
          <a:sx n="100" d="100"/>
          <a:sy n="100" d="100"/>
        </p:scale>
        <p:origin x="-1644" y="84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40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noTextEdit="1"/>
          </p:cNvSpPr>
          <p:nvPr>
            <p:ph type="sldImg" idx="2"/>
          </p:nvPr>
        </p:nvSpPr>
        <p:spPr bwMode="auto">
          <a:xfrm>
            <a:off x="882650" y="865188"/>
            <a:ext cx="5040313" cy="34893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08050" y="4718050"/>
            <a:ext cx="4989513" cy="459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GB" altLang="en-US" smtClean="0"/>
              <a:t>Klicken Sie, um die Formate des Vorlagentextes zu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Tree>
    <p:extLst>
      <p:ext uri="{BB962C8B-B14F-4D97-AF65-F5344CB8AC3E}">
        <p14:creationId xmlns:p14="http://schemas.microsoft.com/office/powerpoint/2010/main" val="2527159377"/>
      </p:ext>
    </p:extLst>
  </p:cSld>
  <p:clrMap bg1="lt1" tx1="dk1" bg2="lt2" tx2="dk2" accent1="accent1" accent2="accent2" accent3="accent3" accent4="accent4" accent5="accent5" accent6="accent6" hlink="hlink" folHlink="folHlink"/>
  <p:notesStyle>
    <a:lvl1pPr algn="l" defTabSz="915988" rtl="0" eaLnBrk="0" fontAlgn="base" hangingPunct="0">
      <a:spcBef>
        <a:spcPct val="30000"/>
      </a:spcBef>
      <a:spcAft>
        <a:spcPct val="0"/>
      </a:spcAft>
      <a:defRPr sz="1200" kern="1200">
        <a:solidFill>
          <a:schemeClr val="tx1"/>
        </a:solidFill>
        <a:latin typeface="Imago" pitchFamily="2" charset="0"/>
        <a:ea typeface="+mn-ea"/>
        <a:cs typeface="+mn-cs"/>
      </a:defRPr>
    </a:lvl1pPr>
    <a:lvl2pPr marL="457200" algn="l" defTabSz="915988" rtl="0" eaLnBrk="0" fontAlgn="base" hangingPunct="0">
      <a:spcBef>
        <a:spcPct val="30000"/>
      </a:spcBef>
      <a:spcAft>
        <a:spcPct val="0"/>
      </a:spcAft>
      <a:defRPr sz="1200" kern="1200">
        <a:solidFill>
          <a:schemeClr val="tx1"/>
        </a:solidFill>
        <a:latin typeface="Imago" pitchFamily="2" charset="0"/>
        <a:ea typeface="+mn-ea"/>
        <a:cs typeface="+mn-cs"/>
      </a:defRPr>
    </a:lvl2pPr>
    <a:lvl3pPr marL="9159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3pPr>
    <a:lvl4pPr marL="13731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4pPr>
    <a:lvl5pPr marL="18303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pPr>
              <a:lnSpc>
                <a:spcPct val="90000"/>
              </a:lnSpc>
            </a:pPr>
            <a:r>
              <a:rPr lang="en-GB" altLang="en-US" b="1"/>
              <a:t>Consent: </a:t>
            </a:r>
            <a:r>
              <a:rPr lang="en-GB" altLang="en-US"/>
              <a:t>Explain procedure to patient. Informed consent is required for this procedure.</a:t>
            </a:r>
          </a:p>
          <a:p>
            <a:pPr>
              <a:lnSpc>
                <a:spcPct val="90000"/>
              </a:lnSpc>
            </a:pPr>
            <a:r>
              <a:rPr lang="en-GB" altLang="en-US" b="1"/>
              <a:t>Infection Control: </a:t>
            </a:r>
            <a:r>
              <a:rPr lang="en-GB" altLang="en-US"/>
              <a:t>Gloves should be worn as handling blood products.</a:t>
            </a:r>
          </a:p>
          <a:p>
            <a:pPr>
              <a:lnSpc>
                <a:spcPct val="90000"/>
              </a:lnSpc>
            </a:pPr>
            <a:r>
              <a:rPr lang="en-GB" altLang="en-US"/>
              <a:t>Discuss safe disposal of lancets – should go into sharps bin.</a:t>
            </a:r>
          </a:p>
          <a:p>
            <a:pPr>
              <a:lnSpc>
                <a:spcPct val="90000"/>
              </a:lnSpc>
            </a:pPr>
            <a:r>
              <a:rPr lang="en-GB" altLang="en-US"/>
              <a:t>Discuss safe disposal of test strips – should go into clinical waste bin. </a:t>
            </a:r>
          </a:p>
          <a:p>
            <a:pPr>
              <a:lnSpc>
                <a:spcPct val="90000"/>
              </a:lnSpc>
            </a:pPr>
            <a:r>
              <a:rPr lang="en-GB" altLang="en-US"/>
              <a:t>Highlight there should be </a:t>
            </a:r>
            <a:r>
              <a:rPr lang="en-GB" altLang="en-US" b="1"/>
              <a:t>no blood stained equipment in workstation</a:t>
            </a:r>
            <a:r>
              <a:rPr lang="en-GB" altLang="en-US"/>
              <a:t> &amp; the only reason for this is if staff are placing used equipment in workstation following a test.</a:t>
            </a:r>
          </a:p>
          <a:p>
            <a:pPr>
              <a:lnSpc>
                <a:spcPct val="90000"/>
              </a:lnSpc>
            </a:pPr>
            <a:r>
              <a:rPr lang="en-GB" altLang="en-US"/>
              <a:t>Inform staff they will be audited on this so any blood stained equipment should be cleaned or replaced as appropriate.</a:t>
            </a:r>
          </a:p>
          <a:p>
            <a:pPr>
              <a:lnSpc>
                <a:spcPct val="90000"/>
              </a:lnSpc>
            </a:pPr>
            <a:r>
              <a:rPr lang="en-GB" altLang="en-US" b="1"/>
              <a:t>Handwashing: </a:t>
            </a:r>
            <a:r>
              <a:rPr lang="en-GB" altLang="en-US"/>
              <a:t>To prevent contamination of the blood sample, both nurse &amp; patients hands should be washed in soap &amp; water, rinsed &amp; dried thoroughly. Or alternatively plain tap water. </a:t>
            </a:r>
            <a:r>
              <a:rPr lang="en-GB" altLang="en-US">
                <a:solidFill>
                  <a:schemeClr val="hlink"/>
                </a:solidFill>
              </a:rPr>
              <a:t>Do not use alcohol wipes/gel as can cause inaccurate results.</a:t>
            </a:r>
          </a:p>
          <a:p>
            <a:pPr>
              <a:lnSpc>
                <a:spcPct val="90000"/>
              </a:lnSpc>
            </a:pPr>
            <a:r>
              <a:rPr lang="en-GB" altLang="en-US"/>
              <a:t>Explain other factors which could affect results:</a:t>
            </a:r>
          </a:p>
          <a:p>
            <a:pPr>
              <a:lnSpc>
                <a:spcPct val="90000"/>
              </a:lnSpc>
              <a:buFontTx/>
              <a:buChar char="•"/>
            </a:pPr>
            <a:r>
              <a:rPr lang="en-GB" altLang="en-US" b="1"/>
              <a:t>Food, Fruit juice, Newspaper print, perfumes, hand creams, Glossy magazines (paper contains glycerine), hairspray, hair gel.</a:t>
            </a:r>
          </a:p>
          <a:p>
            <a:pPr>
              <a:lnSpc>
                <a:spcPct val="90000"/>
              </a:lnSpc>
            </a:pPr>
            <a:r>
              <a:rPr lang="en-GB" altLang="en-US" b="1"/>
              <a:t>Sites for Lancing: </a:t>
            </a:r>
            <a:r>
              <a:rPr lang="en-GB" altLang="en-US"/>
              <a:t>Avoid using index finger &amp; thumb as used for fine motor movements. Lance sides of fingers – not pad or tip. Explain if patient was to become visually impaired using the pad could affect their ability to read Braille &amp; more painful in pad. Lance no lower than nail bed avoiding edge of nail. Earlobe is also an approved site for lancing. </a:t>
            </a:r>
            <a:r>
              <a:rPr lang="en-GB" altLang="en-US" b="1"/>
              <a:t>Never use toes.</a:t>
            </a:r>
          </a:p>
          <a:p>
            <a:pPr>
              <a:lnSpc>
                <a:spcPct val="90000"/>
              </a:lnSpc>
            </a:pPr>
            <a:r>
              <a:rPr lang="en-GB" altLang="en-US" b="1"/>
              <a:t>Always rotate sites to prevent sore areas.</a:t>
            </a:r>
            <a:endParaRPr lang="en-US" alt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pPr marL="228600" indent="-228600" algn="ctr"/>
            <a:r>
              <a:rPr lang="en-GB" altLang="en-US" b="1"/>
              <a:t>Three Simple Steps:</a:t>
            </a:r>
          </a:p>
          <a:p>
            <a:pPr marL="228600" indent="-228600" algn="ctr"/>
            <a:endParaRPr lang="en-GB" altLang="en-US" b="1"/>
          </a:p>
          <a:p>
            <a:pPr marL="228600" indent="-228600">
              <a:buFontTx/>
              <a:buAutoNum type="arabicPeriod"/>
            </a:pPr>
            <a:r>
              <a:rPr lang="en-GB" altLang="en-US"/>
              <a:t>Hold the lancet and twist off the sterility cap by twistng it in either direction. Throw the sterility cap away.</a:t>
            </a:r>
          </a:p>
          <a:p>
            <a:pPr marL="228600" indent="-228600">
              <a:buFontTx/>
              <a:buAutoNum type="arabicPeriod"/>
            </a:pPr>
            <a:endParaRPr lang="en-GB" altLang="en-US"/>
          </a:p>
          <a:p>
            <a:pPr marL="228600" indent="-228600">
              <a:buFontTx/>
              <a:buAutoNum type="arabicPeriod"/>
            </a:pPr>
            <a:r>
              <a:rPr lang="en-GB" altLang="en-US"/>
              <a:t>Select the depth you want by turning the depth adjuster.</a:t>
            </a:r>
          </a:p>
          <a:p>
            <a:pPr marL="228600" indent="-228600">
              <a:buFontTx/>
              <a:buAutoNum type="arabicPeriod"/>
            </a:pPr>
            <a:endParaRPr lang="en-GB" altLang="en-US"/>
          </a:p>
          <a:p>
            <a:pPr marL="228600" indent="-228600">
              <a:buFontTx/>
              <a:buAutoNum type="arabicPeriod"/>
            </a:pPr>
            <a:r>
              <a:rPr lang="en-GB" altLang="en-US"/>
              <a:t>Ensure the finger is clean and dry (wash with soap &amp; water). Hold the Accu-chek Safe-T-pro plus firmly against the side of the fingertip and press the purple button on the top of the lancet. Dispose of in sharps container.</a:t>
            </a: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p:txBody>
          <a:bodyPr/>
          <a:lstStyle/>
          <a:p>
            <a:pPr>
              <a:buFontTx/>
              <a:buChar char="•"/>
            </a:pPr>
            <a:r>
              <a:rPr lang="en-GB" altLang="en-US" sz="1000"/>
              <a:t>Due to adverse incidents arising using Blood Glucose Monitoring equipment , the DOH and the Medication &amp; Healthcare Products Regulation Agency  issued Hazard &amp; Safety Notices, both of which highlighted the need for all staff to be trained properly in their use. </a:t>
            </a:r>
          </a:p>
          <a:p>
            <a:r>
              <a:rPr lang="en-GB" altLang="en-US" sz="1000" b="1"/>
              <a:t>All nursing staff are accountable for ensuring they keep updated with their personal training needs.</a:t>
            </a:r>
          </a:p>
          <a:p>
            <a:pPr>
              <a:buFontTx/>
              <a:buChar char="•"/>
            </a:pPr>
            <a:r>
              <a:rPr lang="en-GB" altLang="en-US" sz="1000" b="1"/>
              <a:t>Department of Health – </a:t>
            </a:r>
            <a:r>
              <a:rPr lang="en-GB" altLang="en-US" sz="1000"/>
              <a:t>In 1987 the DoH issued a hazard notice: Blood Glucose Measurements: Reliability of Results Produced In Extra Laboratory Areas HN (Hazard) (87) 13. They stated: “</a:t>
            </a:r>
            <a:r>
              <a:rPr lang="en-GB" altLang="en-US" sz="1000" i="1"/>
              <a:t>The use of blood glucose meters by untrained staff, without adequate management, supervision of the equipment &amp; without the use of quality control procedures, can lead to misleading results, adversely affecting the treatment of patients”</a:t>
            </a:r>
          </a:p>
          <a:p>
            <a:pPr>
              <a:buFontTx/>
              <a:buChar char="•"/>
            </a:pPr>
            <a:r>
              <a:rPr lang="en-GB" altLang="en-US" sz="1000" b="1"/>
              <a:t>MHRA – </a:t>
            </a:r>
            <a:r>
              <a:rPr lang="en-GB" altLang="en-US" sz="1000"/>
              <a:t>In 1996 the MHRA issued a safety notice: Extra Laboratory use of Blood Glucose Meters &amp; Test Strips: Contra-indications, training &amp; Advice to the users. MDA SN 9616 June 1996. They stated: “</a:t>
            </a:r>
            <a:r>
              <a:rPr lang="en-GB" altLang="en-US" sz="1000" i="1"/>
              <a:t>Staff who are responsible for extra-laboratory glucose testing, including near patient testing &amp; for training self monitoring diabetic patients, need to be aware that the clinical condition of the patient may be associated with the production of misleading results. Contraindications &amp; interpretation of results should be covered in staff training sessions”.</a:t>
            </a:r>
          </a:p>
          <a:p>
            <a:pPr>
              <a:buFontTx/>
              <a:buChar char="•"/>
            </a:pPr>
            <a:r>
              <a:rPr lang="en-GB" altLang="en-US" sz="1000" b="1"/>
              <a:t>Nursing &amp; Midwifery Council (NMC) – </a:t>
            </a:r>
            <a:r>
              <a:rPr lang="en-GB" altLang="en-US" sz="1000"/>
              <a:t>Code of Conduct (NMC 2002) states: “Maintain your professional knowledge &amp; competence”.</a:t>
            </a:r>
          </a:p>
          <a:p>
            <a:pPr>
              <a:buFontTx/>
              <a:buChar char="•"/>
            </a:pPr>
            <a:r>
              <a:rPr lang="en-GB" altLang="en-US" sz="1000" b="1"/>
              <a:t>Trust – </a:t>
            </a:r>
            <a:r>
              <a:rPr lang="en-GB" altLang="en-US" sz="1000"/>
              <a:t>Blood glucose monitoring policy/guidelines. The more staff who attend training – the less likely there is to be a clinical incident / negligence claim against Trust.</a:t>
            </a:r>
          </a:p>
          <a:p>
            <a:pPr>
              <a:buFontTx/>
              <a:buChar char="•"/>
            </a:pPr>
            <a:r>
              <a:rPr lang="en-GB" altLang="en-US" sz="1000" b="1"/>
              <a:t>Royal College Nursing (RCN) – </a:t>
            </a:r>
            <a:r>
              <a:rPr lang="en-GB" altLang="en-US" sz="1000"/>
              <a:t>The Diabetes Nursing Forum of RCN issued guidelines on the use of blood glucose monitoring equipment by nurses in clinical areas .They stated: </a:t>
            </a:r>
            <a:r>
              <a:rPr lang="en-GB" altLang="en-US" sz="1000" i="1"/>
              <a:t>“No nurse should use blood glucose monitoring equipment without complete training”. </a:t>
            </a:r>
            <a:r>
              <a:rPr lang="en-GB" altLang="en-US" sz="1000"/>
              <a:t>The RCN also advised that the training should be mandatory.</a:t>
            </a:r>
            <a:endParaRPr lang="en-US" altLang="en-US" sz="10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p:txBody>
          <a:bodyPr/>
          <a:lstStyle/>
          <a:p>
            <a:pPr>
              <a:buFontTx/>
              <a:buChar char="•"/>
            </a:pPr>
            <a:r>
              <a:rPr lang="en-GB" altLang="en-US" b="1"/>
              <a:t>Severe Dehydration – </a:t>
            </a:r>
            <a:r>
              <a:rPr lang="en-GB" altLang="en-US"/>
              <a:t>refer to Hazard article “Patient Death Sparks Change At Hospital” where a lady died due to being treated from capillary blood glucose readings whilst in a dehydrated state.</a:t>
            </a:r>
          </a:p>
          <a:p>
            <a:pPr>
              <a:buFontTx/>
              <a:buChar char="•"/>
            </a:pPr>
            <a:r>
              <a:rPr lang="en-GB" altLang="en-US" b="1"/>
              <a:t>Hypotension – </a:t>
            </a:r>
            <a:r>
              <a:rPr lang="en-GB" altLang="en-US"/>
              <a:t>Due to peripheral shutdown</a:t>
            </a:r>
          </a:p>
          <a:p>
            <a:pPr>
              <a:buFontTx/>
              <a:buChar char="•"/>
            </a:pPr>
            <a:r>
              <a:rPr lang="en-GB" altLang="en-US" b="1"/>
              <a:t>Shock – </a:t>
            </a:r>
            <a:r>
              <a:rPr lang="en-GB" altLang="en-US"/>
              <a:t>Due to peripheral shutdown as blood is directed to major organs.</a:t>
            </a:r>
          </a:p>
          <a:p>
            <a:pPr>
              <a:buFontTx/>
              <a:buChar char="•"/>
            </a:pPr>
            <a:r>
              <a:rPr lang="en-GB" altLang="en-US" b="1"/>
              <a:t>Peripheral Circulatory Failure – </a:t>
            </a:r>
            <a:r>
              <a:rPr lang="en-GB" altLang="en-US"/>
              <a:t>possible causes: severe dehydration, hyperglycaemic Hyperosmolar state with or without Ketosis, Hypotension, shock, peripheral vascular disease.</a:t>
            </a:r>
          </a:p>
          <a:p>
            <a:pPr>
              <a:buFontTx/>
              <a:buChar char="•"/>
            </a:pPr>
            <a:r>
              <a:rPr lang="en-GB" altLang="en-US" b="1"/>
              <a:t>Hyperosmolar Non-Ketotic Coma – </a:t>
            </a:r>
            <a:r>
              <a:rPr lang="en-GB" altLang="en-US"/>
              <a:t>occurs in patients with adult onset diabetes &amp; causes a metabolic derangement characterized by hyperglycaemia, severe dehydration &amp; focal or global neurological deficits.</a:t>
            </a:r>
          </a:p>
          <a:p>
            <a:pPr>
              <a:buFontTx/>
              <a:buChar char="•"/>
            </a:pPr>
            <a:r>
              <a:rPr lang="en-GB" altLang="en-US" b="1"/>
              <a:t>Ketoacidocis – </a:t>
            </a:r>
            <a:r>
              <a:rPr lang="en-GB" altLang="en-US"/>
              <a:t>usually caused by a lack of insulin leading to high blood sugar levels, ketones in urine &amp; acids in blood. </a:t>
            </a:r>
          </a:p>
          <a:p>
            <a:r>
              <a:rPr lang="en-GB" altLang="en-US"/>
              <a:t>The secretion of glucose into the urine causes large quantities of water and salts to be lost leading to serious dehydration.</a:t>
            </a:r>
          </a:p>
          <a:p>
            <a:pPr>
              <a:buFontTx/>
              <a:buChar char="•"/>
            </a:pPr>
            <a:r>
              <a:rPr lang="en-GB" altLang="en-US" b="1"/>
              <a:t>Unconscious Patients – </a:t>
            </a:r>
            <a:r>
              <a:rPr lang="en-GB" altLang="en-US"/>
              <a:t>If collapsed and peripherally shut down a venous sample should be sent to laboratory.  The meter is designed to monitor blood sugar levels, all diagnosis should be made from a venous sample. </a:t>
            </a:r>
          </a:p>
          <a:p>
            <a:pPr>
              <a:buFontTx/>
              <a:buChar char="•"/>
            </a:pPr>
            <a:endParaRPr lang="en-GB" altLang="en-US" b="1"/>
          </a:p>
          <a:p>
            <a:pPr>
              <a:buFontTx/>
              <a:buChar char="•"/>
            </a:pPr>
            <a:endParaRPr lang="en-GB" altLang="en-US"/>
          </a:p>
          <a:p>
            <a:pPr>
              <a:buFontTx/>
              <a:buChar char="•"/>
            </a:pPr>
            <a:endParaRPr lang="en-US" alt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pPr>
              <a:buFontTx/>
              <a:buChar char="•"/>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p:txBody>
          <a:bodyPr/>
          <a:lstStyle/>
          <a:p>
            <a:pPr>
              <a:buFontTx/>
              <a:buChar char="•"/>
            </a:pPr>
            <a:r>
              <a:rPr lang="en-GB" altLang="en-US" b="1"/>
              <a:t>On/Off Button – </a:t>
            </a:r>
            <a:r>
              <a:rPr lang="en-GB" altLang="en-US"/>
              <a:t>Press and hold down to display screen contents. Check that screen is full of icons and the segments that form the “8”s are intact. </a:t>
            </a:r>
          </a:p>
          <a:p>
            <a:r>
              <a:rPr lang="en-GB" altLang="en-US"/>
              <a:t>Ensure all areas of the screen are clearly visible. Screen should be checked each time meter is switched on , minimum daily.</a:t>
            </a:r>
          </a:p>
          <a:p>
            <a:r>
              <a:rPr lang="en-GB" altLang="en-US"/>
              <a:t>(meter may have been dropped and the screen may have been damaged / not display figures clearly e.g may display a 3 but should be an 8 – this could have implications to the treatment  given)</a:t>
            </a:r>
          </a:p>
          <a:p>
            <a:endParaRPr lang="en-GB" altLang="en-US"/>
          </a:p>
          <a:p>
            <a:pPr>
              <a:buFontTx/>
              <a:buChar char="•"/>
            </a:pPr>
            <a:r>
              <a:rPr lang="en-GB" altLang="en-US" b="1"/>
              <a:t>Memory Buttons – </a:t>
            </a:r>
            <a:r>
              <a:rPr lang="en-GB" altLang="en-US"/>
              <a:t>Do not use memory function in clinical setting as not able to input patient identification into meter. This should NEVER be used in a professional setting.</a:t>
            </a:r>
          </a:p>
          <a:p>
            <a:endParaRPr lang="en-GB" altLang="en-US"/>
          </a:p>
          <a:p>
            <a:pPr>
              <a:buFontTx/>
              <a:buChar char="•"/>
            </a:pPr>
            <a:r>
              <a:rPr lang="en-GB" altLang="en-US" b="1"/>
              <a:t>Storage – </a:t>
            </a:r>
            <a:r>
              <a:rPr lang="en-GB" altLang="en-US"/>
              <a:t>The meter and all associated consumables should be stored at room temperature. Avoid extremes of heat/cold.</a:t>
            </a:r>
          </a:p>
          <a:p>
            <a:pPr>
              <a:buFontTx/>
              <a:buChar char="•"/>
            </a:pPr>
            <a:endParaRPr lang="en-GB" altLang="en-US"/>
          </a:p>
          <a:p>
            <a:pPr>
              <a:buFontTx/>
              <a:buChar char="•"/>
            </a:pPr>
            <a:r>
              <a:rPr lang="en-GB" altLang="en-US" b="1"/>
              <a:t>Measuring Range – </a:t>
            </a:r>
            <a:r>
              <a:rPr lang="en-GB" altLang="en-US"/>
              <a:t>0.6 – 33.3mmol/L</a:t>
            </a:r>
            <a:endParaRPr lang="en-GB" altLang="en-US" b="1"/>
          </a:p>
          <a:p>
            <a:endParaRPr lang="en-US" alt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pPr>
              <a:buFontTx/>
              <a:buChar char="•"/>
            </a:pPr>
            <a:r>
              <a:rPr lang="en-GB" altLang="en-US" b="1"/>
              <a:t>Test Strip – </a:t>
            </a:r>
            <a:r>
              <a:rPr lang="en-GB" altLang="en-US"/>
              <a:t>Is robust and can be handled as long as hands are clean, dry &amp; free from alcohol gel. They are dosed at the tip of the strip. (End dosing strip).</a:t>
            </a:r>
          </a:p>
          <a:p>
            <a:pPr>
              <a:buFontTx/>
              <a:buChar char="•"/>
            </a:pPr>
            <a:r>
              <a:rPr lang="en-GB" altLang="en-US" b="1"/>
              <a:t>You must ensure when applying blood/QC solution that the yellow test pad is completely covered for accurate results.</a:t>
            </a:r>
            <a:endParaRPr lang="en-GB" altLang="en-US"/>
          </a:p>
          <a:p>
            <a:pPr>
              <a:buFontTx/>
              <a:buChar char="•"/>
            </a:pPr>
            <a:r>
              <a:rPr lang="en-GB" altLang="en-US" b="1"/>
              <a:t>Storage of test strips: </a:t>
            </a:r>
            <a:r>
              <a:rPr lang="en-GB" altLang="en-US"/>
              <a:t>The lid must be kept firmly closed on the pot as exposure to heat &amp; humidity can cause the test strips to give inaccurate results. If the lid is left off – dispose of the pot of test strips. Performa test strip pot has a flip top lid to prevent lid becoming stuck in the workstation!</a:t>
            </a:r>
          </a:p>
          <a:p>
            <a:pPr>
              <a:buFontTx/>
              <a:buChar char="•"/>
            </a:pPr>
            <a:r>
              <a:rPr lang="en-GB" altLang="en-US" b="1"/>
              <a:t>Validation before use – </a:t>
            </a:r>
            <a:r>
              <a:rPr lang="en-GB" altLang="en-US"/>
              <a:t>On insertion of the test strip you must validate that the 3 digit code on the pot of test strips corresponds with the code displayed on the screen of the meter before performing a test.</a:t>
            </a:r>
          </a:p>
          <a:p>
            <a:pPr>
              <a:buFontTx/>
              <a:buChar char="•"/>
            </a:pPr>
            <a:r>
              <a:rPr lang="en-GB" altLang="en-US"/>
              <a:t>Check expiry date of test strips before use.</a:t>
            </a:r>
          </a:p>
          <a:p>
            <a:pPr>
              <a:buFontTx/>
              <a:buChar char="•"/>
            </a:pPr>
            <a:r>
              <a:rPr lang="en-GB" altLang="en-US" b="1"/>
              <a:t>Uderdose detection</a:t>
            </a:r>
            <a:r>
              <a:rPr lang="en-GB" altLang="en-US"/>
              <a:t> (error code E4) prevents using a strip with insufficient sample.</a:t>
            </a:r>
          </a:p>
          <a:p>
            <a:pPr>
              <a:buFontTx/>
              <a:buChar char="•"/>
            </a:pPr>
            <a:r>
              <a:rPr lang="en-GB" altLang="en-US"/>
              <a:t>The Performa strip also compensates for temperature, humidity &amp; Haematocrit – gives error messages if unable to compensate.</a:t>
            </a:r>
          </a:p>
          <a:p>
            <a:pPr>
              <a:buFontTx/>
              <a:buChar char="•"/>
            </a:pPr>
            <a:r>
              <a:rPr lang="en-GB" altLang="en-US"/>
              <a:t>The Performa strip also detects sample type: blood /QC</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xfrm>
            <a:off x="377825" y="4610100"/>
            <a:ext cx="6192838" cy="4700588"/>
          </a:xfrm>
        </p:spPr>
        <p:txBody>
          <a:bodyPr/>
          <a:lstStyle/>
          <a:p>
            <a:pPr marL="228600" indent="-228600"/>
            <a:r>
              <a:rPr lang="en-GB" altLang="en-US" sz="1000" b="1"/>
              <a:t>Why Quality Control?</a:t>
            </a:r>
            <a:r>
              <a:rPr lang="en-GB" altLang="en-US" sz="1000"/>
              <a:t> This is the only way to ensure meter is working accurately. If a clinical incident occurred, the QC Logbook is used as evidence of maintenance for the nurse’s defence that the result being acted upon was accurate.</a:t>
            </a:r>
          </a:p>
          <a:p>
            <a:pPr marL="228600" indent="-228600"/>
            <a:r>
              <a:rPr lang="en-GB" altLang="en-US" sz="1000" b="1"/>
              <a:t>When to Quality Control?</a:t>
            </a:r>
            <a:r>
              <a:rPr lang="en-GB" altLang="en-US" sz="1000">
                <a:solidFill>
                  <a:schemeClr val="hlink"/>
                </a:solidFill>
              </a:rPr>
              <a:t> QC expires 3 months after opening – write 3 month expiry date on QC bottle. Mix QC before using (main reason QC fails) – wipe off any crystalising of QC solution from top of QC bottle onto tissue.</a:t>
            </a:r>
            <a:endParaRPr lang="en-GB" altLang="en-US" sz="1000"/>
          </a:p>
          <a:p>
            <a:pPr marL="228600" indent="-228600">
              <a:buFontTx/>
              <a:buChar char="•"/>
            </a:pPr>
            <a:r>
              <a:rPr lang="en-GB" altLang="en-US" sz="1000"/>
              <a:t>If meter is used daily – QC should be performed every 24 hours. (refer to Trust Policy)</a:t>
            </a:r>
          </a:p>
          <a:p>
            <a:pPr marL="228600" indent="-228600">
              <a:buFontTx/>
              <a:buChar char="•"/>
            </a:pPr>
            <a:r>
              <a:rPr lang="en-GB" altLang="en-US" sz="1000"/>
              <a:t>If used infrequently – QC should be performed weekly and on day of test.</a:t>
            </a:r>
          </a:p>
          <a:p>
            <a:pPr marL="228600" indent="-228600"/>
            <a:r>
              <a:rPr lang="en-GB" altLang="en-US" sz="1000"/>
              <a:t>QC should also be performed in the following situations:</a:t>
            </a:r>
          </a:p>
          <a:p>
            <a:pPr marL="228600" indent="-228600">
              <a:buFontTx/>
              <a:buAutoNum type="arabicPeriod"/>
            </a:pPr>
            <a:r>
              <a:rPr lang="en-GB" altLang="en-US" sz="1000" b="1"/>
              <a:t>New Test Strips</a:t>
            </a:r>
          </a:p>
          <a:p>
            <a:pPr marL="228600" indent="-228600">
              <a:buFontTx/>
              <a:buAutoNum type="arabicPeriod"/>
            </a:pPr>
            <a:r>
              <a:rPr lang="en-GB" altLang="en-US" sz="1000" b="1"/>
              <a:t>New QC Solution</a:t>
            </a:r>
          </a:p>
          <a:p>
            <a:pPr marL="228600" indent="-228600">
              <a:buFontTx/>
              <a:buAutoNum type="arabicPeriod"/>
            </a:pPr>
            <a:r>
              <a:rPr lang="en-GB" altLang="en-US" sz="1000" b="1"/>
              <a:t>If meter is dropped</a:t>
            </a:r>
          </a:p>
          <a:p>
            <a:pPr marL="228600" indent="-228600">
              <a:buFontTx/>
              <a:buAutoNum type="arabicPeriod"/>
            </a:pPr>
            <a:r>
              <a:rPr lang="en-GB" altLang="en-US" sz="1000" b="1"/>
              <a:t>New Battery</a:t>
            </a:r>
          </a:p>
          <a:p>
            <a:pPr marL="228600" indent="-228600">
              <a:buFontTx/>
              <a:buAutoNum type="arabicPeriod"/>
            </a:pPr>
            <a:r>
              <a:rPr lang="en-GB" altLang="en-US" sz="1000" b="1"/>
              <a:t>Unexplained result versus clinical appearance</a:t>
            </a:r>
          </a:p>
          <a:p>
            <a:pPr marL="228600" indent="-228600"/>
            <a:r>
              <a:rPr lang="en-GB" altLang="en-US" sz="1000" b="1"/>
              <a:t>How to QC the Performa Meter </a:t>
            </a:r>
            <a:r>
              <a:rPr lang="en-GB" altLang="en-US" sz="1000"/>
              <a:t>– Demonstrate how to perform QC either by checking the results off the range on the pot of test strips or by using the buttons on the top of the meter. Always demonstrate where to locate the QC range on the pot of test strips.</a:t>
            </a:r>
            <a:r>
              <a:rPr lang="en-GB" altLang="en-US" sz="1000">
                <a:solidFill>
                  <a:schemeClr val="hlink"/>
                </a:solidFill>
              </a:rPr>
              <a:t> Staff being trained must demonstrate how to do a QC test.</a:t>
            </a:r>
          </a:p>
          <a:p>
            <a:pPr marL="228600" indent="-228600"/>
            <a:r>
              <a:rPr lang="en-GB" altLang="en-US" sz="1000" b="1"/>
              <a:t>Documentation of Results: </a:t>
            </a:r>
            <a:r>
              <a:rPr lang="en-GB" altLang="en-US" sz="1000"/>
              <a:t>Go through how to complete Logbook. Legal document need to keep for minimum of 7 years if used on &gt;18years or minimum 21 years if nursing &lt;18 years. No ditto marks, black ink. Ensure meter serial number written in Logbook. Every nurse using meter is accountable for ensuring the QC test is carried out according to hospital policy &amp; should check QC has been done before using meter.</a:t>
            </a:r>
          </a:p>
          <a:p>
            <a:pPr marL="228600" indent="-228600"/>
            <a:r>
              <a:rPr lang="en-GB" altLang="en-US" sz="1000" b="1"/>
              <a:t>External Quality Assurance: </a:t>
            </a:r>
            <a:r>
              <a:rPr lang="en-GB" altLang="en-US" sz="1000"/>
              <a:t>Explain this is a sample sent to all wards from Biochemistry, it tests the accuracy of the meter and also that the user is following procedures (result only known by lab). Explain It is processed like a patient sample, how to complete paperwork &amp; return to laboratory. Everyone’s responsibility to perform EQA samples. Hospital is audited on numbers of tests returned and accuracy.</a:t>
            </a:r>
            <a:endParaRPr lang="en-GB" altLang="en-US" sz="1000" b="1"/>
          </a:p>
          <a:p>
            <a:pPr marL="228600" indent="-228600"/>
            <a:endParaRPr lang="en-GB" altLang="en-US" sz="1000" b="1"/>
          </a:p>
          <a:p>
            <a:pPr marL="228600" indent="-228600"/>
            <a:endParaRPr lang="en-GB" altLang="en-US" sz="1000" b="1"/>
          </a:p>
          <a:p>
            <a:pPr marL="228600" indent="-228600"/>
            <a:endParaRPr lang="en-US" altLang="en-US" sz="1000"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802BF099-73E9-461C-B5D9-EA62F5EE89FA}" type="slidenum">
              <a:rPr lang="en-GB" altLang="en-US"/>
              <a:pPr/>
              <a:t>‹#›</a:t>
            </a:fld>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27154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E7BBAB78-01C1-47CD-A732-17EA991960E2}" type="slidenum">
              <a:rPr lang="en-GB" altLang="en-US"/>
              <a:pPr/>
              <a:t>‹#›</a:t>
            </a:fld>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414729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428625"/>
            <a:ext cx="2262187" cy="5849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0213" y="428625"/>
            <a:ext cx="6635750" cy="5849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2C4EBF2E-F8B0-422D-8EA4-2AF20CAF9FD2}" type="slidenum">
              <a:rPr lang="en-GB" altLang="en-US"/>
              <a:pPr/>
              <a:t>‹#›</a:t>
            </a:fld>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334266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30213" y="1806575"/>
            <a:ext cx="4448175" cy="4471988"/>
          </a:xfrm>
        </p:spPr>
        <p:txBody>
          <a:bodyPr/>
          <a:lstStyle/>
          <a:p>
            <a:endParaRPr lang="en-US"/>
          </a:p>
        </p:txBody>
      </p:sp>
      <p:sp>
        <p:nvSpPr>
          <p:cNvPr id="4" name="Text Placeholder 3"/>
          <p:cNvSpPr>
            <a:spLocks noGrp="1"/>
          </p:cNvSpPr>
          <p:nvPr>
            <p:ph type="body" sz="half" idx="2"/>
          </p:nvPr>
        </p:nvSpPr>
        <p:spPr>
          <a:xfrm>
            <a:off x="5030788" y="1806575"/>
            <a:ext cx="4449762"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F80AC0A1-B78B-4C8B-BA5A-13D76D720995}" type="slidenum">
              <a:rPr lang="en-GB" altLang="en-US"/>
              <a:pPr/>
              <a:t>‹#›</a:t>
            </a:fld>
            <a:endParaRPr lang="en-GB" altLang="en-US"/>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a:p>
        </p:txBody>
      </p:sp>
    </p:spTree>
    <p:extLst>
      <p:ext uri="{BB962C8B-B14F-4D97-AF65-F5344CB8AC3E}">
        <p14:creationId xmlns:p14="http://schemas.microsoft.com/office/powerpoint/2010/main" val="414255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213" y="1806575"/>
            <a:ext cx="4448175"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788" y="1806575"/>
            <a:ext cx="4449762"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86DE0B1C-E44C-499E-8858-D60947FA4A07}" type="slidenum">
              <a:rPr lang="en-GB" altLang="en-US"/>
              <a:pPr/>
              <a:t>‹#›</a:t>
            </a:fld>
            <a:endParaRPr lang="en-GB" altLang="en-US"/>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a:p>
        </p:txBody>
      </p:sp>
    </p:spTree>
    <p:extLst>
      <p:ext uri="{BB962C8B-B14F-4D97-AF65-F5344CB8AC3E}">
        <p14:creationId xmlns:p14="http://schemas.microsoft.com/office/powerpoint/2010/main" val="100426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213" y="1806575"/>
            <a:ext cx="4448175"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30788" y="1806575"/>
            <a:ext cx="4449762" cy="4471988"/>
          </a:xfrm>
        </p:spPr>
        <p:txBody>
          <a:bodyPr/>
          <a:lstStyle/>
          <a:p>
            <a:endParaRPr lang="en-US"/>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FCF7F92A-58CC-4008-9D26-043F8304B035}" type="slidenum">
              <a:rPr lang="en-GB" altLang="en-US"/>
              <a:pPr/>
              <a:t>‹#›</a:t>
            </a:fld>
            <a:endParaRPr lang="en-GB" altLang="en-US"/>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a:p>
        </p:txBody>
      </p:sp>
    </p:spTree>
    <p:extLst>
      <p:ext uri="{BB962C8B-B14F-4D97-AF65-F5344CB8AC3E}">
        <p14:creationId xmlns:p14="http://schemas.microsoft.com/office/powerpoint/2010/main" val="417763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213" y="1806575"/>
            <a:ext cx="4448175"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0788" y="1806575"/>
            <a:ext cx="4449762"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30788" y="4117975"/>
            <a:ext cx="4449762" cy="216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30213" y="6323013"/>
            <a:ext cx="9050337" cy="193675"/>
          </a:xfrm>
        </p:spPr>
        <p:txBody>
          <a:bodyPr/>
          <a:lstStyle>
            <a:lvl1pPr>
              <a:defRPr/>
            </a:lvl1pPr>
          </a:lstStyle>
          <a:p>
            <a:endParaRPr lang="en-GB" altLang="en-US"/>
          </a:p>
        </p:txBody>
      </p:sp>
      <p:sp>
        <p:nvSpPr>
          <p:cNvPr id="7" name="Slide Number Placeholder 6"/>
          <p:cNvSpPr>
            <a:spLocks noGrp="1"/>
          </p:cNvSpPr>
          <p:nvPr>
            <p:ph type="sldNum" sz="quarter" idx="11"/>
          </p:nvPr>
        </p:nvSpPr>
        <p:spPr>
          <a:xfrm>
            <a:off x="430213" y="6323013"/>
            <a:ext cx="9050337" cy="193675"/>
          </a:xfrm>
        </p:spPr>
        <p:txBody>
          <a:bodyPr/>
          <a:lstStyle>
            <a:lvl1pPr>
              <a:defRPr/>
            </a:lvl1pPr>
          </a:lstStyle>
          <a:p>
            <a:fld id="{F7E7B714-AB8C-4C80-94A9-3BB93581BB6D}" type="slidenum">
              <a:rPr lang="en-GB" altLang="en-US"/>
              <a:pPr/>
              <a:t>‹#›</a:t>
            </a:fld>
            <a:endParaRPr lang="en-GB" altLang="en-US"/>
          </a:p>
        </p:txBody>
      </p:sp>
      <p:sp>
        <p:nvSpPr>
          <p:cNvPr id="8" name="Footer Placeholder 7"/>
          <p:cNvSpPr>
            <a:spLocks noGrp="1"/>
          </p:cNvSpPr>
          <p:nvPr>
            <p:ph type="ftr" sz="quarter" idx="12"/>
          </p:nvPr>
        </p:nvSpPr>
        <p:spPr>
          <a:xfrm>
            <a:off x="430213" y="6324600"/>
            <a:ext cx="9050337" cy="193675"/>
          </a:xfrm>
        </p:spPr>
        <p:txBody>
          <a:bodyPr/>
          <a:lstStyle>
            <a:lvl1pPr>
              <a:defRPr/>
            </a:lvl1pPr>
          </a:lstStyle>
          <a:p>
            <a:endParaRPr lang="en-GB" altLang="en-US"/>
          </a:p>
        </p:txBody>
      </p:sp>
    </p:spTree>
    <p:extLst>
      <p:ext uri="{BB962C8B-B14F-4D97-AF65-F5344CB8AC3E}">
        <p14:creationId xmlns:p14="http://schemas.microsoft.com/office/powerpoint/2010/main" val="309242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13192C36-B034-437C-890E-DBE9C453FB84}" type="slidenum">
              <a:rPr lang="en-GB" altLang="en-US"/>
              <a:pPr/>
              <a:t>‹#›</a:t>
            </a:fld>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81333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6BA2B280-74C5-4734-93CE-13327640C750}" type="slidenum">
              <a:rPr lang="en-GB" altLang="en-US"/>
              <a:pPr/>
              <a:t>‹#›</a:t>
            </a:fld>
            <a:endParaRPr lang="en-GB" altLang="en-US"/>
          </a:p>
        </p:txBody>
      </p:sp>
      <p:sp>
        <p:nvSpPr>
          <p:cNvPr id="6" name="Footer Placeholder 5"/>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420589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0213" y="1806575"/>
            <a:ext cx="4448175"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788" y="1806575"/>
            <a:ext cx="4449762"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C5DFD1DC-3C80-40F7-B4FF-743B35AB3658}" type="slidenum">
              <a:rPr lang="en-GB" altLang="en-US"/>
              <a:pPr/>
              <a:t>‹#›</a:t>
            </a:fld>
            <a:endParaRPr lang="en-GB" altLang="en-US"/>
          </a:p>
        </p:txBody>
      </p:sp>
      <p:sp>
        <p:nvSpPr>
          <p:cNvPr id="7" name="Footer Placeholder 6"/>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91951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Slide Number Placeholder 7"/>
          <p:cNvSpPr>
            <a:spLocks noGrp="1"/>
          </p:cNvSpPr>
          <p:nvPr>
            <p:ph type="sldNum" sz="quarter" idx="11"/>
          </p:nvPr>
        </p:nvSpPr>
        <p:spPr/>
        <p:txBody>
          <a:bodyPr/>
          <a:lstStyle>
            <a:lvl1pPr>
              <a:defRPr/>
            </a:lvl1pPr>
          </a:lstStyle>
          <a:p>
            <a:fld id="{A0D113E6-3E77-49BF-82C8-B7393D2791FD}" type="slidenum">
              <a:rPr lang="en-GB" altLang="en-US"/>
              <a:pPr/>
              <a:t>‹#›</a:t>
            </a:fld>
            <a:endParaRPr lang="en-GB" altLang="en-US"/>
          </a:p>
        </p:txBody>
      </p:sp>
      <p:sp>
        <p:nvSpPr>
          <p:cNvPr id="9" name="Footer Placeholder 8"/>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23377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Slide Number Placeholder 3"/>
          <p:cNvSpPr>
            <a:spLocks noGrp="1"/>
          </p:cNvSpPr>
          <p:nvPr>
            <p:ph type="sldNum" sz="quarter" idx="11"/>
          </p:nvPr>
        </p:nvSpPr>
        <p:spPr/>
        <p:txBody>
          <a:bodyPr/>
          <a:lstStyle>
            <a:lvl1pPr>
              <a:defRPr/>
            </a:lvl1pPr>
          </a:lstStyle>
          <a:p>
            <a:fld id="{C78053EC-A878-4A56-9D35-D6A8726BB275}" type="slidenum">
              <a:rPr lang="en-GB" altLang="en-US"/>
              <a:pPr/>
              <a:t>‹#›</a:t>
            </a:fld>
            <a:endParaRPr lang="en-GB" altLang="en-US"/>
          </a:p>
        </p:txBody>
      </p:sp>
      <p:sp>
        <p:nvSpPr>
          <p:cNvPr id="5" name="Footer Placeholder 4"/>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262030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Slide Number Placeholder 2"/>
          <p:cNvSpPr>
            <a:spLocks noGrp="1"/>
          </p:cNvSpPr>
          <p:nvPr>
            <p:ph type="sldNum" sz="quarter" idx="11"/>
          </p:nvPr>
        </p:nvSpPr>
        <p:spPr/>
        <p:txBody>
          <a:bodyPr/>
          <a:lstStyle>
            <a:lvl1pPr>
              <a:defRPr/>
            </a:lvl1pPr>
          </a:lstStyle>
          <a:p>
            <a:fld id="{CC04CFF7-C55A-4DD4-9CFF-A268D758D685}" type="slidenum">
              <a:rPr lang="en-GB" altLang="en-US"/>
              <a:pPr/>
              <a:t>‹#›</a:t>
            </a:fld>
            <a:endParaRPr lang="en-GB" altLang="en-US"/>
          </a:p>
        </p:txBody>
      </p:sp>
      <p:sp>
        <p:nvSpPr>
          <p:cNvPr id="4" name="Footer Placeholder 3"/>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28125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78D43298-E180-488D-8173-527B62C7AC46}" type="slidenum">
              <a:rPr lang="en-GB" altLang="en-US"/>
              <a:pPr/>
              <a:t>‹#›</a:t>
            </a:fld>
            <a:endParaRPr lang="en-GB" altLang="en-US"/>
          </a:p>
        </p:txBody>
      </p:sp>
      <p:sp>
        <p:nvSpPr>
          <p:cNvPr id="7" name="Footer Placeholder 6"/>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194836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804C0E56-5651-4A06-AFFC-DF0D95AD9EE5}" type="slidenum">
              <a:rPr lang="en-GB" altLang="en-US"/>
              <a:pPr/>
              <a:t>‹#›</a:t>
            </a:fld>
            <a:endParaRPr lang="en-GB" altLang="en-US"/>
          </a:p>
        </p:txBody>
      </p:sp>
      <p:sp>
        <p:nvSpPr>
          <p:cNvPr id="7" name="Footer Placeholder 6"/>
          <p:cNvSpPr>
            <a:spLocks noGrp="1"/>
          </p:cNvSpPr>
          <p:nvPr>
            <p:ph type="ftr" sz="quarter" idx="12"/>
          </p:nvPr>
        </p:nvSpPr>
        <p:spPr/>
        <p:txBody>
          <a:bodyPr/>
          <a:lstStyle>
            <a:lvl1pPr>
              <a:defRPr/>
            </a:lvl1pPr>
          </a:lstStyle>
          <a:p>
            <a:endParaRPr lang="en-GB" altLang="en-US"/>
          </a:p>
        </p:txBody>
      </p:sp>
    </p:spTree>
    <p:extLst>
      <p:ext uri="{BB962C8B-B14F-4D97-AF65-F5344CB8AC3E}">
        <p14:creationId xmlns:p14="http://schemas.microsoft.com/office/powerpoint/2010/main" val="93246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 name="shpPlaceholderDate"/>
          <p:cNvSpPr>
            <a:spLocks noGrp="1" noChangeArrowheads="1"/>
          </p:cNvSpPr>
          <p:nvPr>
            <p:ph type="dt" sz="half" idx="2"/>
          </p:nvPr>
        </p:nvSpPr>
        <p:spPr bwMode="auto">
          <a:xfrm>
            <a:off x="430213" y="6323013"/>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spcBef>
                <a:spcPct val="0"/>
              </a:spcBef>
              <a:defRPr sz="1600"/>
            </a:lvl1pPr>
          </a:lstStyle>
          <a:p>
            <a:endParaRPr lang="en-GB" altLang="en-US"/>
          </a:p>
        </p:txBody>
      </p:sp>
      <p:sp>
        <p:nvSpPr>
          <p:cNvPr id="40961" name="shpPlaceholderNumber"/>
          <p:cNvSpPr>
            <a:spLocks noGrp="1" noChangeArrowheads="1"/>
          </p:cNvSpPr>
          <p:nvPr>
            <p:ph type="sldNum" sz="quarter" idx="4"/>
          </p:nvPr>
        </p:nvSpPr>
        <p:spPr bwMode="auto">
          <a:xfrm>
            <a:off x="430213" y="6323013"/>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1600"/>
            </a:lvl1pPr>
          </a:lstStyle>
          <a:p>
            <a:fld id="{22DD26C0-4536-4ED9-9EAE-5C1AD8CD53AE}" type="slidenum">
              <a:rPr lang="en-GB" altLang="en-US"/>
              <a:pPr/>
              <a:t>‹#›</a:t>
            </a:fld>
            <a:endParaRPr lang="en-GB" altLang="en-US"/>
          </a:p>
        </p:txBody>
      </p:sp>
      <p:grpSp>
        <p:nvGrpSpPr>
          <p:cNvPr id="2033" name="shpGridExt" hidden="1"/>
          <p:cNvGrpSpPr>
            <a:grpSpLocks/>
          </p:cNvGrpSpPr>
          <p:nvPr/>
        </p:nvGrpSpPr>
        <p:grpSpPr bwMode="auto">
          <a:xfrm>
            <a:off x="430213" y="1871663"/>
            <a:ext cx="9050337" cy="4406900"/>
            <a:chOff x="281" y="1179"/>
            <a:chExt cx="5921" cy="2776"/>
          </a:xfrm>
        </p:grpSpPr>
        <p:sp>
          <p:nvSpPr>
            <p:cNvPr id="2016" name="shpGridExtRect1" hidden="1"/>
            <p:cNvSpPr>
              <a:spLocks noChangeArrowheads="1"/>
            </p:cNvSpPr>
            <p:nvPr/>
          </p:nvSpPr>
          <p:spPr bwMode="auto">
            <a:xfrm>
              <a:off x="28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17" name="shpGridExtRect2" hidden="1"/>
            <p:cNvSpPr>
              <a:spLocks noChangeArrowheads="1"/>
            </p:cNvSpPr>
            <p:nvPr/>
          </p:nvSpPr>
          <p:spPr bwMode="auto">
            <a:xfrm>
              <a:off x="658"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18" name="shpGridExtRect3" hidden="1"/>
            <p:cNvSpPr>
              <a:spLocks noChangeArrowheads="1"/>
            </p:cNvSpPr>
            <p:nvPr/>
          </p:nvSpPr>
          <p:spPr bwMode="auto">
            <a:xfrm>
              <a:off x="1034" y="1179"/>
              <a:ext cx="273"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19" name="shpGridExtRect4" hidden="1"/>
            <p:cNvSpPr>
              <a:spLocks noChangeArrowheads="1"/>
            </p:cNvSpPr>
            <p:nvPr/>
          </p:nvSpPr>
          <p:spPr bwMode="auto">
            <a:xfrm>
              <a:off x="141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20" name="shpGridExtRect5" hidden="1"/>
            <p:cNvSpPr>
              <a:spLocks noChangeArrowheads="1"/>
            </p:cNvSpPr>
            <p:nvPr/>
          </p:nvSpPr>
          <p:spPr bwMode="auto">
            <a:xfrm>
              <a:off x="1788"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21" name="shpGridExtRect6" hidden="1"/>
            <p:cNvSpPr>
              <a:spLocks noChangeArrowheads="1"/>
            </p:cNvSpPr>
            <p:nvPr/>
          </p:nvSpPr>
          <p:spPr bwMode="auto">
            <a:xfrm>
              <a:off x="216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22" name="shpGridExtRect7" hidden="1"/>
            <p:cNvSpPr>
              <a:spLocks noChangeArrowheads="1"/>
            </p:cNvSpPr>
            <p:nvPr/>
          </p:nvSpPr>
          <p:spPr bwMode="auto">
            <a:xfrm>
              <a:off x="254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23" name="shpGridExtRect8" hidden="1"/>
            <p:cNvSpPr>
              <a:spLocks noChangeArrowheads="1"/>
            </p:cNvSpPr>
            <p:nvPr/>
          </p:nvSpPr>
          <p:spPr bwMode="auto">
            <a:xfrm>
              <a:off x="291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24" name="shpGridExtRect9" hidden="1"/>
            <p:cNvSpPr>
              <a:spLocks noChangeArrowheads="1"/>
            </p:cNvSpPr>
            <p:nvPr/>
          </p:nvSpPr>
          <p:spPr bwMode="auto">
            <a:xfrm>
              <a:off x="329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25" name="shpGridExtRect10" hidden="1"/>
            <p:cNvSpPr>
              <a:spLocks noChangeArrowheads="1"/>
            </p:cNvSpPr>
            <p:nvPr/>
          </p:nvSpPr>
          <p:spPr bwMode="auto">
            <a:xfrm>
              <a:off x="367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26" name="shpGridExtRect11" hidden="1"/>
            <p:cNvSpPr>
              <a:spLocks noChangeArrowheads="1"/>
            </p:cNvSpPr>
            <p:nvPr/>
          </p:nvSpPr>
          <p:spPr bwMode="auto">
            <a:xfrm>
              <a:off x="404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27" name="shpGridExtRect12" hidden="1"/>
            <p:cNvSpPr>
              <a:spLocks noChangeArrowheads="1"/>
            </p:cNvSpPr>
            <p:nvPr/>
          </p:nvSpPr>
          <p:spPr bwMode="auto">
            <a:xfrm>
              <a:off x="442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28" name="shpGridExtRect13" hidden="1"/>
            <p:cNvSpPr>
              <a:spLocks noChangeArrowheads="1"/>
            </p:cNvSpPr>
            <p:nvPr/>
          </p:nvSpPr>
          <p:spPr bwMode="auto">
            <a:xfrm>
              <a:off x="4800"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29" name="shpGridExtRect14" hidden="1"/>
            <p:cNvSpPr>
              <a:spLocks noChangeArrowheads="1"/>
            </p:cNvSpPr>
            <p:nvPr/>
          </p:nvSpPr>
          <p:spPr bwMode="auto">
            <a:xfrm>
              <a:off x="517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30" name="shpGridExtRect15" hidden="1"/>
            <p:cNvSpPr>
              <a:spLocks noChangeArrowheads="1"/>
            </p:cNvSpPr>
            <p:nvPr/>
          </p:nvSpPr>
          <p:spPr bwMode="auto">
            <a:xfrm>
              <a:off x="5553" y="1179"/>
              <a:ext cx="273"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31" name="shpGridExtRect16" hidden="1"/>
            <p:cNvSpPr>
              <a:spLocks noChangeArrowheads="1"/>
            </p:cNvSpPr>
            <p:nvPr/>
          </p:nvSpPr>
          <p:spPr bwMode="auto">
            <a:xfrm>
              <a:off x="5930"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32" name="shpAdditionalLogo" hidden="1"/>
            <p:cNvSpPr>
              <a:spLocks noChangeArrowheads="1"/>
            </p:cNvSpPr>
            <p:nvPr/>
          </p:nvSpPr>
          <p:spPr bwMode="auto">
            <a:xfrm>
              <a:off x="5177" y="3184"/>
              <a:ext cx="102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sp>
        <p:nvSpPr>
          <p:cNvPr id="2035" name="shpPlaceholderTitle"/>
          <p:cNvSpPr>
            <a:spLocks noGrp="1" noChangeArrowheads="1"/>
          </p:cNvSpPr>
          <p:nvPr>
            <p:ph type="title"/>
          </p:nvPr>
        </p:nvSpPr>
        <p:spPr bwMode="auto">
          <a:xfrm>
            <a:off x="430213" y="428625"/>
            <a:ext cx="7313612"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38" name="shpPlaceholderMain"/>
          <p:cNvSpPr>
            <a:spLocks noGrp="1" noChangeArrowheads="1"/>
          </p:cNvSpPr>
          <p:nvPr>
            <p:ph type="body" idx="1"/>
          </p:nvPr>
        </p:nvSpPr>
        <p:spPr bwMode="auto">
          <a:xfrm>
            <a:off x="430213" y="1806575"/>
            <a:ext cx="90503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43" name="shpGridNormal" hidden="1"/>
          <p:cNvGrpSpPr>
            <a:grpSpLocks/>
          </p:cNvGrpSpPr>
          <p:nvPr/>
        </p:nvGrpSpPr>
        <p:grpSpPr bwMode="auto">
          <a:xfrm>
            <a:off x="430213" y="514350"/>
            <a:ext cx="9050337" cy="6005513"/>
            <a:chOff x="281" y="324"/>
            <a:chExt cx="5921" cy="3783"/>
          </a:xfrm>
        </p:grpSpPr>
        <p:sp>
          <p:nvSpPr>
            <p:cNvPr id="2034" name="shpGridTitle" hidden="1"/>
            <p:cNvSpPr>
              <a:spLocks noChangeArrowheads="1"/>
            </p:cNvSpPr>
            <p:nvPr/>
          </p:nvSpPr>
          <p:spPr bwMode="auto">
            <a:xfrm>
              <a:off x="281" y="324"/>
              <a:ext cx="478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36" name="shpGridLogo" hidden="1"/>
            <p:cNvSpPr>
              <a:spLocks noChangeArrowheads="1"/>
            </p:cNvSpPr>
            <p:nvPr/>
          </p:nvSpPr>
          <p:spPr bwMode="auto">
            <a:xfrm>
              <a:off x="5177" y="324"/>
              <a:ext cx="102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37" name="shpGridMain" hidden="1"/>
            <p:cNvSpPr>
              <a:spLocks noChangeArrowheads="1"/>
            </p:cNvSpPr>
            <p:nvPr/>
          </p:nvSpPr>
          <p:spPr bwMode="auto">
            <a:xfrm>
              <a:off x="281" y="1179"/>
              <a:ext cx="592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39" name="shpGridFooter" hidden="1"/>
            <p:cNvSpPr>
              <a:spLocks noChangeArrowheads="1"/>
            </p:cNvSpPr>
            <p:nvPr/>
          </p:nvSpPr>
          <p:spPr bwMode="auto">
            <a:xfrm>
              <a:off x="281" y="4005"/>
              <a:ext cx="5921" cy="102"/>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sp>
        <p:nvSpPr>
          <p:cNvPr id="2040" name="shpPlaceholderFooter"/>
          <p:cNvSpPr>
            <a:spLocks noGrp="1" noChangeArrowheads="1"/>
          </p:cNvSpPr>
          <p:nvPr>
            <p:ph type="ftr" sz="quarter" idx="3"/>
          </p:nvPr>
        </p:nvSpPr>
        <p:spPr bwMode="auto">
          <a:xfrm>
            <a:off x="430213" y="6324600"/>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0"/>
              </a:spcBef>
              <a:defRPr sz="1600"/>
            </a:lvl1pPr>
          </a:lstStyle>
          <a:p>
            <a:endParaRPr lang="en-GB" altLang="en-US"/>
          </a:p>
        </p:txBody>
      </p:sp>
      <p:sp>
        <p:nvSpPr>
          <p:cNvPr id="2042" name="shpTextDiv"/>
          <p:cNvSpPr txBox="1">
            <a:spLocks noChangeArrowheads="1"/>
          </p:cNvSpPr>
          <p:nvPr/>
        </p:nvSpPr>
        <p:spPr bwMode="auto">
          <a:xfrm rot="16200000">
            <a:off x="7904957" y="1720056"/>
            <a:ext cx="299561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a:spcBef>
                <a:spcPct val="0"/>
              </a:spcBef>
            </a:pPr>
            <a:r>
              <a:rPr lang="en-GB" altLang="en-US" sz="2200" b="1">
                <a:solidFill>
                  <a:srgbClr val="A6A6A6"/>
                </a:solidFill>
                <a:latin typeface="Minion" pitchFamily="2" charset="0"/>
              </a:rPr>
              <a:t>Diagnostics</a:t>
            </a:r>
          </a:p>
        </p:txBody>
      </p:sp>
      <p:pic>
        <p:nvPicPr>
          <p:cNvPr id="40963" name="shpLogoPic" descr="logo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black">
          <a:xfrm>
            <a:off x="8372475" y="346075"/>
            <a:ext cx="649288" cy="33655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1028" descr="cobas + claim"/>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266113" y="5805488"/>
            <a:ext cx="1206500" cy="5000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Imago" pitchFamily="2" charset="0"/>
        </a:defRPr>
      </a:lvl2pPr>
      <a:lvl3pPr algn="l" rtl="0" eaLnBrk="0" fontAlgn="base" hangingPunct="0">
        <a:spcBef>
          <a:spcPct val="0"/>
        </a:spcBef>
        <a:spcAft>
          <a:spcPct val="0"/>
        </a:spcAft>
        <a:defRPr sz="3000" b="1">
          <a:solidFill>
            <a:schemeClr val="tx2"/>
          </a:solidFill>
          <a:latin typeface="Imago" pitchFamily="2" charset="0"/>
        </a:defRPr>
      </a:lvl3pPr>
      <a:lvl4pPr algn="l" rtl="0" eaLnBrk="0" fontAlgn="base" hangingPunct="0">
        <a:spcBef>
          <a:spcPct val="0"/>
        </a:spcBef>
        <a:spcAft>
          <a:spcPct val="0"/>
        </a:spcAft>
        <a:defRPr sz="3000" b="1">
          <a:solidFill>
            <a:schemeClr val="tx2"/>
          </a:solidFill>
          <a:latin typeface="Imago" pitchFamily="2" charset="0"/>
        </a:defRPr>
      </a:lvl4pPr>
      <a:lvl5pPr algn="l" rtl="0" eaLnBrk="0" fontAlgn="base" hangingPunct="0">
        <a:spcBef>
          <a:spcPct val="0"/>
        </a:spcBef>
        <a:spcAft>
          <a:spcPct val="0"/>
        </a:spcAft>
        <a:defRPr sz="3000" b="1">
          <a:solidFill>
            <a:schemeClr val="tx2"/>
          </a:solidFill>
          <a:latin typeface="Imago" pitchFamily="2" charset="0"/>
        </a:defRPr>
      </a:lvl5pPr>
      <a:lvl6pPr marL="457200" algn="l" rtl="0" eaLnBrk="0" fontAlgn="base" hangingPunct="0">
        <a:spcBef>
          <a:spcPct val="0"/>
        </a:spcBef>
        <a:spcAft>
          <a:spcPct val="0"/>
        </a:spcAft>
        <a:defRPr sz="3000" b="1">
          <a:solidFill>
            <a:schemeClr val="tx2"/>
          </a:solidFill>
          <a:latin typeface="Imago" pitchFamily="2" charset="0"/>
        </a:defRPr>
      </a:lvl6pPr>
      <a:lvl7pPr marL="914400" algn="l" rtl="0" eaLnBrk="0" fontAlgn="base" hangingPunct="0">
        <a:spcBef>
          <a:spcPct val="0"/>
        </a:spcBef>
        <a:spcAft>
          <a:spcPct val="0"/>
        </a:spcAft>
        <a:defRPr sz="3000" b="1">
          <a:solidFill>
            <a:schemeClr val="tx2"/>
          </a:solidFill>
          <a:latin typeface="Imago" pitchFamily="2" charset="0"/>
        </a:defRPr>
      </a:lvl7pPr>
      <a:lvl8pPr marL="1371600" algn="l" rtl="0" eaLnBrk="0" fontAlgn="base" hangingPunct="0">
        <a:spcBef>
          <a:spcPct val="0"/>
        </a:spcBef>
        <a:spcAft>
          <a:spcPct val="0"/>
        </a:spcAft>
        <a:defRPr sz="3000" b="1">
          <a:solidFill>
            <a:schemeClr val="tx2"/>
          </a:solidFill>
          <a:latin typeface="Imago" pitchFamily="2" charset="0"/>
        </a:defRPr>
      </a:lvl8pPr>
      <a:lvl9pPr marL="1828800" algn="l" rtl="0" eaLnBrk="0" fontAlgn="base" hangingPunct="0">
        <a:spcBef>
          <a:spcPct val="0"/>
        </a:spcBef>
        <a:spcAft>
          <a:spcPct val="0"/>
        </a:spcAft>
        <a:defRPr sz="3000" b="1">
          <a:solidFill>
            <a:schemeClr val="tx2"/>
          </a:solidFill>
          <a:latin typeface="Imago" pitchFamily="2" charset="0"/>
        </a:defRPr>
      </a:lvl9pPr>
    </p:titleStyle>
    <p:bodyStyle>
      <a:lvl1pPr marL="285750" indent="-285750" algn="l" rtl="0" eaLnBrk="0" fontAlgn="base" hangingPunct="0">
        <a:spcBef>
          <a:spcPct val="50000"/>
        </a:spcBef>
        <a:spcAft>
          <a:spcPct val="0"/>
        </a:spcAft>
        <a:buSzPct val="100000"/>
        <a:buChar char="•"/>
        <a:defRPr sz="2400">
          <a:solidFill>
            <a:schemeClr val="tx1"/>
          </a:solidFill>
          <a:latin typeface="+mn-lt"/>
          <a:ea typeface="+mn-ea"/>
          <a:cs typeface="+mn-cs"/>
        </a:defRPr>
      </a:lvl1pPr>
      <a:lvl2pPr marL="763588" indent="-287338" algn="l" rtl="0" eaLnBrk="0" fontAlgn="base" hangingPunct="0">
        <a:spcBef>
          <a:spcPct val="20000"/>
        </a:spcBef>
        <a:spcAft>
          <a:spcPct val="0"/>
        </a:spcAft>
        <a:buChar char="–"/>
        <a:defRPr sz="2400">
          <a:solidFill>
            <a:schemeClr val="tx1"/>
          </a:solidFill>
          <a:latin typeface="+mn-lt"/>
        </a:defRPr>
      </a:lvl2pPr>
      <a:lvl3pPr marL="1241425" indent="-287338" algn="l" rtl="0" eaLnBrk="0" fontAlgn="base" hangingPunct="0">
        <a:spcBef>
          <a:spcPct val="20000"/>
        </a:spcBef>
        <a:spcAft>
          <a:spcPct val="0"/>
        </a:spcAft>
        <a:buChar char="•"/>
        <a:defRPr sz="2400">
          <a:solidFill>
            <a:schemeClr val="tx1"/>
          </a:solidFill>
          <a:latin typeface="+mn-lt"/>
        </a:defRPr>
      </a:lvl3pPr>
      <a:lvl4pPr marL="1719263" indent="-287338" algn="l" rtl="0" eaLnBrk="0" fontAlgn="base" hangingPunct="0">
        <a:spcBef>
          <a:spcPct val="20000"/>
        </a:spcBef>
        <a:spcAft>
          <a:spcPct val="0"/>
        </a:spcAft>
        <a:buChar char="–"/>
        <a:defRPr sz="2400">
          <a:solidFill>
            <a:schemeClr val="tx1"/>
          </a:solidFill>
          <a:latin typeface="+mn-lt"/>
        </a:defRPr>
      </a:lvl4pPr>
      <a:lvl5pPr marL="2195513" indent="-285750" algn="l" rtl="0" eaLnBrk="0" fontAlgn="base" hangingPunct="0">
        <a:spcBef>
          <a:spcPct val="20000"/>
        </a:spcBef>
        <a:spcAft>
          <a:spcPct val="0"/>
        </a:spcAft>
        <a:buChar char="»"/>
        <a:defRPr sz="2400">
          <a:solidFill>
            <a:schemeClr val="tx1"/>
          </a:solidFill>
          <a:latin typeface="+mn-lt"/>
        </a:defRPr>
      </a:lvl5pPr>
      <a:lvl6pPr marL="2652713" indent="-285750" algn="l" rtl="0" eaLnBrk="0" fontAlgn="base" hangingPunct="0">
        <a:spcBef>
          <a:spcPct val="20000"/>
        </a:spcBef>
        <a:spcAft>
          <a:spcPct val="0"/>
        </a:spcAft>
        <a:buChar char="»"/>
        <a:defRPr sz="2400">
          <a:solidFill>
            <a:schemeClr val="tx1"/>
          </a:solidFill>
          <a:latin typeface="+mn-lt"/>
        </a:defRPr>
      </a:lvl6pPr>
      <a:lvl7pPr marL="3109913" indent="-285750" algn="l" rtl="0" eaLnBrk="0" fontAlgn="base" hangingPunct="0">
        <a:spcBef>
          <a:spcPct val="20000"/>
        </a:spcBef>
        <a:spcAft>
          <a:spcPct val="0"/>
        </a:spcAft>
        <a:buChar char="»"/>
        <a:defRPr sz="2400">
          <a:solidFill>
            <a:schemeClr val="tx1"/>
          </a:solidFill>
          <a:latin typeface="+mn-lt"/>
        </a:defRPr>
      </a:lvl7pPr>
      <a:lvl8pPr marL="3567113" indent="-285750" algn="l" rtl="0" eaLnBrk="0" fontAlgn="base" hangingPunct="0">
        <a:spcBef>
          <a:spcPct val="20000"/>
        </a:spcBef>
        <a:spcAft>
          <a:spcPct val="0"/>
        </a:spcAft>
        <a:buChar char="»"/>
        <a:defRPr sz="2400">
          <a:solidFill>
            <a:schemeClr val="tx1"/>
          </a:solidFill>
          <a:latin typeface="+mn-lt"/>
        </a:defRPr>
      </a:lvl8pPr>
      <a:lvl9pPr marL="4024313" indent="-28575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68" name="Picture 16" descr="sg_LoRGB_full"/>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l="25131" t="47112"/>
          <a:stretch>
            <a:fillRect/>
          </a:stretch>
        </p:blipFill>
        <p:spPr>
          <a:xfrm>
            <a:off x="776288" y="260350"/>
            <a:ext cx="6734175" cy="5414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72" name="Rectangle 20"/>
          <p:cNvSpPr>
            <a:spLocks noGrp="1" noChangeArrowheads="1"/>
          </p:cNvSpPr>
          <p:nvPr>
            <p:ph type="ctrTitle"/>
          </p:nvPr>
        </p:nvSpPr>
        <p:spPr>
          <a:xfrm>
            <a:off x="560388" y="1557338"/>
            <a:ext cx="8458200" cy="1539875"/>
          </a:xfrm>
        </p:spPr>
        <p:txBody>
          <a:bodyPr/>
          <a:lstStyle/>
          <a:p>
            <a:pPr algn="ctr"/>
            <a:r>
              <a:rPr lang="en-GB" altLang="en-US" sz="4000" dirty="0"/>
              <a:t>	</a:t>
            </a:r>
            <a:r>
              <a:rPr lang="en-GB" altLang="en-US" sz="4000" dirty="0" err="1"/>
              <a:t>Accu-Chek</a:t>
            </a:r>
            <a:r>
              <a:rPr lang="en-GB" altLang="en-US" sz="4000" dirty="0"/>
              <a:t> Inform II </a:t>
            </a:r>
            <a:br>
              <a:rPr lang="en-GB" altLang="en-US" sz="4000" dirty="0"/>
            </a:br>
            <a:r>
              <a:rPr lang="en-GB" altLang="en-US" sz="4000" dirty="0"/>
              <a:t>	Blood Glucose Monitoring System.</a:t>
            </a:r>
          </a:p>
        </p:txBody>
      </p:sp>
      <p:sp>
        <p:nvSpPr>
          <p:cNvPr id="49175" name="AutoShape 23"/>
          <p:cNvSpPr>
            <a:spLocks noChangeArrowheads="1" noTextEdit="1"/>
          </p:cNvSpPr>
          <p:nvPr/>
        </p:nvSpPr>
        <p:spPr bwMode="auto">
          <a:xfrm>
            <a:off x="3729038" y="3825875"/>
            <a:ext cx="193516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9180" name="Picture 28" descr="Flyer pic"/>
          <p:cNvPicPr>
            <a:picLocks noChangeAspect="1" noChangeArrowheads="1"/>
          </p:cNvPicPr>
          <p:nvPr/>
        </p:nvPicPr>
        <p:blipFill>
          <a:blip r:embed="rId4">
            <a:extLst>
              <a:ext uri="{28A0092B-C50C-407E-A947-70E740481C1C}">
                <a14:useLocalDpi xmlns:a14="http://schemas.microsoft.com/office/drawing/2010/main" val="0"/>
              </a:ext>
            </a:extLst>
          </a:blip>
          <a:srcRect t="47665"/>
          <a:stretch>
            <a:fillRect/>
          </a:stretch>
        </p:blipFill>
        <p:spPr bwMode="auto">
          <a:xfrm>
            <a:off x="6897688" y="3213100"/>
            <a:ext cx="2159000" cy="2495550"/>
          </a:xfrm>
          <a:prstGeom prst="rect">
            <a:avLst/>
          </a:prstGeom>
          <a:noFill/>
          <a:extLst>
            <a:ext uri="{909E8E84-426E-40DD-AFC4-6F175D3DCCD1}">
              <a14:hiddenFill xmlns:a14="http://schemas.microsoft.com/office/drawing/2010/main">
                <a:solidFill>
                  <a:srgbClr val="FFFFFF"/>
                </a:solidFill>
              </a14:hiddenFill>
            </a:ext>
          </a:extLst>
        </p:spPr>
      </p:pic>
      <p:sp>
        <p:nvSpPr>
          <p:cNvPr id="49182" name="Text Box 30"/>
          <p:cNvSpPr txBox="1">
            <a:spLocks noChangeArrowheads="1"/>
          </p:cNvSpPr>
          <p:nvPr/>
        </p:nvSpPr>
        <p:spPr bwMode="auto">
          <a:xfrm>
            <a:off x="631825" y="4679950"/>
            <a:ext cx="46815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smtClean="0"/>
              <a:t>Ancillary Testing Coordinator:</a:t>
            </a:r>
          </a:p>
          <a:p>
            <a:r>
              <a:rPr lang="en-GB" altLang="en-US" dirty="0" smtClean="0"/>
              <a:t>Michelle Roberts MT (AMT)</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9172"/>
                                        </p:tgtEl>
                                        <p:attrNameLst>
                                          <p:attrName>style.visibility</p:attrName>
                                        </p:attrNameLst>
                                      </p:cBhvr>
                                      <p:to>
                                        <p:strVal val="visible"/>
                                      </p:to>
                                    </p:set>
                                    <p:anim calcmode="lin" valueType="num">
                                      <p:cBhvr>
                                        <p:cTn id="7" dur="500" fill="hold"/>
                                        <p:tgtEl>
                                          <p:spTgt spid="49172"/>
                                        </p:tgtEl>
                                        <p:attrNameLst>
                                          <p:attrName>ppt_w</p:attrName>
                                        </p:attrNameLst>
                                      </p:cBhvr>
                                      <p:tavLst>
                                        <p:tav tm="0">
                                          <p:val>
                                            <p:fltVal val="0"/>
                                          </p:val>
                                        </p:tav>
                                        <p:tav tm="100000">
                                          <p:val>
                                            <p:strVal val="#ppt_w"/>
                                          </p:val>
                                        </p:tav>
                                      </p:tavLst>
                                    </p:anim>
                                    <p:anim calcmode="lin" valueType="num">
                                      <p:cBhvr>
                                        <p:cTn id="8" dur="500" fill="hold"/>
                                        <p:tgtEl>
                                          <p:spTgt spid="49172"/>
                                        </p:tgtEl>
                                        <p:attrNameLst>
                                          <p:attrName>ppt_h</p:attrName>
                                        </p:attrNameLst>
                                      </p:cBhvr>
                                      <p:tavLst>
                                        <p:tav tm="0">
                                          <p:val>
                                            <p:fltVal val="0"/>
                                          </p:val>
                                        </p:tav>
                                        <p:tav tm="100000">
                                          <p:val>
                                            <p:strVal val="#ppt_h"/>
                                          </p:val>
                                        </p:tav>
                                      </p:tavLst>
                                    </p:anim>
                                    <p:animEffect transition="in" filter="fade">
                                      <p:cBhvr>
                                        <p:cTn id="9" dur="500"/>
                                        <p:tgtEl>
                                          <p:spTgt spid="49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altLang="en-US"/>
              <a:t>Start Up – User Identification.</a:t>
            </a:r>
            <a:endParaRPr lang="en-US" altLang="en-US"/>
          </a:p>
        </p:txBody>
      </p:sp>
      <p:pic>
        <p:nvPicPr>
          <p:cNvPr id="153604" name="Picture 4" descr="ScreenHunter_022"/>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81113" y="1844675"/>
            <a:ext cx="1343025" cy="128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5" name="Picture 5" descr="ScreenHunter_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89363"/>
            <a:ext cx="48244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Rectangle 6"/>
          <p:cNvSpPr>
            <a:spLocks noChangeArrowheads="1"/>
          </p:cNvSpPr>
          <p:nvPr/>
        </p:nvSpPr>
        <p:spPr bwMode="auto">
          <a:xfrm>
            <a:off x="3152775" y="1628775"/>
            <a:ext cx="49530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a:t>1</a:t>
            </a:r>
            <a:r>
              <a:rPr lang="en-GB" altLang="en-US"/>
              <a:t> Press and release the On/Off button . The system is now on.</a:t>
            </a:r>
            <a:endParaRPr lang="en-GB" altLang="en-US" b="1"/>
          </a:p>
          <a:p>
            <a:r>
              <a:rPr lang="en-GB" altLang="en-US" b="1"/>
              <a:t>2</a:t>
            </a:r>
            <a:r>
              <a:rPr lang="en-GB" altLang="en-US"/>
              <a:t> The Power Up screen appears.</a:t>
            </a:r>
          </a:p>
        </p:txBody>
      </p:sp>
      <p:sp>
        <p:nvSpPr>
          <p:cNvPr id="153607" name="Rectangle 7"/>
          <p:cNvSpPr>
            <a:spLocks noChangeArrowheads="1"/>
          </p:cNvSpPr>
          <p:nvPr/>
        </p:nvSpPr>
        <p:spPr bwMode="auto">
          <a:xfrm>
            <a:off x="5457825" y="3716338"/>
            <a:ext cx="542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endParaRPr lang="en-US" altLang="en-US"/>
          </a:p>
        </p:txBody>
      </p:sp>
      <p:sp>
        <p:nvSpPr>
          <p:cNvPr id="153608" name="Text Box 8"/>
          <p:cNvSpPr txBox="1">
            <a:spLocks noChangeArrowheads="1"/>
          </p:cNvSpPr>
          <p:nvPr/>
        </p:nvSpPr>
        <p:spPr bwMode="auto">
          <a:xfrm>
            <a:off x="5313363" y="3671888"/>
            <a:ext cx="42068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altLang="en-US" dirty="0" smtClean="0"/>
              <a:t>User ID is 4 digits long (last 4 of SSN)</a:t>
            </a:r>
            <a:endParaRPr lang="en-GB" altLang="en-US" dirty="0"/>
          </a:p>
          <a:p>
            <a:pPr>
              <a:buFontTx/>
              <a:buChar char="•"/>
            </a:pPr>
            <a:r>
              <a:rPr lang="en-GB" altLang="en-US" dirty="0"/>
              <a:t>User ID unique to user and </a:t>
            </a:r>
          </a:p>
          <a:p>
            <a:r>
              <a:rPr lang="en-GB" altLang="en-US" dirty="0"/>
              <a:t> compulsory for all activities</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GB" altLang="en-US"/>
              <a:t>Main Menu Screen Shot.</a:t>
            </a:r>
            <a:endParaRPr lang="en-US" altLang="en-US"/>
          </a:p>
        </p:txBody>
      </p:sp>
      <p:pic>
        <p:nvPicPr>
          <p:cNvPr id="154629" name="Picture 5"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1341438"/>
            <a:ext cx="4319588" cy="4392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r>
              <a:rPr lang="en-GB" altLang="en-US" sz="3600"/>
              <a:t>Quality Control Testing</a:t>
            </a:r>
            <a:br>
              <a:rPr lang="en-GB" altLang="en-US" sz="3600"/>
            </a:br>
            <a:endParaRPr lang="en-GB" altLang="en-US" sz="3600"/>
          </a:p>
        </p:txBody>
      </p:sp>
      <p:sp>
        <p:nvSpPr>
          <p:cNvPr id="90116" name="Rectangle 4"/>
          <p:cNvSpPr>
            <a:spLocks noGrp="1" noChangeArrowheads="1"/>
          </p:cNvSpPr>
          <p:nvPr>
            <p:ph type="body" sz="half" idx="1"/>
          </p:nvPr>
        </p:nvSpPr>
        <p:spPr>
          <a:xfrm>
            <a:off x="430213" y="1196975"/>
            <a:ext cx="4448175" cy="5081588"/>
          </a:xfrm>
        </p:spPr>
        <p:txBody>
          <a:bodyPr/>
          <a:lstStyle/>
          <a:p>
            <a:pPr>
              <a:buFontTx/>
              <a:buNone/>
            </a:pPr>
            <a:endParaRPr lang="en-GB" altLang="en-US" sz="2000"/>
          </a:p>
          <a:p>
            <a:r>
              <a:rPr lang="en-GB" altLang="en-US" sz="2800"/>
              <a:t>Why Quality Control?</a:t>
            </a:r>
          </a:p>
          <a:p>
            <a:r>
              <a:rPr lang="en-GB" altLang="en-US" sz="2800"/>
              <a:t>How to Quality Control Inform II Meter</a:t>
            </a:r>
          </a:p>
          <a:p>
            <a:r>
              <a:rPr lang="en-GB" altLang="en-US" sz="2800"/>
              <a:t>When to Quality Control?</a:t>
            </a:r>
          </a:p>
          <a:p>
            <a:r>
              <a:rPr lang="en-GB" altLang="en-US" sz="2800"/>
              <a:t>Quality Control Lockout.</a:t>
            </a:r>
          </a:p>
          <a:p>
            <a:endParaRPr lang="en-GB" altLang="en-US" sz="2800"/>
          </a:p>
          <a:p>
            <a:r>
              <a:rPr lang="en-GB" altLang="en-US" sz="2800"/>
              <a:t>EQA</a:t>
            </a:r>
          </a:p>
        </p:txBody>
      </p:sp>
      <p:pic>
        <p:nvPicPr>
          <p:cNvPr id="901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288" y="1628775"/>
            <a:ext cx="28194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30213" y="501650"/>
            <a:ext cx="7313612" cy="839788"/>
          </a:xfrm>
        </p:spPr>
        <p:txBody>
          <a:bodyPr/>
          <a:lstStyle/>
          <a:p>
            <a:pPr algn="ctr"/>
            <a:r>
              <a:rPr lang="en-GB" altLang="en-US"/>
              <a:t>Quality Control Screens:</a:t>
            </a:r>
            <a:endParaRPr lang="en-US" altLang="en-US"/>
          </a:p>
        </p:txBody>
      </p:sp>
      <p:sp>
        <p:nvSpPr>
          <p:cNvPr id="152584" name="Line 8"/>
          <p:cNvSpPr>
            <a:spLocks noChangeShapeType="1"/>
          </p:cNvSpPr>
          <p:nvPr/>
        </p:nvSpPr>
        <p:spPr bwMode="auto">
          <a:xfrm flipV="1">
            <a:off x="2576513" y="2420938"/>
            <a:ext cx="1081087"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2587" name="Line 11"/>
          <p:cNvSpPr>
            <a:spLocks noChangeShapeType="1"/>
          </p:cNvSpPr>
          <p:nvPr/>
        </p:nvSpPr>
        <p:spPr bwMode="auto">
          <a:xfrm flipV="1">
            <a:off x="2505075" y="2420938"/>
            <a:ext cx="1152525" cy="647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2588" name="Line 12"/>
          <p:cNvSpPr>
            <a:spLocks noChangeShapeType="1"/>
          </p:cNvSpPr>
          <p:nvPr/>
        </p:nvSpPr>
        <p:spPr bwMode="auto">
          <a:xfrm flipV="1">
            <a:off x="2505075" y="2420938"/>
            <a:ext cx="1079500"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2589" name="Line 13"/>
          <p:cNvSpPr>
            <a:spLocks noChangeShapeType="1"/>
          </p:cNvSpPr>
          <p:nvPr/>
        </p:nvSpPr>
        <p:spPr bwMode="auto">
          <a:xfrm flipV="1">
            <a:off x="3584575" y="2420938"/>
            <a:ext cx="0" cy="1444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2590" name="Freeform 14"/>
          <p:cNvSpPr>
            <a:spLocks/>
          </p:cNvSpPr>
          <p:nvPr/>
        </p:nvSpPr>
        <p:spPr bwMode="auto">
          <a:xfrm>
            <a:off x="2349500" y="2278063"/>
            <a:ext cx="1666875" cy="769937"/>
          </a:xfrm>
          <a:custGeom>
            <a:avLst/>
            <a:gdLst>
              <a:gd name="T0" fmla="*/ 0 w 1050"/>
              <a:gd name="T1" fmla="*/ 485 h 485"/>
              <a:gd name="T2" fmla="*/ 1050 w 1050"/>
              <a:gd name="T3" fmla="*/ 0 h 485"/>
            </a:gdLst>
            <a:ahLst/>
            <a:cxnLst>
              <a:cxn ang="0">
                <a:pos x="T0" y="T1"/>
              </a:cxn>
              <a:cxn ang="0">
                <a:pos x="T2" y="T3"/>
              </a:cxn>
            </a:cxnLst>
            <a:rect l="0" t="0" r="r" b="b"/>
            <a:pathLst>
              <a:path w="1050" h="485">
                <a:moveTo>
                  <a:pt x="0" y="485"/>
                </a:moveTo>
                <a:lnTo>
                  <a:pt x="105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2592" name="Line 16"/>
          <p:cNvSpPr>
            <a:spLocks noChangeShapeType="1"/>
          </p:cNvSpPr>
          <p:nvPr/>
        </p:nvSpPr>
        <p:spPr bwMode="auto">
          <a:xfrm flipV="1">
            <a:off x="2505075" y="2420938"/>
            <a:ext cx="1223963"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5259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543050"/>
            <a:ext cx="28479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59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1543050"/>
            <a:ext cx="28479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81192" y="1628800"/>
            <a:ext cx="3078087" cy="1015663"/>
          </a:xfrm>
          <a:prstGeom prst="rect">
            <a:avLst/>
          </a:prstGeom>
          <a:noFill/>
        </p:spPr>
        <p:txBody>
          <a:bodyPr wrap="none" rtlCol="0">
            <a:spAutoFit/>
          </a:bodyPr>
          <a:lstStyle/>
          <a:p>
            <a:r>
              <a:rPr lang="en-US" dirty="0" smtClean="0"/>
              <a:t>Press barcode icon </a:t>
            </a:r>
          </a:p>
          <a:p>
            <a:r>
              <a:rPr lang="en-US" dirty="0" smtClean="0"/>
              <a:t>and scan control vial.</a:t>
            </a:r>
          </a:p>
        </p:txBody>
      </p:sp>
      <p:cxnSp>
        <p:nvCxnSpPr>
          <p:cNvPr id="5" name="Straight Arrow Connector 4"/>
          <p:cNvCxnSpPr/>
          <p:nvPr/>
        </p:nvCxnSpPr>
        <p:spPr bwMode="auto">
          <a:xfrm>
            <a:off x="704528" y="2997200"/>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88504" y="5661248"/>
            <a:ext cx="2954655" cy="461665"/>
          </a:xfrm>
          <a:prstGeom prst="rect">
            <a:avLst/>
          </a:prstGeom>
          <a:noFill/>
        </p:spPr>
        <p:txBody>
          <a:bodyPr wrap="none" rtlCol="0">
            <a:spAutoFit/>
          </a:bodyPr>
          <a:lstStyle/>
          <a:p>
            <a:r>
              <a:rPr lang="en-US" dirty="0" smtClean="0"/>
              <a:t>Press “Control Test”</a:t>
            </a:r>
            <a:endParaRPr lang="en-US" dirty="0"/>
          </a:p>
        </p:txBody>
      </p:sp>
      <p:cxnSp>
        <p:nvCxnSpPr>
          <p:cNvPr id="9" name="Straight Arrow Connector 8"/>
          <p:cNvCxnSpPr/>
          <p:nvPr/>
        </p:nvCxnSpPr>
        <p:spPr bwMode="auto">
          <a:xfrm>
            <a:off x="1912491" y="5517232"/>
            <a:ext cx="967740" cy="71211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endCxn id="7" idx="0"/>
          </p:cNvCxnSpPr>
          <p:nvPr/>
        </p:nvCxnSpPr>
        <p:spPr bwMode="auto">
          <a:xfrm>
            <a:off x="1965832" y="5286375"/>
            <a:ext cx="0" cy="374873"/>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30213" y="428625"/>
            <a:ext cx="7691437" cy="839788"/>
          </a:xfrm>
        </p:spPr>
        <p:txBody>
          <a:bodyPr/>
          <a:lstStyle/>
          <a:p>
            <a:r>
              <a:rPr lang="en-GB" altLang="en-US" dirty="0" smtClean="0"/>
              <a:t>Strip </a:t>
            </a:r>
            <a:r>
              <a:rPr lang="en-GB" altLang="en-US" dirty="0"/>
              <a:t>Confirmation Screens</a:t>
            </a:r>
            <a:endParaRPr lang="en-US" altLang="en-US" dirty="0"/>
          </a:p>
        </p:txBody>
      </p:sp>
      <p:sp>
        <p:nvSpPr>
          <p:cNvPr id="157699" name="Rectangle 3"/>
          <p:cNvSpPr>
            <a:spLocks noGrp="1" noChangeArrowheads="1"/>
          </p:cNvSpPr>
          <p:nvPr>
            <p:ph type="body" idx="1"/>
          </p:nvPr>
        </p:nvSpPr>
        <p:spPr>
          <a:xfrm>
            <a:off x="488504" y="1844824"/>
            <a:ext cx="3240360" cy="4248472"/>
          </a:xfrm>
        </p:spPr>
        <p:txBody>
          <a:bodyPr/>
          <a:lstStyle/>
          <a:p>
            <a:pPr>
              <a:buFontTx/>
              <a:buNone/>
            </a:pPr>
            <a:endParaRPr lang="en-US" altLang="en-US" dirty="0"/>
          </a:p>
        </p:txBody>
      </p:sp>
      <p:pic>
        <p:nvPicPr>
          <p:cNvPr id="157706" name="Picture 10" descr="Strips 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844824"/>
            <a:ext cx="2663825" cy="3600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80992" y="1988840"/>
            <a:ext cx="4905510" cy="1015663"/>
          </a:xfrm>
          <a:prstGeom prst="rect">
            <a:avLst/>
          </a:prstGeom>
          <a:noFill/>
        </p:spPr>
        <p:txBody>
          <a:bodyPr wrap="none" rtlCol="0">
            <a:spAutoFit/>
          </a:bodyPr>
          <a:lstStyle/>
          <a:p>
            <a:r>
              <a:rPr lang="en-US" dirty="0" smtClean="0"/>
              <a:t>From this screen press scan, then </a:t>
            </a:r>
          </a:p>
          <a:p>
            <a:r>
              <a:rPr lang="en-US" dirty="0" smtClean="0"/>
              <a:t>scan the strip vial.</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GB" altLang="en-US"/>
              <a:t>Performing a Quality Control Test.</a:t>
            </a:r>
            <a:endParaRPr lang="en-US" altLang="en-US"/>
          </a:p>
        </p:txBody>
      </p:sp>
      <p:pic>
        <p:nvPicPr>
          <p:cNvPr id="155652" name="Picture 4" descr="ScreenHunter_018"/>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4488" y="1844675"/>
            <a:ext cx="4608512" cy="2592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3" name="Picture 5" descr="ScreenHunter_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4005263"/>
            <a:ext cx="360045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41032" y="1340768"/>
            <a:ext cx="4438972" cy="2769989"/>
          </a:xfrm>
          <a:prstGeom prst="rect">
            <a:avLst/>
          </a:prstGeom>
          <a:noFill/>
        </p:spPr>
        <p:txBody>
          <a:bodyPr wrap="none" rtlCol="0">
            <a:spAutoFit/>
          </a:bodyPr>
          <a:lstStyle/>
          <a:p>
            <a:r>
              <a:rPr lang="en-US" dirty="0" smtClean="0"/>
              <a:t>Insert strip and wait for the</a:t>
            </a:r>
          </a:p>
          <a:p>
            <a:r>
              <a:rPr lang="en-US" dirty="0" smtClean="0"/>
              <a:t>screen with the droplets to</a:t>
            </a:r>
          </a:p>
          <a:p>
            <a:r>
              <a:rPr lang="en-US" dirty="0" smtClean="0"/>
              <a:t>appear prior to placing control</a:t>
            </a:r>
          </a:p>
          <a:p>
            <a:r>
              <a:rPr lang="en-US" dirty="0" smtClean="0"/>
              <a:t>drop. </a:t>
            </a:r>
            <a:r>
              <a:rPr lang="en-US" sz="1400" dirty="0" smtClean="0"/>
              <a:t>*Note: The drop does not get placed on top </a:t>
            </a:r>
          </a:p>
          <a:p>
            <a:r>
              <a:rPr lang="en-US" sz="1400" dirty="0" smtClean="0"/>
              <a:t>of the yellow portion but rather the very end of </a:t>
            </a:r>
          </a:p>
          <a:p>
            <a:r>
              <a:rPr lang="en-US" sz="1400" dirty="0" smtClean="0"/>
              <a:t>the strip.</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30213" y="428625"/>
            <a:ext cx="7313612" cy="839788"/>
          </a:xfrm>
        </p:spPr>
        <p:txBody>
          <a:bodyPr/>
          <a:lstStyle/>
          <a:p>
            <a:pPr algn="ctr"/>
            <a:r>
              <a:rPr lang="en-GB" altLang="en-US" u="sng"/>
              <a:t>Result Screen:</a:t>
            </a:r>
            <a:endParaRPr lang="en-US" altLang="en-US" u="sng"/>
          </a:p>
        </p:txBody>
      </p:sp>
      <p:pic>
        <p:nvPicPr>
          <p:cNvPr id="156676" name="Picture 4" descr="ScreenHunter_020"/>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36650" y="2205038"/>
            <a:ext cx="7200900" cy="3744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altLang="en-US" dirty="0"/>
              <a:t>Quality Control Test:</a:t>
            </a:r>
            <a:br>
              <a:rPr lang="en-GB" altLang="en-US" dirty="0"/>
            </a:br>
            <a:endParaRPr lang="en-US" altLang="en-US" dirty="0"/>
          </a:p>
        </p:txBody>
      </p:sp>
      <p:sp>
        <p:nvSpPr>
          <p:cNvPr id="158723" name="Rectangle 3"/>
          <p:cNvSpPr>
            <a:spLocks noGrp="1" noChangeArrowheads="1"/>
          </p:cNvSpPr>
          <p:nvPr>
            <p:ph type="body" idx="1"/>
          </p:nvPr>
        </p:nvSpPr>
        <p:spPr/>
        <p:txBody>
          <a:bodyPr/>
          <a:lstStyle/>
          <a:p>
            <a:r>
              <a:rPr lang="en-GB" altLang="en-US" dirty="0"/>
              <a:t>Checks accuracy of test strips and Inform Meter</a:t>
            </a:r>
          </a:p>
          <a:p>
            <a:r>
              <a:rPr lang="en-GB" altLang="en-US" dirty="0"/>
              <a:t>Level 1 &amp; 2 controls </a:t>
            </a:r>
            <a:r>
              <a:rPr lang="en-GB" altLang="en-US" dirty="0">
                <a:solidFill>
                  <a:srgbClr val="F10701"/>
                </a:solidFill>
              </a:rPr>
              <a:t>MUST</a:t>
            </a:r>
            <a:r>
              <a:rPr lang="en-GB" altLang="en-US" dirty="0"/>
              <a:t> be analysed </a:t>
            </a:r>
            <a:r>
              <a:rPr lang="en-GB" altLang="en-US" b="1" dirty="0">
                <a:solidFill>
                  <a:srgbClr val="F10701"/>
                </a:solidFill>
              </a:rPr>
              <a:t>every </a:t>
            </a:r>
            <a:r>
              <a:rPr lang="en-GB" altLang="en-US" b="1" dirty="0" smtClean="0">
                <a:solidFill>
                  <a:srgbClr val="F10701"/>
                </a:solidFill>
              </a:rPr>
              <a:t>24 </a:t>
            </a:r>
            <a:r>
              <a:rPr lang="en-GB" altLang="en-US" b="1" dirty="0">
                <a:solidFill>
                  <a:srgbClr val="F10701"/>
                </a:solidFill>
              </a:rPr>
              <a:t>hours –</a:t>
            </a:r>
            <a:r>
              <a:rPr lang="en-GB" altLang="en-US" dirty="0"/>
              <a:t> otherwise the user will be locked out of analysing patient samples.</a:t>
            </a:r>
          </a:p>
          <a:p>
            <a:endParaRPr lang="en-GB" altLang="en-US" dirty="0"/>
          </a:p>
          <a:p>
            <a:pPr marL="0" indent="0">
              <a:buNone/>
            </a:pPr>
            <a:endParaRPr lang="en-GB" altLang="en-US" u="sng" dirty="0"/>
          </a:p>
          <a:p>
            <a:endParaRPr lang="en-GB" altLang="en-US" u="sng" dirty="0"/>
          </a:p>
          <a:p>
            <a:endParaRPr lang="en-US" altLang="en-US" dirty="0"/>
          </a:p>
        </p:txBody>
      </p:sp>
      <p:pic>
        <p:nvPicPr>
          <p:cNvPr id="158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60800"/>
            <a:ext cx="194468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ltLang="en-US"/>
              <a:t>Failed Quality Control Test</a:t>
            </a:r>
            <a:br>
              <a:rPr lang="en-GB" altLang="en-US"/>
            </a:br>
            <a:endParaRPr lang="en-GB" altLang="en-US"/>
          </a:p>
        </p:txBody>
      </p:sp>
      <p:sp>
        <p:nvSpPr>
          <p:cNvPr id="93187" name="Rectangle 3"/>
          <p:cNvSpPr>
            <a:spLocks noGrp="1" noChangeArrowheads="1"/>
          </p:cNvSpPr>
          <p:nvPr>
            <p:ph type="body" idx="1"/>
          </p:nvPr>
        </p:nvSpPr>
        <p:spPr>
          <a:xfrm>
            <a:off x="430213" y="1412875"/>
            <a:ext cx="9050337" cy="4865688"/>
          </a:xfrm>
        </p:spPr>
        <p:txBody>
          <a:bodyPr/>
          <a:lstStyle/>
          <a:p>
            <a:r>
              <a:rPr lang="en-GB" altLang="en-US" sz="2800" b="1" dirty="0"/>
              <a:t>Level 1 &amp; 2 solutions must pass QC test.</a:t>
            </a:r>
          </a:p>
          <a:p>
            <a:r>
              <a:rPr lang="en-GB" altLang="en-US" dirty="0"/>
              <a:t>If test displays </a:t>
            </a:r>
            <a:r>
              <a:rPr lang="en-GB" altLang="en-US" dirty="0">
                <a:solidFill>
                  <a:srgbClr val="F10701"/>
                </a:solidFill>
              </a:rPr>
              <a:t>FAIL</a:t>
            </a:r>
            <a:r>
              <a:rPr lang="en-GB" altLang="en-US" dirty="0"/>
              <a:t>: Add Comment and repeat test.</a:t>
            </a:r>
          </a:p>
          <a:p>
            <a:r>
              <a:rPr lang="en-GB" altLang="en-US" dirty="0"/>
              <a:t>Troubleshoot</a:t>
            </a:r>
            <a:r>
              <a:rPr lang="en-GB" altLang="en-US" dirty="0" smtClean="0"/>
              <a:t>:</a:t>
            </a:r>
          </a:p>
          <a:p>
            <a:r>
              <a:rPr lang="en-GB" altLang="en-US" dirty="0" smtClean="0"/>
              <a:t>Ensure there are no bubbles present at tip of control vial when performing test.</a:t>
            </a:r>
            <a:endParaRPr lang="en-GB" altLang="en-US" dirty="0"/>
          </a:p>
          <a:p>
            <a:r>
              <a:rPr lang="en-GB" altLang="en-US" dirty="0"/>
              <a:t>Check expiry dates, mix/change QC solutions &amp; test strips – repeat test.</a:t>
            </a:r>
          </a:p>
          <a:p>
            <a:pPr>
              <a:buFont typeface="Arial" panose="020B0604020202020204" pitchFamily="34" charset="0"/>
              <a:buChar char="•"/>
            </a:pPr>
            <a:r>
              <a:rPr lang="en-GB" altLang="en-US" dirty="0" smtClean="0"/>
              <a:t>Contact ATC in the lab to </a:t>
            </a:r>
            <a:r>
              <a:rPr lang="en-GB" altLang="en-US" dirty="0"/>
              <a:t>report fault and obtain replacement </a:t>
            </a:r>
            <a:r>
              <a:rPr lang="en-GB" altLang="en-US" dirty="0" smtClean="0"/>
              <a:t>meter.</a:t>
            </a:r>
            <a:endParaRPr lang="en-GB" altLang="en-US" dirty="0"/>
          </a:p>
          <a:p>
            <a:pPr algn="ctr">
              <a:buFontTx/>
              <a:buNone/>
            </a:pPr>
            <a:r>
              <a:rPr lang="en-GB" altLang="en-US" b="1" dirty="0">
                <a:solidFill>
                  <a:srgbClr val="FF0000"/>
                </a:solidFill>
                <a:effectLst>
                  <a:outerShdw blurRad="38100" dist="38100" dir="2700000" algn="tl">
                    <a:srgbClr val="C0C0C0"/>
                  </a:outerShdw>
                </a:effectLst>
              </a:rPr>
              <a:t>If meter continues to fail DO NOT use it!</a:t>
            </a:r>
          </a:p>
          <a:p>
            <a:endParaRPr lang="en-GB"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a:r>
              <a:rPr lang="en-GB" altLang="en-US"/>
              <a:t>Patient Preparation.</a:t>
            </a:r>
          </a:p>
        </p:txBody>
      </p:sp>
      <p:sp>
        <p:nvSpPr>
          <p:cNvPr id="94211" name="Rectangle 3"/>
          <p:cNvSpPr>
            <a:spLocks noGrp="1" noChangeArrowheads="1"/>
          </p:cNvSpPr>
          <p:nvPr>
            <p:ph type="body" sz="half" idx="1"/>
          </p:nvPr>
        </p:nvSpPr>
        <p:spPr/>
        <p:txBody>
          <a:bodyPr/>
          <a:lstStyle/>
          <a:p>
            <a:endParaRPr lang="en-GB" altLang="en-US" sz="2000" dirty="0"/>
          </a:p>
          <a:p>
            <a:r>
              <a:rPr lang="en-GB" altLang="en-US" sz="3200" dirty="0" smtClean="0"/>
              <a:t>Infection </a:t>
            </a:r>
            <a:r>
              <a:rPr lang="en-GB" altLang="en-US" sz="3200" dirty="0"/>
              <a:t>Control</a:t>
            </a:r>
          </a:p>
          <a:p>
            <a:r>
              <a:rPr lang="en-GB" altLang="en-US" sz="3200" dirty="0"/>
              <a:t>Handwashing</a:t>
            </a:r>
          </a:p>
          <a:p>
            <a:r>
              <a:rPr lang="en-GB" altLang="en-US" sz="3200" dirty="0"/>
              <a:t>Sites for lancing</a:t>
            </a:r>
          </a:p>
          <a:p>
            <a:pPr>
              <a:buFontTx/>
              <a:buNone/>
            </a:pPr>
            <a:endParaRPr lang="en-GB" altLang="en-US" sz="3200" dirty="0"/>
          </a:p>
        </p:txBody>
      </p:sp>
      <p:graphicFrame>
        <p:nvGraphicFramePr>
          <p:cNvPr id="94212" name="Object 4"/>
          <p:cNvGraphicFramePr>
            <a:graphicFrameLocks noChangeAspect="1"/>
          </p:cNvGraphicFramePr>
          <p:nvPr>
            <p:ph sz="half" idx="2"/>
          </p:nvPr>
        </p:nvGraphicFramePr>
        <p:xfrm>
          <a:off x="4625975" y="2255838"/>
          <a:ext cx="3890963" cy="2212975"/>
        </p:xfrm>
        <a:graphic>
          <a:graphicData uri="http://schemas.openxmlformats.org/presentationml/2006/ole">
            <mc:AlternateContent xmlns:mc="http://schemas.openxmlformats.org/markup-compatibility/2006">
              <mc:Choice xmlns:v="urn:schemas-microsoft-com:vml" Requires="v">
                <p:oleObj spid="_x0000_s94219" name="Clip" r:id="rId4" imgW="5447880" imgH="2506320" progId="MS_ClipArt_Gallery.2">
                  <p:embed/>
                </p:oleObj>
              </mc:Choice>
              <mc:Fallback>
                <p:oleObj name="Clip" r:id="rId4" imgW="5447880" imgH="250632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975" y="2255838"/>
                        <a:ext cx="3890963" cy="221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animEffect transition="in" filter="fade">
                                      <p:cBhvr>
                                        <p:cTn id="9" dur="500"/>
                                        <p:tgtEl>
                                          <p:spTgt spid="942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4211">
                                            <p:txEl>
                                              <p:pRg st="1" end="1"/>
                                            </p:txEl>
                                          </p:spTgt>
                                        </p:tgtEl>
                                        <p:attrNameLst>
                                          <p:attrName>style.visibility</p:attrName>
                                        </p:attrNameLst>
                                      </p:cBhvr>
                                      <p:to>
                                        <p:strVal val="visible"/>
                                      </p:to>
                                    </p:set>
                                    <p:animEffect transition="in" filter="fade">
                                      <p:cBhvr>
                                        <p:cTn id="14" dur="1000">
                                          <p:stCondLst>
                                            <p:cond delay="0"/>
                                          </p:stCondLst>
                                        </p:cTn>
                                        <p:tgtEl>
                                          <p:spTgt spid="9421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Effect transition="in" filter="fade">
                                      <p:cBhvr>
                                        <p:cTn id="19" dur="1000">
                                          <p:stCondLst>
                                            <p:cond delay="0"/>
                                          </p:stCondLst>
                                        </p:cTn>
                                        <p:tgtEl>
                                          <p:spTgt spid="9421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4211">
                                            <p:txEl>
                                              <p:pRg st="3" end="3"/>
                                            </p:txEl>
                                          </p:spTgt>
                                        </p:tgtEl>
                                        <p:attrNameLst>
                                          <p:attrName>style.visibility</p:attrName>
                                        </p:attrNameLst>
                                      </p:cBhvr>
                                      <p:to>
                                        <p:strVal val="visible"/>
                                      </p:to>
                                    </p:set>
                                    <p:animEffect transition="in" filter="fade">
                                      <p:cBhvr>
                                        <p:cTn id="24" dur="1000">
                                          <p:stCondLst>
                                            <p:cond delay="0"/>
                                          </p:stCondLst>
                                        </p:cTn>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GB" altLang="en-US" sz="3600" dirty="0"/>
              <a:t>Why Training?</a:t>
            </a:r>
            <a:br>
              <a:rPr lang="en-GB" altLang="en-US" sz="3600" dirty="0"/>
            </a:br>
            <a:r>
              <a:rPr lang="en-GB" altLang="en-US" sz="2600" dirty="0"/>
              <a:t/>
            </a:r>
            <a:br>
              <a:rPr lang="en-GB" altLang="en-US" sz="2600" dirty="0"/>
            </a:br>
            <a:endParaRPr lang="en-GB" altLang="en-US" sz="2600" dirty="0"/>
          </a:p>
        </p:txBody>
      </p:sp>
      <p:sp>
        <p:nvSpPr>
          <p:cNvPr id="53251" name="Rectangle 3"/>
          <p:cNvSpPr>
            <a:spLocks noGrp="1" noChangeArrowheads="1"/>
          </p:cNvSpPr>
          <p:nvPr>
            <p:ph type="body" idx="1"/>
          </p:nvPr>
        </p:nvSpPr>
        <p:spPr>
          <a:xfrm>
            <a:off x="430213" y="1341438"/>
            <a:ext cx="9050337" cy="4937125"/>
          </a:xfrm>
        </p:spPr>
        <p:txBody>
          <a:bodyPr/>
          <a:lstStyle/>
          <a:p>
            <a:pPr>
              <a:lnSpc>
                <a:spcPct val="90000"/>
              </a:lnSpc>
            </a:pPr>
            <a:r>
              <a:rPr lang="en-GB" altLang="en-US" b="1" i="1" dirty="0"/>
              <a:t>“The use of blood glucose meters by </a:t>
            </a:r>
            <a:r>
              <a:rPr lang="en-GB" altLang="en-US" b="1" i="1" dirty="0">
                <a:solidFill>
                  <a:srgbClr val="ED3C05"/>
                </a:solidFill>
              </a:rPr>
              <a:t>untrained staff,</a:t>
            </a:r>
            <a:r>
              <a:rPr lang="en-GB" altLang="en-US" b="1" i="1" dirty="0"/>
              <a:t> without adequate management supervision of the equipment and without the use of quality control procedures, can lead to misleading results, adversely affecting the treatment of patients</a:t>
            </a:r>
            <a:r>
              <a:rPr lang="en-GB" altLang="en-US" b="1" i="1" dirty="0" smtClean="0"/>
              <a:t>” 			</a:t>
            </a:r>
            <a:r>
              <a:rPr lang="en-GB" altLang="en-US" dirty="0" smtClean="0"/>
              <a:t>  </a:t>
            </a:r>
          </a:p>
          <a:p>
            <a:pPr>
              <a:lnSpc>
                <a:spcPct val="90000"/>
              </a:lnSpc>
            </a:pPr>
            <a:r>
              <a:rPr lang="en-GB" altLang="en-US" b="1" i="1" dirty="0" smtClean="0"/>
              <a:t>It is a CAP and JCAHO requirement.</a:t>
            </a:r>
          </a:p>
          <a:p>
            <a:pPr>
              <a:lnSpc>
                <a:spcPct val="90000"/>
              </a:lnSpc>
            </a:pPr>
            <a:endParaRPr lang="en-GB" altLang="en-US" b="1" i="1" dirty="0"/>
          </a:p>
          <a:p>
            <a:pPr>
              <a:lnSpc>
                <a:spcPct val="90000"/>
              </a:lnSpc>
            </a:pPr>
            <a:endParaRPr lang="en-GB" altLang="en-US" b="1" i="1" dirty="0"/>
          </a:p>
          <a:p>
            <a:pPr>
              <a:lnSpc>
                <a:spcPct val="90000"/>
              </a:lnSpc>
              <a:buFontTx/>
              <a:buNone/>
            </a:pPr>
            <a:r>
              <a:rPr lang="en-GB" altLang="en-US" sz="1600" b="1" i="1" dirty="0"/>
              <a:t>								</a:t>
            </a:r>
            <a:r>
              <a:rPr lang="en-GB" altLang="en-US" sz="1400" i="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altLang="en-US" dirty="0"/>
              <a:t>Safe T Pro Plus</a:t>
            </a:r>
            <a:br>
              <a:rPr lang="en-GB" altLang="en-US" dirty="0"/>
            </a:br>
            <a:r>
              <a:rPr lang="en-GB" altLang="en-US" dirty="0"/>
              <a:t>Single Use Lancing Device</a:t>
            </a:r>
          </a:p>
        </p:txBody>
      </p:sp>
      <p:sp>
        <p:nvSpPr>
          <p:cNvPr id="95235" name="Rectangle 3"/>
          <p:cNvSpPr>
            <a:spLocks noGrp="1" noChangeArrowheads="1"/>
          </p:cNvSpPr>
          <p:nvPr>
            <p:ph type="body" idx="1"/>
          </p:nvPr>
        </p:nvSpPr>
        <p:spPr/>
        <p:txBody>
          <a:bodyPr/>
          <a:lstStyle/>
          <a:p>
            <a:pPr>
              <a:buFontTx/>
              <a:buNone/>
            </a:pPr>
            <a:r>
              <a:rPr lang="en-GB" altLang="en-US" dirty="0"/>
              <a:t>                                         Depth Setting                        Protective Cap</a:t>
            </a:r>
          </a:p>
          <a:p>
            <a:pPr>
              <a:buFontTx/>
              <a:buNone/>
            </a:pPr>
            <a:endParaRPr lang="en-GB" altLang="en-US" dirty="0"/>
          </a:p>
          <a:p>
            <a:pPr>
              <a:buFontTx/>
              <a:buNone/>
            </a:pPr>
            <a:endParaRPr lang="en-GB" altLang="en-US" dirty="0"/>
          </a:p>
          <a:p>
            <a:pPr>
              <a:buFontTx/>
              <a:buNone/>
            </a:pPr>
            <a:r>
              <a:rPr lang="en-GB" altLang="en-US" dirty="0"/>
              <a:t>Trigger Button</a:t>
            </a:r>
          </a:p>
          <a:p>
            <a:pPr algn="ctr"/>
            <a:endParaRPr lang="en-GB" altLang="en-US" sz="3200" dirty="0"/>
          </a:p>
        </p:txBody>
      </p:sp>
      <p:pic>
        <p:nvPicPr>
          <p:cNvPr id="95236" name="Picture 4" descr="safe t pro plus artwork 005"/>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481263" y="2401888"/>
            <a:ext cx="5262562" cy="3424237"/>
          </a:xfrm>
          <a:noFill/>
          <a:ln/>
        </p:spPr>
      </p:pic>
      <p:sp>
        <p:nvSpPr>
          <p:cNvPr id="95237" name="Line 5"/>
          <p:cNvSpPr>
            <a:spLocks noChangeShapeType="1"/>
          </p:cNvSpPr>
          <p:nvPr/>
        </p:nvSpPr>
        <p:spPr bwMode="auto">
          <a:xfrm>
            <a:off x="1989138" y="3921125"/>
            <a:ext cx="982662" cy="392113"/>
          </a:xfrm>
          <a:prstGeom prst="line">
            <a:avLst/>
          </a:prstGeom>
          <a:noFill/>
          <a:ln w="889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8" name="Line 6"/>
          <p:cNvSpPr>
            <a:spLocks noChangeShapeType="1"/>
          </p:cNvSpPr>
          <p:nvPr/>
        </p:nvSpPr>
        <p:spPr bwMode="auto">
          <a:xfrm flipH="1">
            <a:off x="7340600" y="2162175"/>
            <a:ext cx="804863" cy="784225"/>
          </a:xfrm>
          <a:prstGeom prst="line">
            <a:avLst/>
          </a:prstGeom>
          <a:noFill/>
          <a:ln w="889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9" name="Line 7"/>
          <p:cNvSpPr>
            <a:spLocks noChangeShapeType="1"/>
          </p:cNvSpPr>
          <p:nvPr/>
        </p:nvSpPr>
        <p:spPr bwMode="auto">
          <a:xfrm>
            <a:off x="4394200" y="2357438"/>
            <a:ext cx="1300163" cy="784225"/>
          </a:xfrm>
          <a:prstGeom prst="line">
            <a:avLst/>
          </a:prstGeom>
          <a:noFill/>
          <a:ln w="889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animEffect transition="in" filter="fade">
                                      <p:cBhvr>
                                        <p:cTn id="9" dur="500"/>
                                        <p:tgtEl>
                                          <p:spTgt spid="952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5235">
                                            <p:txEl>
                                              <p:pRg st="0" end="0"/>
                                            </p:txEl>
                                          </p:spTgt>
                                        </p:tgtEl>
                                        <p:attrNameLst>
                                          <p:attrName>style.visibility</p:attrName>
                                        </p:attrNameLst>
                                      </p:cBhvr>
                                      <p:to>
                                        <p:strVal val="visible"/>
                                      </p:to>
                                    </p:set>
                                    <p:animEffect transition="in" filter="fade">
                                      <p:cBhvr>
                                        <p:cTn id="14" dur="1000">
                                          <p:stCondLst>
                                            <p:cond delay="0"/>
                                          </p:stCondLst>
                                        </p:cTn>
                                        <p:tgtEl>
                                          <p:spTgt spid="952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animEffect transition="in" filter="fade">
                                      <p:cBhvr>
                                        <p:cTn id="19" dur="1000">
                                          <p:stCondLst>
                                            <p:cond delay="0"/>
                                          </p:stCondLst>
                                        </p:cTn>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altLang="en-US" dirty="0"/>
              <a:t>Patient Testing.</a:t>
            </a:r>
            <a:endParaRPr lang="en-US" altLang="en-US" dirty="0"/>
          </a:p>
        </p:txBody>
      </p:sp>
      <p:sp>
        <p:nvSpPr>
          <p:cNvPr id="159750" name="Text Box 6"/>
          <p:cNvSpPr txBox="1">
            <a:spLocks noChangeArrowheads="1"/>
          </p:cNvSpPr>
          <p:nvPr/>
        </p:nvSpPr>
        <p:spPr bwMode="auto">
          <a:xfrm>
            <a:off x="560388" y="4005263"/>
            <a:ext cx="82804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altLang="en-US" dirty="0"/>
              <a:t>Select patient test from </a:t>
            </a:r>
            <a:r>
              <a:rPr lang="en-GB" altLang="en-US" dirty="0" smtClean="0"/>
              <a:t>menu.</a:t>
            </a:r>
            <a:endParaRPr lang="en-GB" altLang="en-US" dirty="0"/>
          </a:p>
          <a:p>
            <a:pPr>
              <a:buFontTx/>
              <a:buChar char="•"/>
            </a:pPr>
            <a:r>
              <a:rPr lang="en-GB" altLang="en-US" dirty="0" smtClean="0"/>
              <a:t>Scan patient badge. (If pt. does not have badge, ensure you enter correct ID number)</a:t>
            </a:r>
            <a:endParaRPr lang="en-GB" altLang="en-US" dirty="0"/>
          </a:p>
          <a:p>
            <a:pPr>
              <a:buFontTx/>
              <a:buChar char="•"/>
            </a:pPr>
            <a:r>
              <a:rPr lang="en-GB" altLang="en-US" dirty="0"/>
              <a:t>Meter will prompt you to confirm patient details</a:t>
            </a:r>
          </a:p>
          <a:p>
            <a:pPr>
              <a:buFontTx/>
              <a:buChar char="•"/>
            </a:pPr>
            <a:r>
              <a:rPr lang="en-GB" altLang="en-US" dirty="0"/>
              <a:t>Scan in Test strips</a:t>
            </a:r>
            <a:endParaRPr lang="en-US" altLang="en-US" dirty="0"/>
          </a:p>
        </p:txBody>
      </p:sp>
      <p:sp>
        <p:nvSpPr>
          <p:cNvPr id="159751" name="Line 7"/>
          <p:cNvSpPr>
            <a:spLocks noChangeShapeType="1"/>
          </p:cNvSpPr>
          <p:nvPr/>
        </p:nvSpPr>
        <p:spPr bwMode="auto">
          <a:xfrm>
            <a:off x="5600700" y="2492375"/>
            <a:ext cx="1079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597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53" y="1124744"/>
            <a:ext cx="79914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ctr"/>
            <a:r>
              <a:rPr lang="en-GB" altLang="en-US" dirty="0"/>
              <a:t>Check test strip code and insert strip.</a:t>
            </a:r>
            <a:endParaRPr lang="en-US" altLang="en-US" dirty="0"/>
          </a:p>
        </p:txBody>
      </p:sp>
      <p:pic>
        <p:nvPicPr>
          <p:cNvPr id="160772" name="Picture 4" descr="ScreenHunter_027"/>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5213" y="1196975"/>
            <a:ext cx="8064500"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0773" name="Text Box 5"/>
          <p:cNvSpPr txBox="1">
            <a:spLocks noChangeArrowheads="1"/>
          </p:cNvSpPr>
          <p:nvPr/>
        </p:nvSpPr>
        <p:spPr bwMode="auto">
          <a:xfrm>
            <a:off x="776288" y="5472113"/>
            <a:ext cx="4248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 </a:t>
            </a:r>
            <a:r>
              <a:rPr lang="en-GB" altLang="en-US" b="1" u="sng">
                <a:solidFill>
                  <a:srgbClr val="F10701"/>
                </a:solidFill>
              </a:rPr>
              <a:t>Check Patients details at </a:t>
            </a:r>
            <a:r>
              <a:rPr lang="en-GB" altLang="en-US" b="1">
                <a:solidFill>
                  <a:srgbClr val="F10701"/>
                </a:solidFill>
              </a:rPr>
              <a:t>	</a:t>
            </a:r>
            <a:r>
              <a:rPr lang="en-GB" altLang="en-US" b="1" u="sng">
                <a:solidFill>
                  <a:srgbClr val="F10701"/>
                </a:solidFill>
              </a:rPr>
              <a:t>top of screen</a:t>
            </a:r>
            <a:endParaRPr lang="en-US" altLang="en-US" b="1" u="sng">
              <a:solidFill>
                <a:srgbClr val="F1070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ctr"/>
            <a:r>
              <a:rPr lang="en-GB" altLang="en-US" dirty="0"/>
              <a:t>Apply patient blood when prompted.</a:t>
            </a:r>
            <a:endParaRPr lang="en-US" altLang="en-US" dirty="0"/>
          </a:p>
        </p:txBody>
      </p:sp>
      <p:pic>
        <p:nvPicPr>
          <p:cNvPr id="161796" name="Picture 4" descr="ScreenHunter_028"/>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04850" y="1125538"/>
            <a:ext cx="8208963"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1797" name="Text Box 5"/>
          <p:cNvSpPr txBox="1">
            <a:spLocks noChangeArrowheads="1"/>
          </p:cNvSpPr>
          <p:nvPr/>
        </p:nvSpPr>
        <p:spPr bwMode="auto">
          <a:xfrm>
            <a:off x="200025" y="5805488"/>
            <a:ext cx="7777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a:t>Always perform a visual inspection of the yellow test area.</a:t>
            </a:r>
            <a:endParaRPr lang="en-US" altLang="en-US"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sz="half" idx="1"/>
          </p:nvPr>
        </p:nvSpPr>
        <p:spPr>
          <a:xfrm>
            <a:off x="631825" y="476250"/>
            <a:ext cx="7705725" cy="4976813"/>
          </a:xfrm>
        </p:spPr>
        <p:txBody>
          <a:bodyPr/>
          <a:lstStyle/>
          <a:p>
            <a:pPr algn="ctr">
              <a:buFontTx/>
              <a:buNone/>
            </a:pPr>
            <a:r>
              <a:rPr lang="en-GB" altLang="en-US" b="1" u="sng" dirty="0"/>
              <a:t>Results.</a:t>
            </a:r>
          </a:p>
          <a:p>
            <a:r>
              <a:rPr lang="en-GB" altLang="en-US" dirty="0"/>
              <a:t>Normal Range </a:t>
            </a:r>
            <a:r>
              <a:rPr lang="en-GB" altLang="en-US" dirty="0" smtClean="0"/>
              <a:t>= 74 – 106 mg/</a:t>
            </a:r>
            <a:r>
              <a:rPr lang="en-GB" altLang="en-US" dirty="0" err="1" smtClean="0"/>
              <a:t>dL</a:t>
            </a:r>
            <a:endParaRPr lang="en-GB" altLang="en-US" dirty="0"/>
          </a:p>
          <a:p>
            <a:r>
              <a:rPr lang="en-GB" altLang="en-US" dirty="0"/>
              <a:t>Critical Range = </a:t>
            </a:r>
            <a:r>
              <a:rPr lang="en-GB" altLang="en-US" dirty="0" smtClean="0"/>
              <a:t> &lt;40 and &gt;400 mg/</a:t>
            </a:r>
            <a:r>
              <a:rPr lang="en-GB" altLang="en-US" dirty="0" err="1" smtClean="0"/>
              <a:t>dL</a:t>
            </a:r>
            <a:endParaRPr lang="en-GB" altLang="en-US" dirty="0" smtClean="0"/>
          </a:p>
          <a:p>
            <a:r>
              <a:rPr lang="en-GB" altLang="en-US" dirty="0" smtClean="0"/>
              <a:t>All critical results MUST be repeated by an RN.</a:t>
            </a:r>
          </a:p>
          <a:p>
            <a:r>
              <a:rPr lang="en-GB" altLang="en-US" dirty="0" smtClean="0"/>
              <a:t>All repeated and confirmed critical results MUST</a:t>
            </a:r>
          </a:p>
          <a:p>
            <a:pPr marL="0" indent="0">
              <a:buNone/>
            </a:pPr>
            <a:r>
              <a:rPr lang="en-GB" altLang="en-US" dirty="0"/>
              <a:t> </a:t>
            </a:r>
            <a:r>
              <a:rPr lang="en-GB" altLang="en-US" dirty="0" smtClean="0"/>
              <a:t>   have the comment “MD Notified”</a:t>
            </a:r>
          </a:p>
          <a:p>
            <a:pPr>
              <a:buFont typeface="Arial" panose="020B0604020202020204" pitchFamily="34" charset="0"/>
              <a:buChar char="•"/>
            </a:pPr>
            <a:r>
              <a:rPr lang="en-GB" altLang="en-US" dirty="0" smtClean="0"/>
              <a:t>Follow section protocol for critical glucose </a:t>
            </a:r>
          </a:p>
          <a:p>
            <a:pPr marL="0" indent="0">
              <a:buNone/>
            </a:pPr>
            <a:r>
              <a:rPr lang="en-GB" altLang="en-US" dirty="0"/>
              <a:t> </a:t>
            </a:r>
            <a:r>
              <a:rPr lang="en-GB" altLang="en-US" dirty="0" smtClean="0"/>
              <a:t>   results.</a:t>
            </a:r>
            <a:endParaRPr lang="en-GB" altLang="en-US" dirty="0"/>
          </a:p>
          <a:p>
            <a:pPr>
              <a:buFontTx/>
              <a:buNone/>
            </a:pPr>
            <a:endParaRPr lang="en-GB" altLang="en-US" dirty="0"/>
          </a:p>
        </p:txBody>
      </p:sp>
      <p:pic>
        <p:nvPicPr>
          <p:cNvPr id="162823" name="Picture 7" descr="C:\Users\vhawcoroberm4\AppData\Local\Microsoft\Windows\Temporary Internet Files\Content.IE5\8O7MHLFZ\oh_no_smile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216" y="3212976"/>
            <a:ext cx="1980953" cy="1841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ctr"/>
            <a:r>
              <a:rPr lang="en-GB" altLang="en-US" sz="4000" dirty="0" smtClean="0"/>
              <a:t>To Review Results</a:t>
            </a:r>
            <a:endParaRPr lang="en-US" altLang="en-US" sz="4000" dirty="0"/>
          </a:p>
        </p:txBody>
      </p:sp>
      <p:sp>
        <p:nvSpPr>
          <p:cNvPr id="163843" name="Rectangle 3"/>
          <p:cNvSpPr>
            <a:spLocks noGrp="1" noChangeArrowheads="1"/>
          </p:cNvSpPr>
          <p:nvPr>
            <p:ph type="body" idx="1"/>
          </p:nvPr>
        </p:nvSpPr>
        <p:spPr>
          <a:xfrm>
            <a:off x="430213" y="1557338"/>
            <a:ext cx="4954587" cy="4721225"/>
          </a:xfrm>
        </p:spPr>
        <p:txBody>
          <a:bodyPr/>
          <a:lstStyle/>
          <a:p>
            <a:r>
              <a:rPr lang="en-GB" altLang="en-US" dirty="0"/>
              <a:t>From main menu – select review result </a:t>
            </a:r>
            <a:endParaRPr lang="en-GB" altLang="en-US" dirty="0" smtClean="0"/>
          </a:p>
          <a:p>
            <a:r>
              <a:rPr lang="en-GB" altLang="en-US" dirty="0" smtClean="0"/>
              <a:t>All </a:t>
            </a:r>
            <a:r>
              <a:rPr lang="en-GB" altLang="en-US" dirty="0"/>
              <a:t>results are displayed on screen – Patient &amp; QC.</a:t>
            </a:r>
          </a:p>
          <a:p>
            <a:r>
              <a:rPr lang="en-GB" altLang="en-US" dirty="0"/>
              <a:t>Select patient – to view patient results - scan ID</a:t>
            </a:r>
          </a:p>
          <a:p>
            <a:r>
              <a:rPr lang="en-GB" altLang="en-US" dirty="0"/>
              <a:t>Select QC – to view QC results.</a:t>
            </a:r>
            <a:endParaRPr lang="en-US" altLang="en-US" dirty="0"/>
          </a:p>
        </p:txBody>
      </p:sp>
      <p:pic>
        <p:nvPicPr>
          <p:cNvPr id="163844"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0" y="1125538"/>
            <a:ext cx="2952750"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31825" y="476250"/>
            <a:ext cx="7313613" cy="1309688"/>
          </a:xfrm>
        </p:spPr>
        <p:txBody>
          <a:bodyPr/>
          <a:lstStyle/>
          <a:p>
            <a:pPr algn="ctr"/>
            <a:r>
              <a:rPr lang="en-GB" altLang="en-US" dirty="0"/>
              <a:t>Cleaning the Meter. </a:t>
            </a:r>
          </a:p>
        </p:txBody>
      </p:sp>
      <p:sp>
        <p:nvSpPr>
          <p:cNvPr id="96260" name="Rectangle 4"/>
          <p:cNvSpPr>
            <a:spLocks noGrp="1" noChangeArrowheads="1"/>
          </p:cNvSpPr>
          <p:nvPr>
            <p:ph type="body" sz="half" idx="1"/>
          </p:nvPr>
        </p:nvSpPr>
        <p:spPr>
          <a:xfrm>
            <a:off x="430213" y="1268413"/>
            <a:ext cx="5027612" cy="5010150"/>
          </a:xfrm>
        </p:spPr>
        <p:txBody>
          <a:bodyPr/>
          <a:lstStyle/>
          <a:p>
            <a:pPr>
              <a:lnSpc>
                <a:spcPct val="90000"/>
              </a:lnSpc>
              <a:buFont typeface="Arial" panose="020B0604020202020204" pitchFamily="34" charset="0"/>
              <a:buChar char="•"/>
            </a:pPr>
            <a:r>
              <a:rPr lang="en-GB" altLang="en-US" dirty="0" smtClean="0"/>
              <a:t>It is a requirement that the meter</a:t>
            </a:r>
          </a:p>
          <a:p>
            <a:pPr>
              <a:lnSpc>
                <a:spcPct val="90000"/>
              </a:lnSpc>
              <a:buFontTx/>
              <a:buNone/>
            </a:pPr>
            <a:r>
              <a:rPr lang="en-GB" altLang="en-US" dirty="0" smtClean="0"/>
              <a:t>	be cleaned after each use.</a:t>
            </a:r>
          </a:p>
          <a:p>
            <a:pPr>
              <a:lnSpc>
                <a:spcPct val="90000"/>
              </a:lnSpc>
            </a:pPr>
            <a:r>
              <a:rPr lang="en-GB" altLang="en-US" dirty="0" smtClean="0"/>
              <a:t>Use the germicidal wipes approved by the facility.</a:t>
            </a:r>
          </a:p>
          <a:p>
            <a:pPr>
              <a:lnSpc>
                <a:spcPct val="90000"/>
              </a:lnSpc>
            </a:pPr>
            <a:r>
              <a:rPr lang="en-GB" altLang="en-US" dirty="0" smtClean="0"/>
              <a:t>Protect the strip port from moisture.</a:t>
            </a:r>
          </a:p>
          <a:p>
            <a:pPr marL="0" indent="0">
              <a:lnSpc>
                <a:spcPct val="90000"/>
              </a:lnSpc>
              <a:buNone/>
            </a:pPr>
            <a:endParaRPr lang="en-GB" altLang="en-US" dirty="0" smtClean="0"/>
          </a:p>
          <a:p>
            <a:pPr algn="ctr">
              <a:lnSpc>
                <a:spcPct val="90000"/>
              </a:lnSpc>
            </a:pPr>
            <a:endParaRPr lang="en-GB" altLang="en-US" dirty="0"/>
          </a:p>
          <a:p>
            <a:pPr algn="ctr">
              <a:lnSpc>
                <a:spcPct val="90000"/>
              </a:lnSpc>
            </a:pPr>
            <a:endParaRPr lang="en-GB" altLang="en-US" dirty="0"/>
          </a:p>
          <a:p>
            <a:pPr>
              <a:lnSpc>
                <a:spcPct val="90000"/>
              </a:lnSpc>
              <a:buFontTx/>
              <a:buNone/>
            </a:pPr>
            <a:endParaRPr lang="en-GB" altLang="en-US" dirty="0"/>
          </a:p>
        </p:txBody>
      </p:sp>
      <p:pic>
        <p:nvPicPr>
          <p:cNvPr id="96267" name="Picture 1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73725" y="1268413"/>
            <a:ext cx="3082925" cy="430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animEffect transition="in" filter="fade">
                                      <p:cBhvr>
                                        <p:cTn id="9" dur="500"/>
                                        <p:tgtEl>
                                          <p:spTgt spid="962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6260">
                                            <p:txEl>
                                              <p:pRg st="0" end="0"/>
                                            </p:txEl>
                                          </p:spTgt>
                                        </p:tgtEl>
                                        <p:attrNameLst>
                                          <p:attrName>style.visibility</p:attrName>
                                        </p:attrNameLst>
                                      </p:cBhvr>
                                      <p:to>
                                        <p:strVal val="visible"/>
                                      </p:to>
                                    </p:set>
                                    <p:animEffect transition="in" filter="fade">
                                      <p:cBhvr>
                                        <p:cTn id="14" dur="1000">
                                          <p:stCondLst>
                                            <p:cond delay="0"/>
                                          </p:stCondLst>
                                        </p:cTn>
                                        <p:tgtEl>
                                          <p:spTgt spid="9626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6260">
                                            <p:txEl>
                                              <p:pRg st="1" end="1"/>
                                            </p:txEl>
                                          </p:spTgt>
                                        </p:tgtEl>
                                        <p:attrNameLst>
                                          <p:attrName>style.visibility</p:attrName>
                                        </p:attrNameLst>
                                      </p:cBhvr>
                                      <p:to>
                                        <p:strVal val="visible"/>
                                      </p:to>
                                    </p:set>
                                    <p:animEffect transition="in" filter="fade">
                                      <p:cBhvr>
                                        <p:cTn id="19" dur="1000">
                                          <p:stCondLst>
                                            <p:cond delay="0"/>
                                          </p:stCondLst>
                                        </p:cTn>
                                        <p:tgtEl>
                                          <p:spTgt spid="9626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6260">
                                            <p:txEl>
                                              <p:pRg st="2" end="2"/>
                                            </p:txEl>
                                          </p:spTgt>
                                        </p:tgtEl>
                                        <p:attrNameLst>
                                          <p:attrName>style.visibility</p:attrName>
                                        </p:attrNameLst>
                                      </p:cBhvr>
                                      <p:to>
                                        <p:strVal val="visible"/>
                                      </p:to>
                                    </p:set>
                                    <p:animEffect transition="in" filter="fade">
                                      <p:cBhvr>
                                        <p:cTn id="24" dur="1000">
                                          <p:stCondLst>
                                            <p:cond delay="0"/>
                                          </p:stCondLst>
                                        </p:cTn>
                                        <p:tgtEl>
                                          <p:spTgt spid="9626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6260">
                                            <p:txEl>
                                              <p:pRg st="3" end="3"/>
                                            </p:txEl>
                                          </p:spTgt>
                                        </p:tgtEl>
                                        <p:attrNameLst>
                                          <p:attrName>style.visibility</p:attrName>
                                        </p:attrNameLst>
                                      </p:cBhvr>
                                      <p:to>
                                        <p:strVal val="visible"/>
                                      </p:to>
                                    </p:set>
                                    <p:animEffect transition="in" filter="fade">
                                      <p:cBhvr>
                                        <p:cTn id="29" dur="1000">
                                          <p:stCondLst>
                                            <p:cond delay="0"/>
                                          </p:stCondLst>
                                        </p:cTn>
                                        <p:tgtEl>
                                          <p:spTgt spid="962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0"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p:txBody>
          <a:bodyPr/>
          <a:lstStyle/>
          <a:p>
            <a:r>
              <a:rPr lang="en-GB" altLang="en-US" b="1" dirty="0"/>
              <a:t>Report</a:t>
            </a:r>
            <a:r>
              <a:rPr lang="en-GB" altLang="en-US" dirty="0"/>
              <a:t> to Clinical Advisor/Manager, Diabetic Specialist Nurses or Biochemistry Department</a:t>
            </a:r>
          </a:p>
          <a:p>
            <a:r>
              <a:rPr lang="en-GB" altLang="en-US" b="1" dirty="0"/>
              <a:t>Quarantine</a:t>
            </a:r>
            <a:r>
              <a:rPr lang="en-GB" altLang="en-US" dirty="0"/>
              <a:t> the Meter, Test Strips, Quality Control Solutions and Log Book.</a:t>
            </a:r>
          </a:p>
          <a:p>
            <a:r>
              <a:rPr lang="en-GB" altLang="en-US" b="1" dirty="0"/>
              <a:t>DO NOT USE THE METER</a:t>
            </a:r>
          </a:p>
          <a:p>
            <a:r>
              <a:rPr lang="en-GB" altLang="en-US" b="1" dirty="0"/>
              <a:t>Note</a:t>
            </a:r>
            <a:r>
              <a:rPr lang="en-GB" altLang="en-US" dirty="0"/>
              <a:t> the serial number of the meter, test strips &amp; quality control solution</a:t>
            </a:r>
          </a:p>
          <a:p>
            <a:r>
              <a:rPr lang="en-GB" altLang="en-US" b="1" dirty="0"/>
              <a:t>Inform</a:t>
            </a:r>
            <a:r>
              <a:rPr lang="en-GB" altLang="en-US" dirty="0"/>
              <a:t> local representative or Nurse Educator.</a:t>
            </a:r>
          </a:p>
        </p:txBody>
      </p:sp>
      <p:sp>
        <p:nvSpPr>
          <p:cNvPr id="2" name="Title 1"/>
          <p:cNvSpPr>
            <a:spLocks noGrp="1"/>
          </p:cNvSpPr>
          <p:nvPr>
            <p:ph type="title"/>
          </p:nvPr>
        </p:nvSpPr>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1000">
                                          <p:stCondLst>
                                            <p:cond delay="0"/>
                                          </p:stCondLst>
                                        </p:cTn>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1000">
                                          <p:stCondLst>
                                            <p:cond delay="0"/>
                                          </p:stCondLst>
                                        </p:cTn>
                                        <p:tgtEl>
                                          <p:spTgt spid="99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fade">
                                      <p:cBhvr>
                                        <p:cTn id="17" dur="1000">
                                          <p:stCondLst>
                                            <p:cond delay="0"/>
                                          </p:stCondLst>
                                        </p:cTn>
                                        <p:tgtEl>
                                          <p:spTgt spid="993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fade">
                                      <p:cBhvr>
                                        <p:cTn id="22" dur="1000">
                                          <p:stCondLst>
                                            <p:cond delay="0"/>
                                          </p:stCondLst>
                                        </p:cTn>
                                        <p:tgtEl>
                                          <p:spTgt spid="993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fade">
                                      <p:cBhvr>
                                        <p:cTn id="27" dur="1000">
                                          <p:stCondLst>
                                            <p:cond delay="0"/>
                                          </p:stCondLst>
                                        </p:cTn>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GB" altLang="en-US"/>
              <a:t>Training Objectives</a:t>
            </a:r>
            <a:endParaRPr lang="en-GB" altLang="en-US" sz="2800" i="1">
              <a:latin typeface="Minion" pitchFamily="2" charset="0"/>
            </a:endParaRPr>
          </a:p>
        </p:txBody>
      </p:sp>
      <p:sp>
        <p:nvSpPr>
          <p:cNvPr id="164867" name="Rectangle 3"/>
          <p:cNvSpPr>
            <a:spLocks noGrp="1" noChangeArrowheads="1"/>
          </p:cNvSpPr>
          <p:nvPr>
            <p:ph type="body" idx="1"/>
          </p:nvPr>
        </p:nvSpPr>
        <p:spPr>
          <a:xfrm>
            <a:off x="430213" y="1196975"/>
            <a:ext cx="9050337" cy="5081588"/>
          </a:xfrm>
        </p:spPr>
        <p:txBody>
          <a:bodyPr/>
          <a:lstStyle/>
          <a:p>
            <a:pPr>
              <a:buFontTx/>
              <a:buNone/>
            </a:pPr>
            <a:r>
              <a:rPr lang="en-GB" altLang="en-US" sz="2800" b="1" i="1">
                <a:latin typeface="Minion" pitchFamily="2" charset="0"/>
              </a:rPr>
              <a:t>	</a:t>
            </a:r>
            <a:r>
              <a:rPr lang="en-GB" altLang="en-US" sz="2800" b="1" i="1" u="sng">
                <a:solidFill>
                  <a:srgbClr val="ED3C05"/>
                </a:solidFill>
                <a:latin typeface="Minion" pitchFamily="2" charset="0"/>
              </a:rPr>
              <a:t>By the end of this session you will be able to:</a:t>
            </a:r>
            <a:endParaRPr lang="en-GB" altLang="en-US" sz="2800" b="1" u="sng">
              <a:solidFill>
                <a:srgbClr val="ED3C05"/>
              </a:solidFill>
            </a:endParaRPr>
          </a:p>
          <a:p>
            <a:r>
              <a:rPr lang="en-GB" altLang="en-US" sz="2800"/>
              <a:t>Explain why training is required.</a:t>
            </a:r>
          </a:p>
          <a:p>
            <a:r>
              <a:rPr lang="en-GB" altLang="en-US" sz="2800"/>
              <a:t>Identify contraindications/test interferences.</a:t>
            </a:r>
          </a:p>
          <a:p>
            <a:r>
              <a:rPr lang="en-GB" altLang="en-US" sz="2800"/>
              <a:t>State Why and When you have to quality control your meter.</a:t>
            </a:r>
          </a:p>
          <a:p>
            <a:r>
              <a:rPr lang="en-GB" altLang="en-US" sz="2800"/>
              <a:t>Perform a Quality control test as per hospital policy.</a:t>
            </a:r>
          </a:p>
          <a:p>
            <a:r>
              <a:rPr lang="en-GB" altLang="en-US" sz="2800"/>
              <a:t>Identify Point of Care contact on site and where you get your meter supplies.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 calcmode="lin" valueType="num">
                                      <p:cBhvr>
                                        <p:cTn id="7" dur="500" fill="hold"/>
                                        <p:tgtEl>
                                          <p:spTgt spid="164866"/>
                                        </p:tgtEl>
                                        <p:attrNameLst>
                                          <p:attrName>ppt_w</p:attrName>
                                        </p:attrNameLst>
                                      </p:cBhvr>
                                      <p:tavLst>
                                        <p:tav tm="0">
                                          <p:val>
                                            <p:fltVal val="0"/>
                                          </p:val>
                                        </p:tav>
                                        <p:tav tm="100000">
                                          <p:val>
                                            <p:strVal val="#ppt_w"/>
                                          </p:val>
                                        </p:tav>
                                      </p:tavLst>
                                    </p:anim>
                                    <p:anim calcmode="lin" valueType="num">
                                      <p:cBhvr>
                                        <p:cTn id="8" dur="500" fill="hold"/>
                                        <p:tgtEl>
                                          <p:spTgt spid="164866"/>
                                        </p:tgtEl>
                                        <p:attrNameLst>
                                          <p:attrName>ppt_h</p:attrName>
                                        </p:attrNameLst>
                                      </p:cBhvr>
                                      <p:tavLst>
                                        <p:tav tm="0">
                                          <p:val>
                                            <p:fltVal val="0"/>
                                          </p:val>
                                        </p:tav>
                                        <p:tav tm="100000">
                                          <p:val>
                                            <p:strVal val="#ppt_h"/>
                                          </p:val>
                                        </p:tav>
                                      </p:tavLst>
                                    </p:anim>
                                    <p:animEffect transition="in" filter="fade">
                                      <p:cBhvr>
                                        <p:cTn id="9" dur="500"/>
                                        <p:tgtEl>
                                          <p:spTgt spid="16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ctrTitle"/>
          </p:nvPr>
        </p:nvSpPr>
        <p:spPr/>
        <p:txBody>
          <a:bodyPr/>
          <a:lstStyle/>
          <a:p>
            <a:r>
              <a:rPr lang="en-GB" altLang="en-US" sz="3600"/>
              <a:t>Thank you</a:t>
            </a:r>
            <a:br>
              <a:rPr lang="en-GB" altLang="en-US" sz="3600"/>
            </a:br>
            <a:r>
              <a:rPr lang="en-GB" altLang="en-US" sz="3600"/>
              <a:t>for listening…</a:t>
            </a:r>
          </a:p>
        </p:txBody>
      </p:sp>
      <p:sp>
        <p:nvSpPr>
          <p:cNvPr id="101381" name="Rectangle 5"/>
          <p:cNvSpPr>
            <a:spLocks noGrp="1" noChangeArrowheads="1"/>
          </p:cNvSpPr>
          <p:nvPr>
            <p:ph type="subTitle" idx="1"/>
          </p:nvPr>
        </p:nvSpPr>
        <p:spPr/>
        <p:txBody>
          <a:bodyPr/>
          <a:lstStyle/>
          <a:p>
            <a:endParaRPr lang="en-GB" altLang="en-US" sz="3300" b="1" i="1">
              <a:latin typeface="Minion" pitchFamily="2" charset="0"/>
            </a:endParaRPr>
          </a:p>
          <a:p>
            <a:r>
              <a:rPr lang="en-GB" altLang="en-US" sz="3300" b="1" i="1">
                <a:latin typeface="Minion" pitchFamily="2" charset="0"/>
              </a:rPr>
              <a:t>Any further questions?</a:t>
            </a:r>
          </a:p>
        </p:txBody>
      </p:sp>
      <p:pic>
        <p:nvPicPr>
          <p:cNvPr id="101383" name="Picture 7" descr="MCj033920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63" y="981075"/>
            <a:ext cx="3384550" cy="309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ltLang="en-US" dirty="0"/>
              <a:t>Training Objectives</a:t>
            </a:r>
            <a:endParaRPr lang="en-GB" altLang="en-US" sz="2800" i="1" dirty="0">
              <a:latin typeface="Minion" pitchFamily="2" charset="0"/>
            </a:endParaRPr>
          </a:p>
        </p:txBody>
      </p:sp>
      <p:sp>
        <p:nvSpPr>
          <p:cNvPr id="87043" name="Rectangle 3"/>
          <p:cNvSpPr>
            <a:spLocks noGrp="1" noChangeArrowheads="1"/>
          </p:cNvSpPr>
          <p:nvPr>
            <p:ph type="body" idx="1"/>
          </p:nvPr>
        </p:nvSpPr>
        <p:spPr>
          <a:xfrm>
            <a:off x="430213" y="1196975"/>
            <a:ext cx="9050337" cy="5081588"/>
          </a:xfrm>
        </p:spPr>
        <p:txBody>
          <a:bodyPr/>
          <a:lstStyle/>
          <a:p>
            <a:pPr>
              <a:buFontTx/>
              <a:buNone/>
            </a:pPr>
            <a:r>
              <a:rPr lang="en-GB" altLang="en-US" sz="2800" b="1" i="1" smtClean="0">
                <a:latin typeface="Minion" pitchFamily="2" charset="0"/>
              </a:rPr>
              <a:t>	</a:t>
            </a:r>
            <a:r>
              <a:rPr lang="en-GB" altLang="en-US" sz="2800" b="1" i="1" u="sng" smtClean="0">
                <a:solidFill>
                  <a:srgbClr val="ED3C05"/>
                </a:solidFill>
                <a:latin typeface="Minion" pitchFamily="2" charset="0"/>
              </a:rPr>
              <a:t>By the end of this session you will be able to:</a:t>
            </a:r>
            <a:endParaRPr lang="en-GB" altLang="en-US" sz="2800" b="1" u="sng" smtClean="0">
              <a:solidFill>
                <a:srgbClr val="ED3C05"/>
              </a:solidFill>
            </a:endParaRPr>
          </a:p>
          <a:p>
            <a:r>
              <a:rPr lang="en-GB" altLang="en-US" sz="2800" smtClean="0"/>
              <a:t>Explain why training is required.</a:t>
            </a:r>
          </a:p>
          <a:p>
            <a:r>
              <a:rPr lang="en-GB" altLang="en-US" sz="2800" smtClean="0"/>
              <a:t>Identify contraindications/test interferences.</a:t>
            </a:r>
          </a:p>
          <a:p>
            <a:r>
              <a:rPr lang="en-GB" altLang="en-US" sz="2800" smtClean="0"/>
              <a:t>State Why and When you have to quality control your meter.</a:t>
            </a:r>
          </a:p>
          <a:p>
            <a:r>
              <a:rPr lang="en-GB" altLang="en-US" sz="2800" smtClean="0"/>
              <a:t>Perform a Quality control test as per hospital policy.</a:t>
            </a:r>
          </a:p>
          <a:p>
            <a:r>
              <a:rPr lang="en-GB" altLang="en-US" sz="2800" smtClean="0"/>
              <a:t>Identify Point of Care contact on site and where you get your meter supplies.</a:t>
            </a:r>
            <a:endParaRPr lang="en-GB"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500" fill="hold"/>
                                        <p:tgtEl>
                                          <p:spTgt spid="87042"/>
                                        </p:tgtEl>
                                        <p:attrNameLst>
                                          <p:attrName>ppt_w</p:attrName>
                                        </p:attrNameLst>
                                      </p:cBhvr>
                                      <p:tavLst>
                                        <p:tav tm="0">
                                          <p:val>
                                            <p:fltVal val="0"/>
                                          </p:val>
                                        </p:tav>
                                        <p:tav tm="100000">
                                          <p:val>
                                            <p:strVal val="#ppt_w"/>
                                          </p:val>
                                        </p:tav>
                                      </p:tavLst>
                                    </p:anim>
                                    <p:anim calcmode="lin" valueType="num">
                                      <p:cBhvr>
                                        <p:cTn id="8" dur="500" fill="hold"/>
                                        <p:tgtEl>
                                          <p:spTgt spid="87042"/>
                                        </p:tgtEl>
                                        <p:attrNameLst>
                                          <p:attrName>ppt_h</p:attrName>
                                        </p:attrNameLst>
                                      </p:cBhvr>
                                      <p:tavLst>
                                        <p:tav tm="0">
                                          <p:val>
                                            <p:fltVal val="0"/>
                                          </p:val>
                                        </p:tav>
                                        <p:tav tm="100000">
                                          <p:val>
                                            <p:strVal val="#ppt_h"/>
                                          </p:val>
                                        </p:tav>
                                      </p:tavLst>
                                    </p:anim>
                                    <p:animEffect transition="in" filter="fade">
                                      <p:cBhvr>
                                        <p:cTn id="9" dur="5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33388" y="446088"/>
            <a:ext cx="75819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spcBef>
                <a:spcPct val="0"/>
              </a:spcBef>
            </a:pPr>
            <a:r>
              <a:rPr lang="en-GB" altLang="en-US" sz="3000" b="1" dirty="0">
                <a:solidFill>
                  <a:schemeClr val="tx2"/>
                </a:solidFill>
              </a:rPr>
              <a:t>Contraindications for use of Blood Glucose System.</a:t>
            </a:r>
          </a:p>
          <a:p>
            <a:pPr>
              <a:spcBef>
                <a:spcPct val="0"/>
              </a:spcBef>
            </a:pPr>
            <a:endParaRPr lang="en-GB" altLang="en-US" b="1" dirty="0">
              <a:solidFill>
                <a:schemeClr val="tx2"/>
              </a:solidFill>
            </a:endParaRPr>
          </a:p>
          <a:p>
            <a:pPr>
              <a:spcBef>
                <a:spcPct val="0"/>
              </a:spcBef>
            </a:pPr>
            <a:r>
              <a:rPr lang="en-GB" altLang="en-US" sz="2200" dirty="0" smtClean="0">
                <a:solidFill>
                  <a:schemeClr val="tx2"/>
                </a:solidFill>
              </a:rPr>
              <a:t>Due to the Hazard Notices being issued the MHRA recommend that therapeutic decisions should not be based on a capillary sample in these circumstances:</a:t>
            </a:r>
          </a:p>
          <a:p>
            <a:pPr>
              <a:spcBef>
                <a:spcPct val="0"/>
              </a:spcBef>
            </a:pPr>
            <a:endParaRPr lang="en-GB" altLang="en-US" sz="2200" b="1" dirty="0">
              <a:solidFill>
                <a:schemeClr val="tx2"/>
              </a:solidFill>
            </a:endParaRPr>
          </a:p>
        </p:txBody>
      </p:sp>
      <p:sp>
        <p:nvSpPr>
          <p:cNvPr id="55299" name="Rectangle 3"/>
          <p:cNvSpPr>
            <a:spLocks noChangeArrowheads="1"/>
          </p:cNvSpPr>
          <p:nvPr/>
        </p:nvSpPr>
        <p:spPr bwMode="auto">
          <a:xfrm>
            <a:off x="344488" y="2781300"/>
            <a:ext cx="4044950" cy="349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0"/>
              </a:spcBef>
              <a:defRPr sz="2400">
                <a:solidFill>
                  <a:schemeClr val="tx1"/>
                </a:solidFill>
                <a:latin typeface="Times New Roman" pitchFamily="18" charset="0"/>
              </a:defRPr>
            </a:lvl1pPr>
            <a:lvl2pPr marL="763588" indent="-287338">
              <a:spcBef>
                <a:spcPct val="0"/>
              </a:spcBef>
              <a:defRPr sz="2400">
                <a:solidFill>
                  <a:schemeClr val="tx1"/>
                </a:solidFill>
                <a:latin typeface="Times New Roman" pitchFamily="18" charset="0"/>
              </a:defRPr>
            </a:lvl2pPr>
            <a:lvl3pPr marL="1241425" indent="-287338">
              <a:spcBef>
                <a:spcPct val="0"/>
              </a:spcBef>
              <a:defRPr sz="2400">
                <a:solidFill>
                  <a:schemeClr val="tx1"/>
                </a:solidFill>
                <a:latin typeface="Times New Roman" pitchFamily="18" charset="0"/>
              </a:defRPr>
            </a:lvl3pPr>
            <a:lvl4pPr marL="1719263" indent="-287338">
              <a:spcBef>
                <a:spcPct val="0"/>
              </a:spcBef>
              <a:defRPr sz="2400">
                <a:solidFill>
                  <a:schemeClr val="tx1"/>
                </a:solidFill>
                <a:latin typeface="Times New Roman" pitchFamily="18" charset="0"/>
              </a:defRPr>
            </a:lvl4pPr>
            <a:lvl5pPr marL="2195513" indent="-285750">
              <a:spcBef>
                <a:spcPct val="0"/>
              </a:spcBef>
              <a:defRPr sz="2400">
                <a:solidFill>
                  <a:schemeClr val="tx1"/>
                </a:solidFill>
                <a:latin typeface="Times New Roman" pitchFamily="18" charset="0"/>
              </a:defRPr>
            </a:lvl5pPr>
            <a:lvl6pPr marL="2652713" indent="-285750" eaLnBrk="0" fontAlgn="base" hangingPunct="0">
              <a:spcBef>
                <a:spcPct val="0"/>
              </a:spcBef>
              <a:spcAft>
                <a:spcPct val="0"/>
              </a:spcAft>
              <a:defRPr sz="2400">
                <a:solidFill>
                  <a:schemeClr val="tx1"/>
                </a:solidFill>
                <a:latin typeface="Times New Roman" pitchFamily="18" charset="0"/>
              </a:defRPr>
            </a:lvl6pPr>
            <a:lvl7pPr marL="3109913" indent="-285750" eaLnBrk="0" fontAlgn="base" hangingPunct="0">
              <a:spcBef>
                <a:spcPct val="0"/>
              </a:spcBef>
              <a:spcAft>
                <a:spcPct val="0"/>
              </a:spcAft>
              <a:defRPr sz="2400">
                <a:solidFill>
                  <a:schemeClr val="tx1"/>
                </a:solidFill>
                <a:latin typeface="Times New Roman" pitchFamily="18" charset="0"/>
              </a:defRPr>
            </a:lvl7pPr>
            <a:lvl8pPr marL="3567113" indent="-285750" eaLnBrk="0" fontAlgn="base" hangingPunct="0">
              <a:spcBef>
                <a:spcPct val="0"/>
              </a:spcBef>
              <a:spcAft>
                <a:spcPct val="0"/>
              </a:spcAft>
              <a:defRPr sz="2400">
                <a:solidFill>
                  <a:schemeClr val="tx1"/>
                </a:solidFill>
                <a:latin typeface="Times New Roman" pitchFamily="18" charset="0"/>
              </a:defRPr>
            </a:lvl8pPr>
            <a:lvl9pPr marL="4024313" indent="-28575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tLang="en-US" sz="2000">
              <a:latin typeface="Imago" pitchFamily="2" charset="0"/>
            </a:endParaRPr>
          </a:p>
          <a:p>
            <a:pPr>
              <a:spcBef>
                <a:spcPct val="50000"/>
              </a:spcBef>
            </a:pPr>
            <a:endParaRPr lang="en-GB" altLang="en-US" sz="2000">
              <a:latin typeface="Imago" pitchFamily="2" charset="0"/>
            </a:endParaRPr>
          </a:p>
          <a:p>
            <a:pPr>
              <a:spcBef>
                <a:spcPct val="50000"/>
              </a:spcBef>
            </a:pPr>
            <a:endParaRPr lang="en-GB" altLang="en-US" sz="2000">
              <a:latin typeface="Imago" pitchFamily="2" charset="0"/>
            </a:endParaRPr>
          </a:p>
          <a:p>
            <a:pPr>
              <a:spcBef>
                <a:spcPct val="50000"/>
              </a:spcBef>
            </a:pPr>
            <a:r>
              <a:rPr lang="en-GB" altLang="en-US" sz="2200" b="1">
                <a:latin typeface="Imago" pitchFamily="2" charset="0"/>
              </a:rPr>
              <a:t>	</a:t>
            </a:r>
          </a:p>
          <a:p>
            <a:pPr>
              <a:spcBef>
                <a:spcPct val="50000"/>
              </a:spcBef>
            </a:pPr>
            <a:r>
              <a:rPr lang="en-GB" altLang="en-US" sz="2200" b="1">
                <a:latin typeface="Imago" pitchFamily="2" charset="0"/>
              </a:rPr>
              <a:t>	</a:t>
            </a:r>
          </a:p>
          <a:p>
            <a:pPr>
              <a:spcBef>
                <a:spcPct val="50000"/>
              </a:spcBef>
            </a:pPr>
            <a:r>
              <a:rPr lang="en-GB" altLang="en-US" sz="2200" b="1">
                <a:latin typeface="Imago" pitchFamily="2" charset="0"/>
              </a:rPr>
              <a:t>	</a:t>
            </a:r>
            <a:r>
              <a:rPr lang="en-GB" altLang="en-US" sz="2200" b="1" u="sng">
                <a:effectLst>
                  <a:outerShdw blurRad="38100" dist="38100" dir="2700000" algn="tl">
                    <a:srgbClr val="C0C0C0"/>
                  </a:outerShdw>
                </a:effectLst>
                <a:latin typeface="Imago" pitchFamily="2" charset="0"/>
              </a:rPr>
              <a:t>Venous Sample should be sent to the Lab for verification of blood glucose level</a:t>
            </a:r>
          </a:p>
          <a:p>
            <a:pPr>
              <a:spcBef>
                <a:spcPct val="50000"/>
              </a:spcBef>
            </a:pPr>
            <a:endParaRPr lang="en-GB" altLang="en-US" sz="2200" u="sng">
              <a:effectLst>
                <a:outerShdw blurRad="38100" dist="38100" dir="2700000" algn="tl">
                  <a:srgbClr val="C0C0C0"/>
                </a:outerShdw>
              </a:effectLst>
              <a:latin typeface="Imago" pitchFamily="2" charset="0"/>
            </a:endParaRPr>
          </a:p>
        </p:txBody>
      </p:sp>
      <p:sp>
        <p:nvSpPr>
          <p:cNvPr id="55300" name="Rectangle 4"/>
          <p:cNvSpPr>
            <a:spLocks noChangeArrowheads="1"/>
          </p:cNvSpPr>
          <p:nvPr/>
        </p:nvSpPr>
        <p:spPr bwMode="auto">
          <a:xfrm>
            <a:off x="4448175" y="2565400"/>
            <a:ext cx="50419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0"/>
              </a:spcBef>
              <a:defRPr sz="2400">
                <a:solidFill>
                  <a:schemeClr val="tx1"/>
                </a:solidFill>
                <a:latin typeface="Times New Roman" pitchFamily="18" charset="0"/>
              </a:defRPr>
            </a:lvl1pPr>
            <a:lvl2pPr marL="763588" indent="-287338">
              <a:spcBef>
                <a:spcPct val="0"/>
              </a:spcBef>
              <a:defRPr sz="2400">
                <a:solidFill>
                  <a:schemeClr val="tx1"/>
                </a:solidFill>
                <a:latin typeface="Times New Roman" pitchFamily="18" charset="0"/>
              </a:defRPr>
            </a:lvl2pPr>
            <a:lvl3pPr marL="1241425" indent="-287338">
              <a:spcBef>
                <a:spcPct val="0"/>
              </a:spcBef>
              <a:defRPr sz="2400">
                <a:solidFill>
                  <a:schemeClr val="tx1"/>
                </a:solidFill>
                <a:latin typeface="Times New Roman" pitchFamily="18" charset="0"/>
              </a:defRPr>
            </a:lvl3pPr>
            <a:lvl4pPr marL="1719263" indent="-287338">
              <a:spcBef>
                <a:spcPct val="0"/>
              </a:spcBef>
              <a:defRPr sz="2400">
                <a:solidFill>
                  <a:schemeClr val="tx1"/>
                </a:solidFill>
                <a:latin typeface="Times New Roman" pitchFamily="18" charset="0"/>
              </a:defRPr>
            </a:lvl4pPr>
            <a:lvl5pPr marL="2195513" indent="-285750">
              <a:spcBef>
                <a:spcPct val="0"/>
              </a:spcBef>
              <a:defRPr sz="2400">
                <a:solidFill>
                  <a:schemeClr val="tx1"/>
                </a:solidFill>
                <a:latin typeface="Times New Roman" pitchFamily="18" charset="0"/>
              </a:defRPr>
            </a:lvl5pPr>
            <a:lvl6pPr marL="2652713" indent="-285750" eaLnBrk="0" fontAlgn="base" hangingPunct="0">
              <a:spcBef>
                <a:spcPct val="0"/>
              </a:spcBef>
              <a:spcAft>
                <a:spcPct val="0"/>
              </a:spcAft>
              <a:defRPr sz="2400">
                <a:solidFill>
                  <a:schemeClr val="tx1"/>
                </a:solidFill>
                <a:latin typeface="Times New Roman" pitchFamily="18" charset="0"/>
              </a:defRPr>
            </a:lvl6pPr>
            <a:lvl7pPr marL="3109913" indent="-285750" eaLnBrk="0" fontAlgn="base" hangingPunct="0">
              <a:spcBef>
                <a:spcPct val="0"/>
              </a:spcBef>
              <a:spcAft>
                <a:spcPct val="0"/>
              </a:spcAft>
              <a:defRPr sz="2400">
                <a:solidFill>
                  <a:schemeClr val="tx1"/>
                </a:solidFill>
                <a:latin typeface="Times New Roman" pitchFamily="18" charset="0"/>
              </a:defRPr>
            </a:lvl7pPr>
            <a:lvl8pPr marL="3567113" indent="-285750" eaLnBrk="0" fontAlgn="base" hangingPunct="0">
              <a:spcBef>
                <a:spcPct val="0"/>
              </a:spcBef>
              <a:spcAft>
                <a:spcPct val="0"/>
              </a:spcAft>
              <a:defRPr sz="2400">
                <a:solidFill>
                  <a:schemeClr val="tx1"/>
                </a:solidFill>
                <a:latin typeface="Times New Roman" pitchFamily="18" charset="0"/>
              </a:defRPr>
            </a:lvl8pPr>
            <a:lvl9pPr marL="4024313" indent="-28575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GB" altLang="en-US" sz="2000" b="1" dirty="0">
                <a:latin typeface="Imago" pitchFamily="2" charset="0"/>
              </a:rPr>
              <a:t> Dehydration</a:t>
            </a:r>
          </a:p>
          <a:p>
            <a:pPr>
              <a:spcBef>
                <a:spcPct val="50000"/>
              </a:spcBef>
              <a:buFontTx/>
              <a:buChar char="•"/>
            </a:pPr>
            <a:r>
              <a:rPr lang="en-GB" altLang="en-US" sz="2000" b="1" dirty="0">
                <a:latin typeface="Imago" pitchFamily="2" charset="0"/>
              </a:rPr>
              <a:t>Hypotension</a:t>
            </a:r>
          </a:p>
          <a:p>
            <a:pPr>
              <a:spcBef>
                <a:spcPct val="50000"/>
              </a:spcBef>
              <a:buFontTx/>
              <a:buChar char="•"/>
            </a:pPr>
            <a:r>
              <a:rPr lang="en-GB" altLang="en-US" sz="2000" b="1" dirty="0">
                <a:latin typeface="Imago" pitchFamily="2" charset="0"/>
              </a:rPr>
              <a:t>Shock</a:t>
            </a:r>
          </a:p>
          <a:p>
            <a:pPr>
              <a:spcBef>
                <a:spcPct val="50000"/>
              </a:spcBef>
              <a:buFontTx/>
              <a:buChar char="•"/>
            </a:pPr>
            <a:r>
              <a:rPr lang="en-GB" altLang="en-US" sz="2000" b="1" dirty="0">
                <a:latin typeface="Imago" pitchFamily="2" charset="0"/>
              </a:rPr>
              <a:t>Peripheral </a:t>
            </a:r>
            <a:r>
              <a:rPr lang="en-GB" altLang="en-US" sz="2000" b="1" dirty="0" err="1">
                <a:latin typeface="Imago" pitchFamily="2" charset="0"/>
              </a:rPr>
              <a:t>Occulsive</a:t>
            </a:r>
            <a:r>
              <a:rPr lang="en-GB" altLang="en-US" sz="2000" b="1" dirty="0">
                <a:latin typeface="Imago" pitchFamily="2" charset="0"/>
              </a:rPr>
              <a:t> Disease</a:t>
            </a:r>
          </a:p>
          <a:p>
            <a:pPr>
              <a:spcBef>
                <a:spcPct val="50000"/>
              </a:spcBef>
              <a:buFontTx/>
              <a:buChar char="•"/>
            </a:pPr>
            <a:r>
              <a:rPr lang="en-GB" altLang="en-US" sz="2000" b="1" dirty="0">
                <a:latin typeface="Imago" pitchFamily="2" charset="0"/>
              </a:rPr>
              <a:t>Hyperosmolar Non-</a:t>
            </a:r>
            <a:r>
              <a:rPr lang="en-GB" altLang="en-US" sz="2000" b="1" dirty="0" err="1">
                <a:latin typeface="Imago" pitchFamily="2" charset="0"/>
              </a:rPr>
              <a:t>Ketotic</a:t>
            </a:r>
            <a:r>
              <a:rPr lang="en-GB" altLang="en-US" sz="2000" b="1" dirty="0">
                <a:latin typeface="Imago" pitchFamily="2" charset="0"/>
              </a:rPr>
              <a:t> Coma</a:t>
            </a:r>
          </a:p>
          <a:p>
            <a:pPr>
              <a:spcBef>
                <a:spcPct val="50000"/>
              </a:spcBef>
              <a:buFontTx/>
              <a:buChar char="•"/>
            </a:pPr>
            <a:r>
              <a:rPr lang="en-GB" altLang="en-US" sz="2000" b="1" dirty="0">
                <a:latin typeface="Imago" pitchFamily="2" charset="0"/>
              </a:rPr>
              <a:t>Diabetic Ketoacidosis</a:t>
            </a:r>
          </a:p>
          <a:p>
            <a:pPr>
              <a:spcBef>
                <a:spcPct val="50000"/>
              </a:spcBef>
              <a:buFontTx/>
              <a:buChar char="•"/>
            </a:pPr>
            <a:r>
              <a:rPr lang="en-GB" altLang="en-US" sz="2000" b="1" dirty="0">
                <a:latin typeface="Imago" pitchFamily="2" charset="0"/>
              </a:rPr>
              <a:t>Unconscious Patients</a:t>
            </a:r>
          </a:p>
          <a:p>
            <a:pPr>
              <a:spcBef>
                <a:spcPct val="50000"/>
              </a:spcBef>
              <a:buFontTx/>
              <a:buChar char="•"/>
            </a:pPr>
            <a:r>
              <a:rPr lang="en-GB" altLang="en-US" sz="2000" b="1" dirty="0">
                <a:latin typeface="Imago" pitchFamily="2" charset="0"/>
              </a:rPr>
              <a:t>Decompensated Heart Failure NYHA Class IV</a:t>
            </a:r>
          </a:p>
          <a:p>
            <a:pPr>
              <a:spcBef>
                <a:spcPct val="50000"/>
              </a:spcBef>
              <a:buFontTx/>
              <a:buChar char="•"/>
            </a:pPr>
            <a:endParaRPr lang="en-GB" altLang="en-US" sz="2000" b="1" dirty="0">
              <a:latin typeface="Imago" pitchFamily="2" charset="0"/>
            </a:endParaRPr>
          </a:p>
          <a:p>
            <a:pPr>
              <a:spcBef>
                <a:spcPct val="50000"/>
              </a:spcBef>
            </a:pPr>
            <a:endParaRPr lang="en-GB" altLang="en-US" dirty="0">
              <a:latin typeface="Imago" pitchFamily="2" charset="0"/>
            </a:endParaRPr>
          </a:p>
        </p:txBody>
      </p:sp>
      <p:graphicFrame>
        <p:nvGraphicFramePr>
          <p:cNvPr id="55301" name="Object 5"/>
          <p:cNvGraphicFramePr>
            <a:graphicFrameLocks noChangeAspect="1"/>
          </p:cNvGraphicFramePr>
          <p:nvPr/>
        </p:nvGraphicFramePr>
        <p:xfrm>
          <a:off x="849313" y="2997200"/>
          <a:ext cx="3124200" cy="2133600"/>
        </p:xfrm>
        <a:graphic>
          <a:graphicData uri="http://schemas.openxmlformats.org/presentationml/2006/ole">
            <mc:AlternateContent xmlns:mc="http://schemas.openxmlformats.org/markup-compatibility/2006">
              <mc:Choice xmlns:v="urn:schemas-microsoft-com:vml" Requires="v">
                <p:oleObj spid="_x0000_s55308" name="Clip" r:id="rId4" imgW="4808520" imgH="2787840" progId="MS_ClipArt_Gallery.2">
                  <p:embed/>
                </p:oleObj>
              </mc:Choice>
              <mc:Fallback>
                <p:oleObj name="Clip" r:id="rId4" imgW="4808520" imgH="278784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13" y="2997200"/>
                        <a:ext cx="31242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433388" y="446088"/>
            <a:ext cx="75834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spcBef>
                <a:spcPct val="0"/>
              </a:spcBef>
            </a:pPr>
            <a:r>
              <a:rPr lang="en-GB" altLang="en-US" sz="3000" b="1" u="sng">
                <a:solidFill>
                  <a:schemeClr val="tx2"/>
                </a:solidFill>
              </a:rPr>
              <a:t>LIMITATIONS.</a:t>
            </a:r>
          </a:p>
        </p:txBody>
      </p:sp>
      <p:sp>
        <p:nvSpPr>
          <p:cNvPr id="175107" name="Rectangle 3"/>
          <p:cNvSpPr>
            <a:spLocks noChangeArrowheads="1"/>
          </p:cNvSpPr>
          <p:nvPr/>
        </p:nvSpPr>
        <p:spPr bwMode="auto">
          <a:xfrm>
            <a:off x="415925" y="1052513"/>
            <a:ext cx="921702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0"/>
              </a:spcBef>
              <a:defRPr sz="2400">
                <a:solidFill>
                  <a:schemeClr val="tx1"/>
                </a:solidFill>
                <a:latin typeface="Times New Roman" pitchFamily="18" charset="0"/>
              </a:defRPr>
            </a:lvl1pPr>
            <a:lvl2pPr marL="763588" indent="-287338">
              <a:spcBef>
                <a:spcPct val="0"/>
              </a:spcBef>
              <a:defRPr sz="2400">
                <a:solidFill>
                  <a:schemeClr val="tx1"/>
                </a:solidFill>
                <a:latin typeface="Times New Roman" pitchFamily="18" charset="0"/>
              </a:defRPr>
            </a:lvl2pPr>
            <a:lvl3pPr marL="1241425" indent="-287338">
              <a:spcBef>
                <a:spcPct val="0"/>
              </a:spcBef>
              <a:defRPr sz="2400">
                <a:solidFill>
                  <a:schemeClr val="tx1"/>
                </a:solidFill>
                <a:latin typeface="Times New Roman" pitchFamily="18" charset="0"/>
              </a:defRPr>
            </a:lvl3pPr>
            <a:lvl4pPr marL="1719263" indent="-287338">
              <a:spcBef>
                <a:spcPct val="0"/>
              </a:spcBef>
              <a:defRPr sz="2400">
                <a:solidFill>
                  <a:schemeClr val="tx1"/>
                </a:solidFill>
                <a:latin typeface="Times New Roman" pitchFamily="18" charset="0"/>
              </a:defRPr>
            </a:lvl4pPr>
            <a:lvl5pPr marL="2195513" indent="-285750">
              <a:spcBef>
                <a:spcPct val="0"/>
              </a:spcBef>
              <a:defRPr sz="2400">
                <a:solidFill>
                  <a:schemeClr val="tx1"/>
                </a:solidFill>
                <a:latin typeface="Times New Roman" pitchFamily="18" charset="0"/>
              </a:defRPr>
            </a:lvl5pPr>
            <a:lvl6pPr marL="2652713" indent="-285750" eaLnBrk="0" fontAlgn="base" hangingPunct="0">
              <a:spcBef>
                <a:spcPct val="0"/>
              </a:spcBef>
              <a:spcAft>
                <a:spcPct val="0"/>
              </a:spcAft>
              <a:defRPr sz="2400">
                <a:solidFill>
                  <a:schemeClr val="tx1"/>
                </a:solidFill>
                <a:latin typeface="Times New Roman" pitchFamily="18" charset="0"/>
              </a:defRPr>
            </a:lvl6pPr>
            <a:lvl7pPr marL="3109913" indent="-285750" eaLnBrk="0" fontAlgn="base" hangingPunct="0">
              <a:spcBef>
                <a:spcPct val="0"/>
              </a:spcBef>
              <a:spcAft>
                <a:spcPct val="0"/>
              </a:spcAft>
              <a:defRPr sz="2400">
                <a:solidFill>
                  <a:schemeClr val="tx1"/>
                </a:solidFill>
                <a:latin typeface="Times New Roman" pitchFamily="18" charset="0"/>
              </a:defRPr>
            </a:lvl7pPr>
            <a:lvl8pPr marL="3567113" indent="-285750" eaLnBrk="0" fontAlgn="base" hangingPunct="0">
              <a:spcBef>
                <a:spcPct val="0"/>
              </a:spcBef>
              <a:spcAft>
                <a:spcPct val="0"/>
              </a:spcAft>
              <a:defRPr sz="2400">
                <a:solidFill>
                  <a:schemeClr val="tx1"/>
                </a:solidFill>
                <a:latin typeface="Times New Roman" pitchFamily="18" charset="0"/>
              </a:defRPr>
            </a:lvl8pPr>
            <a:lvl9pPr marL="4024313" indent="-28575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tLang="en-US" sz="1800" b="1" dirty="0">
              <a:latin typeface="Imago" pitchFamily="2" charset="0"/>
            </a:endParaRPr>
          </a:p>
          <a:p>
            <a:pPr>
              <a:spcBef>
                <a:spcPct val="50000"/>
              </a:spcBef>
              <a:buFont typeface="Arial" panose="020B0604020202020204" pitchFamily="34" charset="0"/>
              <a:buChar char="•"/>
            </a:pPr>
            <a:r>
              <a:rPr lang="en-GB" altLang="en-US" sz="1800" b="1" dirty="0" err="1" smtClean="0">
                <a:latin typeface="Imago" pitchFamily="2" charset="0"/>
              </a:rPr>
              <a:t>Hematocrit</a:t>
            </a:r>
            <a:r>
              <a:rPr lang="en-GB" altLang="en-US" sz="1800" b="1" dirty="0" smtClean="0">
                <a:latin typeface="Imago" pitchFamily="2" charset="0"/>
              </a:rPr>
              <a:t> should be between 10-65%</a:t>
            </a:r>
            <a:r>
              <a:rPr lang="en-GB" altLang="en-US" sz="1800" b="1" dirty="0">
                <a:latin typeface="Imago" pitchFamily="2" charset="0"/>
              </a:rPr>
              <a:t>	</a:t>
            </a:r>
            <a:endParaRPr lang="en-GB" altLang="en-US" sz="1800" b="1" dirty="0" smtClean="0">
              <a:latin typeface="Imago" pitchFamily="2" charset="0"/>
            </a:endParaRPr>
          </a:p>
          <a:p>
            <a:pPr>
              <a:spcBef>
                <a:spcPct val="50000"/>
              </a:spcBef>
              <a:buFont typeface="Arial" panose="020B0604020202020204" pitchFamily="34" charset="0"/>
              <a:buChar char="•"/>
            </a:pPr>
            <a:r>
              <a:rPr lang="en-GB" altLang="en-US" sz="1800" b="1" dirty="0" smtClean="0">
                <a:latin typeface="Imago" pitchFamily="2" charset="0"/>
              </a:rPr>
              <a:t>IV administration of </a:t>
            </a:r>
            <a:r>
              <a:rPr lang="en-GB" altLang="en-US" sz="1800" b="1" dirty="0" err="1" smtClean="0">
                <a:latin typeface="Imago" pitchFamily="2" charset="0"/>
              </a:rPr>
              <a:t>abscorbic</a:t>
            </a:r>
            <a:r>
              <a:rPr lang="en-GB" altLang="en-US" sz="1800" b="1" dirty="0" smtClean="0">
                <a:latin typeface="Imago" pitchFamily="2" charset="0"/>
              </a:rPr>
              <a:t> acid resulting in &gt;3 mg/</a:t>
            </a:r>
            <a:r>
              <a:rPr lang="en-GB" altLang="en-US" sz="1800" b="1" dirty="0" err="1" smtClean="0">
                <a:latin typeface="Imago" pitchFamily="2" charset="0"/>
              </a:rPr>
              <a:t>dL</a:t>
            </a:r>
            <a:r>
              <a:rPr lang="en-GB" altLang="en-US" sz="1800" b="1" dirty="0" smtClean="0">
                <a:latin typeface="Imago" pitchFamily="2" charset="0"/>
              </a:rPr>
              <a:t>. (May cause overestimation)</a:t>
            </a:r>
            <a:r>
              <a:rPr lang="en-GB" altLang="en-US" sz="1800" b="1" dirty="0">
                <a:latin typeface="Imago" pitchFamily="2" charset="0"/>
              </a:rPr>
              <a:t>		   </a:t>
            </a:r>
          </a:p>
          <a:p>
            <a:pPr>
              <a:spcBef>
                <a:spcPct val="50000"/>
              </a:spcBef>
              <a:buFontTx/>
              <a:buChar char="•"/>
            </a:pPr>
            <a:r>
              <a:rPr lang="en-GB" altLang="en-US" sz="1800" b="1" dirty="0">
                <a:latin typeface="Imago" pitchFamily="2" charset="0"/>
              </a:rPr>
              <a:t>Galactose	</a:t>
            </a:r>
            <a:r>
              <a:rPr lang="en-GB" altLang="en-US" sz="1800" b="1" dirty="0" smtClean="0">
                <a:latin typeface="Imago" pitchFamily="2" charset="0"/>
              </a:rPr>
              <a:t>&gt;15 mg/</a:t>
            </a:r>
            <a:r>
              <a:rPr lang="en-GB" altLang="en-US" sz="1800" b="1" dirty="0" err="1" smtClean="0">
                <a:latin typeface="Imago" pitchFamily="2" charset="0"/>
              </a:rPr>
              <a:t>dL</a:t>
            </a:r>
            <a:r>
              <a:rPr lang="en-GB" altLang="en-US" sz="1800" b="1" dirty="0" smtClean="0">
                <a:latin typeface="Imago" pitchFamily="2" charset="0"/>
              </a:rPr>
              <a:t> 	(May cause overestimation)</a:t>
            </a:r>
          </a:p>
          <a:p>
            <a:pPr>
              <a:spcBef>
                <a:spcPct val="50000"/>
              </a:spcBef>
              <a:buFontTx/>
              <a:buChar char="•"/>
            </a:pPr>
            <a:r>
              <a:rPr lang="en-GB" altLang="en-US" sz="1800" b="1" dirty="0" smtClean="0">
                <a:latin typeface="Imago" pitchFamily="2" charset="0"/>
              </a:rPr>
              <a:t>Lipids	Triglycerides &gt;1800 mg/</a:t>
            </a:r>
            <a:r>
              <a:rPr lang="en-GB" altLang="en-US" sz="1800" b="1" dirty="0" err="1" smtClean="0">
                <a:latin typeface="Imago" pitchFamily="2" charset="0"/>
              </a:rPr>
              <a:t>dL</a:t>
            </a:r>
            <a:r>
              <a:rPr lang="en-GB" altLang="en-US" sz="1800" b="1" dirty="0" smtClean="0">
                <a:latin typeface="Imago" pitchFamily="2" charset="0"/>
              </a:rPr>
              <a:t>  (May increase glucose)</a:t>
            </a:r>
          </a:p>
          <a:p>
            <a:pPr>
              <a:spcBef>
                <a:spcPct val="50000"/>
              </a:spcBef>
              <a:buFontTx/>
              <a:buChar char="•"/>
            </a:pPr>
            <a:r>
              <a:rPr lang="en-GB" altLang="en-US" sz="1800" b="1" dirty="0" smtClean="0">
                <a:latin typeface="Imago" pitchFamily="2" charset="0"/>
              </a:rPr>
              <a:t>Dehydration</a:t>
            </a:r>
          </a:p>
          <a:p>
            <a:pPr>
              <a:spcBef>
                <a:spcPct val="50000"/>
              </a:spcBef>
              <a:buFontTx/>
              <a:buChar char="•"/>
            </a:pPr>
            <a:r>
              <a:rPr lang="en-GB" altLang="en-US" sz="1800" b="1" dirty="0" smtClean="0">
                <a:latin typeface="Imago" pitchFamily="2" charset="0"/>
              </a:rPr>
              <a:t>Hypotension</a:t>
            </a:r>
          </a:p>
          <a:p>
            <a:pPr>
              <a:spcBef>
                <a:spcPct val="50000"/>
              </a:spcBef>
              <a:buFontTx/>
              <a:buChar char="•"/>
            </a:pPr>
            <a:r>
              <a:rPr lang="en-GB" altLang="en-US" sz="1800" b="1" dirty="0" smtClean="0">
                <a:latin typeface="Imago" pitchFamily="2" charset="0"/>
              </a:rPr>
              <a:t>Shock</a:t>
            </a:r>
          </a:p>
          <a:p>
            <a:pPr>
              <a:spcBef>
                <a:spcPct val="50000"/>
              </a:spcBef>
              <a:buFontTx/>
              <a:buChar char="•"/>
            </a:pPr>
            <a:r>
              <a:rPr lang="en-GB" altLang="en-US" sz="1800" b="1" dirty="0" smtClean="0">
                <a:latin typeface="Imago" pitchFamily="2" charset="0"/>
              </a:rPr>
              <a:t>Peripheral </a:t>
            </a:r>
            <a:r>
              <a:rPr lang="en-GB" altLang="en-US" sz="1800" b="1" dirty="0" err="1" smtClean="0">
                <a:latin typeface="Imago" pitchFamily="2" charset="0"/>
              </a:rPr>
              <a:t>Occulsive</a:t>
            </a:r>
            <a:r>
              <a:rPr lang="en-GB" altLang="en-US" sz="1800" b="1" dirty="0" smtClean="0">
                <a:latin typeface="Imago" pitchFamily="2" charset="0"/>
              </a:rPr>
              <a:t> Disease</a:t>
            </a:r>
          </a:p>
          <a:p>
            <a:pPr>
              <a:spcBef>
                <a:spcPct val="50000"/>
              </a:spcBef>
              <a:buFontTx/>
              <a:buChar char="•"/>
            </a:pPr>
            <a:r>
              <a:rPr lang="en-GB" altLang="en-US" sz="1800" b="1" dirty="0" smtClean="0">
                <a:latin typeface="Imago" pitchFamily="2" charset="0"/>
              </a:rPr>
              <a:t>Hyperosmolar Non-</a:t>
            </a:r>
            <a:r>
              <a:rPr lang="en-GB" altLang="en-US" sz="1800" b="1" dirty="0" err="1" smtClean="0">
                <a:latin typeface="Imago" pitchFamily="2" charset="0"/>
              </a:rPr>
              <a:t>Ketotic</a:t>
            </a:r>
            <a:r>
              <a:rPr lang="en-GB" altLang="en-US" sz="1800" b="1" dirty="0" smtClean="0">
                <a:latin typeface="Imago" pitchFamily="2" charset="0"/>
              </a:rPr>
              <a:t> Coma</a:t>
            </a:r>
          </a:p>
          <a:p>
            <a:pPr>
              <a:spcBef>
                <a:spcPct val="50000"/>
              </a:spcBef>
              <a:buFontTx/>
              <a:buChar char="•"/>
            </a:pPr>
            <a:r>
              <a:rPr lang="en-GB" altLang="en-US" sz="1800" b="1" dirty="0" smtClean="0">
                <a:latin typeface="Imago" pitchFamily="2" charset="0"/>
              </a:rPr>
              <a:t>Diabetic Ketoacidosis</a:t>
            </a:r>
          </a:p>
          <a:p>
            <a:pPr>
              <a:spcBef>
                <a:spcPct val="50000"/>
              </a:spcBef>
              <a:buFontTx/>
              <a:buChar char="•"/>
            </a:pPr>
            <a:r>
              <a:rPr lang="en-GB" altLang="en-US" sz="1800" b="1" dirty="0" smtClean="0">
                <a:latin typeface="Imago" pitchFamily="2" charset="0"/>
              </a:rPr>
              <a:t>Unconscious Patients</a:t>
            </a:r>
          </a:p>
          <a:p>
            <a:pPr>
              <a:spcBef>
                <a:spcPct val="50000"/>
              </a:spcBef>
              <a:buFontTx/>
              <a:buChar char="•"/>
            </a:pPr>
            <a:r>
              <a:rPr lang="en-GB" altLang="en-US" sz="1800" b="1" dirty="0" smtClean="0">
                <a:latin typeface="Imago" pitchFamily="2" charset="0"/>
              </a:rPr>
              <a:t>Decompensated Heart Failure NYHA Class IV</a:t>
            </a:r>
          </a:p>
          <a:p>
            <a:pPr marL="0" indent="0">
              <a:spcBef>
                <a:spcPct val="50000"/>
              </a:spcBef>
            </a:pPr>
            <a:endParaRPr lang="en-GB" altLang="en-US" sz="1800" b="1" dirty="0">
              <a:latin typeface="Imago" pitchFamily="2"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30213" y="428625"/>
            <a:ext cx="7762875" cy="479425"/>
          </a:xfrm>
        </p:spPr>
        <p:txBody>
          <a:bodyPr/>
          <a:lstStyle/>
          <a:p>
            <a:pPr algn="ctr"/>
            <a:r>
              <a:rPr lang="en-GB" altLang="en-US" u="sng"/>
              <a:t>Inform II  – Front View.</a:t>
            </a:r>
          </a:p>
        </p:txBody>
      </p:sp>
      <p:sp>
        <p:nvSpPr>
          <p:cNvPr id="88067" name="Rectangle 3"/>
          <p:cNvSpPr>
            <a:spLocks noGrp="1" noChangeArrowheads="1"/>
          </p:cNvSpPr>
          <p:nvPr>
            <p:ph type="body" sz="half" idx="2"/>
          </p:nvPr>
        </p:nvSpPr>
        <p:spPr/>
        <p:txBody>
          <a:bodyPr/>
          <a:lstStyle/>
          <a:p>
            <a:pPr>
              <a:lnSpc>
                <a:spcPct val="80000"/>
              </a:lnSpc>
              <a:buFontTx/>
              <a:buNone/>
            </a:pPr>
            <a:r>
              <a:rPr lang="en-GB" altLang="en-US" sz="700"/>
              <a:t>       </a:t>
            </a:r>
          </a:p>
          <a:p>
            <a:pPr>
              <a:lnSpc>
                <a:spcPct val="80000"/>
              </a:lnSpc>
              <a:buFontTx/>
              <a:buNone/>
            </a:pPr>
            <a:endParaRPr lang="en-GB" altLang="en-US" sz="700"/>
          </a:p>
          <a:p>
            <a:pPr>
              <a:lnSpc>
                <a:spcPct val="80000"/>
              </a:lnSpc>
              <a:buFontTx/>
              <a:buNone/>
            </a:pPr>
            <a:endParaRPr lang="en-GB" altLang="en-US" sz="700"/>
          </a:p>
          <a:p>
            <a:pPr>
              <a:lnSpc>
                <a:spcPct val="80000"/>
              </a:lnSpc>
              <a:buFontTx/>
              <a:buNone/>
            </a:pPr>
            <a:endParaRPr lang="en-GB" altLang="en-US" sz="700"/>
          </a:p>
          <a:p>
            <a:pPr>
              <a:lnSpc>
                <a:spcPct val="80000"/>
              </a:lnSpc>
              <a:buFontTx/>
              <a:buNone/>
            </a:pPr>
            <a:r>
              <a:rPr lang="en-GB" altLang="en-US" sz="700"/>
              <a:t>                                                                      </a:t>
            </a:r>
          </a:p>
          <a:p>
            <a:pPr>
              <a:lnSpc>
                <a:spcPct val="80000"/>
              </a:lnSpc>
              <a:buFontTx/>
              <a:buNone/>
            </a:pPr>
            <a:endParaRPr lang="en-GB" altLang="en-US" sz="700"/>
          </a:p>
          <a:p>
            <a:pPr>
              <a:lnSpc>
                <a:spcPct val="80000"/>
              </a:lnSpc>
              <a:buFontTx/>
              <a:buNone/>
            </a:pPr>
            <a:r>
              <a:rPr lang="en-GB" altLang="en-US" sz="700"/>
              <a:t>                                                     </a:t>
            </a:r>
          </a:p>
        </p:txBody>
      </p:sp>
      <p:pic>
        <p:nvPicPr>
          <p:cNvPr id="88102" name="Picture 38" descr="baseuni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268413"/>
            <a:ext cx="3744912" cy="4867275"/>
          </a:xfrm>
          <a:prstGeom prst="rect">
            <a:avLst/>
          </a:prstGeom>
          <a:noFill/>
          <a:extLst>
            <a:ext uri="{909E8E84-426E-40DD-AFC4-6F175D3DCCD1}">
              <a14:hiddenFill xmlns:a14="http://schemas.microsoft.com/office/drawing/2010/main">
                <a:solidFill>
                  <a:srgbClr val="FFFFFF"/>
                </a:solidFill>
              </a14:hiddenFill>
            </a:ext>
          </a:extLst>
        </p:spPr>
      </p:pic>
      <p:sp>
        <p:nvSpPr>
          <p:cNvPr id="88103" name="Text Box 39"/>
          <p:cNvSpPr txBox="1">
            <a:spLocks noChangeArrowheads="1"/>
          </p:cNvSpPr>
          <p:nvPr/>
        </p:nvSpPr>
        <p:spPr bwMode="auto">
          <a:xfrm>
            <a:off x="5600700" y="1052513"/>
            <a:ext cx="2179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Test Strip Port</a:t>
            </a:r>
            <a:endParaRPr lang="en-US" altLang="en-US" dirty="0"/>
          </a:p>
        </p:txBody>
      </p:sp>
      <p:sp>
        <p:nvSpPr>
          <p:cNvPr id="88104" name="Text Box 40"/>
          <p:cNvSpPr txBox="1">
            <a:spLocks noChangeArrowheads="1"/>
          </p:cNvSpPr>
          <p:nvPr/>
        </p:nvSpPr>
        <p:spPr bwMode="auto">
          <a:xfrm>
            <a:off x="5600700" y="2349500"/>
            <a:ext cx="2179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Touch screen</a:t>
            </a:r>
            <a:endParaRPr lang="en-US" altLang="en-US"/>
          </a:p>
        </p:txBody>
      </p:sp>
      <p:sp>
        <p:nvSpPr>
          <p:cNvPr id="88105" name="Text Box 41"/>
          <p:cNvSpPr txBox="1">
            <a:spLocks noChangeArrowheads="1"/>
          </p:cNvSpPr>
          <p:nvPr/>
        </p:nvSpPr>
        <p:spPr bwMode="auto">
          <a:xfrm>
            <a:off x="5889625" y="400526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On/off button</a:t>
            </a:r>
            <a:endParaRPr lang="en-US" altLang="en-US"/>
          </a:p>
        </p:txBody>
      </p:sp>
      <p:sp>
        <p:nvSpPr>
          <p:cNvPr id="88106" name="Text Box 42"/>
          <p:cNvSpPr txBox="1">
            <a:spLocks noChangeArrowheads="1"/>
          </p:cNvSpPr>
          <p:nvPr/>
        </p:nvSpPr>
        <p:spPr bwMode="auto">
          <a:xfrm>
            <a:off x="5673725" y="5589588"/>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Base unit</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ppt_w</p:attrName>
                                        </p:attrNameLst>
                                      </p:cBhvr>
                                      <p:tavLst>
                                        <p:tav tm="0">
                                          <p:val>
                                            <p:fltVal val="0"/>
                                          </p:val>
                                        </p:tav>
                                        <p:tav tm="100000">
                                          <p:val>
                                            <p:strVal val="#ppt_w"/>
                                          </p:val>
                                        </p:tav>
                                      </p:tavLst>
                                    </p:anim>
                                    <p:anim calcmode="lin" valueType="num">
                                      <p:cBhvr>
                                        <p:cTn id="8" dur="500" fill="hold"/>
                                        <p:tgtEl>
                                          <p:spTgt spid="88066"/>
                                        </p:tgtEl>
                                        <p:attrNameLst>
                                          <p:attrName>ppt_h</p:attrName>
                                        </p:attrNameLst>
                                      </p:cBhvr>
                                      <p:tavLst>
                                        <p:tav tm="0">
                                          <p:val>
                                            <p:fltVal val="0"/>
                                          </p:val>
                                        </p:tav>
                                        <p:tav tm="100000">
                                          <p:val>
                                            <p:strVal val="#ppt_h"/>
                                          </p:val>
                                        </p:tav>
                                      </p:tavLst>
                                    </p:anim>
                                    <p:animEffect transition="in" filter="fade">
                                      <p:cBhvr>
                                        <p:cTn id="9" dur="500"/>
                                        <p:tgtEl>
                                          <p:spTgt spid="880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8067">
                                            <p:txEl>
                                              <p:pRg st="0" end="0"/>
                                            </p:txEl>
                                          </p:spTgt>
                                        </p:tgtEl>
                                        <p:attrNameLst>
                                          <p:attrName>style.visibility</p:attrName>
                                        </p:attrNameLst>
                                      </p:cBhvr>
                                      <p:to>
                                        <p:strVal val="visible"/>
                                      </p:to>
                                    </p:set>
                                    <p:anim calcmode="lin" valueType="num">
                                      <p:cBhvr>
                                        <p:cTn id="14" dur="500" fill="hold"/>
                                        <p:tgtEl>
                                          <p:spTgt spid="8806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806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30213" y="428625"/>
            <a:ext cx="7313612" cy="623888"/>
          </a:xfrm>
        </p:spPr>
        <p:txBody>
          <a:bodyPr/>
          <a:lstStyle/>
          <a:p>
            <a:pPr algn="ctr"/>
            <a:r>
              <a:rPr lang="en-GB" altLang="en-US" u="sng" dirty="0"/>
              <a:t>Inform II  – Back View.</a:t>
            </a:r>
            <a:endParaRPr lang="en-US" altLang="en-US" u="sng" dirty="0"/>
          </a:p>
        </p:txBody>
      </p:sp>
      <p:sp>
        <p:nvSpPr>
          <p:cNvPr id="148485" name="Rectangle 5"/>
          <p:cNvSpPr>
            <a:spLocks noGrp="1" noChangeArrowheads="1"/>
          </p:cNvSpPr>
          <p:nvPr>
            <p:ph type="body" idx="1"/>
          </p:nvPr>
        </p:nvSpPr>
        <p:spPr>
          <a:xfrm>
            <a:off x="344488" y="1052513"/>
            <a:ext cx="9136062" cy="5226050"/>
          </a:xfrm>
        </p:spPr>
        <p:txBody>
          <a:bodyPr/>
          <a:lstStyle/>
          <a:p>
            <a:pPr>
              <a:buFontTx/>
              <a:buNone/>
            </a:pPr>
            <a:endParaRPr lang="en-US" altLang="en-US" dirty="0"/>
          </a:p>
        </p:txBody>
      </p:sp>
      <p:sp>
        <p:nvSpPr>
          <p:cNvPr id="148487" name="Text Box 7"/>
          <p:cNvSpPr txBox="1">
            <a:spLocks noChangeArrowheads="1"/>
          </p:cNvSpPr>
          <p:nvPr/>
        </p:nvSpPr>
        <p:spPr bwMode="auto">
          <a:xfrm>
            <a:off x="3081338" y="1125538"/>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Bar code scanner</a:t>
            </a:r>
            <a:endParaRPr lang="en-US" altLang="en-US" dirty="0"/>
          </a:p>
        </p:txBody>
      </p:sp>
      <p:sp>
        <p:nvSpPr>
          <p:cNvPr id="148488" name="Text Box 8"/>
          <p:cNvSpPr txBox="1">
            <a:spLocks noChangeArrowheads="1"/>
          </p:cNvSpPr>
          <p:nvPr/>
        </p:nvSpPr>
        <p:spPr bwMode="auto">
          <a:xfrm>
            <a:off x="3152775" y="2780928"/>
            <a:ext cx="252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Battery Pack</a:t>
            </a:r>
            <a:endParaRPr lang="en-US" altLang="en-US" dirty="0"/>
          </a:p>
        </p:txBody>
      </p:sp>
      <p:pic>
        <p:nvPicPr>
          <p:cNvPr id="14849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908720"/>
            <a:ext cx="288607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a:off x="3224808" y="1354138"/>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3148608" y="1317824"/>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1784648" y="993974"/>
            <a:ext cx="2211090" cy="1274564"/>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flipV="1">
            <a:off x="1829396" y="993974"/>
            <a:ext cx="1443037" cy="360164"/>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3136900" y="1511300"/>
            <a:ext cx="858838" cy="757238"/>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30213" y="428625"/>
            <a:ext cx="7115175" cy="839788"/>
          </a:xfrm>
        </p:spPr>
        <p:txBody>
          <a:bodyPr/>
          <a:lstStyle/>
          <a:p>
            <a:pPr algn="ctr"/>
            <a:r>
              <a:rPr lang="en-GB" altLang="en-US" i="1" u="sng" dirty="0" err="1" smtClean="0"/>
              <a:t>Accu</a:t>
            </a:r>
            <a:r>
              <a:rPr lang="en-GB" altLang="en-US" i="1" u="sng" dirty="0" smtClean="0"/>
              <a:t>-Check Inform II </a:t>
            </a:r>
            <a:r>
              <a:rPr lang="en-GB" altLang="en-US" i="1" u="sng" dirty="0"/>
              <a:t>Test Strip.</a:t>
            </a:r>
          </a:p>
        </p:txBody>
      </p:sp>
      <p:pic>
        <p:nvPicPr>
          <p:cNvPr id="890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484313"/>
            <a:ext cx="2230437"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1" name="Text Box 13"/>
          <p:cNvSpPr txBox="1">
            <a:spLocks noChangeArrowheads="1"/>
          </p:cNvSpPr>
          <p:nvPr/>
        </p:nvSpPr>
        <p:spPr bwMode="auto">
          <a:xfrm>
            <a:off x="6032500" y="4149725"/>
            <a:ext cx="2865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0.6μL sample size</a:t>
            </a:r>
            <a:endParaRPr lang="en-US" altLang="en-US"/>
          </a:p>
        </p:txBody>
      </p:sp>
      <p:sp>
        <p:nvSpPr>
          <p:cNvPr id="89104" name="Text Box 16"/>
          <p:cNvSpPr txBox="1">
            <a:spLocks noChangeArrowheads="1"/>
          </p:cNvSpPr>
          <p:nvPr/>
        </p:nvSpPr>
        <p:spPr bwMode="auto">
          <a:xfrm>
            <a:off x="5889625" y="2349500"/>
            <a:ext cx="3744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Robust End Dosing Strip</a:t>
            </a:r>
            <a:endParaRPr lang="en-US" altLang="en-US"/>
          </a:p>
        </p:txBody>
      </p:sp>
      <p:sp>
        <p:nvSpPr>
          <p:cNvPr id="89105" name="Line 17"/>
          <p:cNvSpPr>
            <a:spLocks noChangeShapeType="1"/>
          </p:cNvSpPr>
          <p:nvPr/>
        </p:nvSpPr>
        <p:spPr bwMode="auto">
          <a:xfrm flipH="1">
            <a:off x="4953000" y="4437063"/>
            <a:ext cx="936625"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9107" name="Line 19"/>
          <p:cNvSpPr>
            <a:spLocks noChangeShapeType="1"/>
          </p:cNvSpPr>
          <p:nvPr/>
        </p:nvSpPr>
        <p:spPr bwMode="auto">
          <a:xfrm flipH="1">
            <a:off x="4953000" y="2565400"/>
            <a:ext cx="863600"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9108" name="Line 20"/>
          <p:cNvSpPr>
            <a:spLocks noChangeShapeType="1"/>
          </p:cNvSpPr>
          <p:nvPr/>
        </p:nvSpPr>
        <p:spPr bwMode="auto">
          <a:xfrm flipH="1">
            <a:off x="4953000" y="1484313"/>
            <a:ext cx="792163"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9125" name="Line 37"/>
          <p:cNvSpPr>
            <a:spLocks noChangeShapeType="1"/>
          </p:cNvSpPr>
          <p:nvPr/>
        </p:nvSpPr>
        <p:spPr bwMode="auto">
          <a:xfrm flipH="1">
            <a:off x="4953000" y="1484313"/>
            <a:ext cx="792163"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9140" name="Line 52"/>
          <p:cNvSpPr>
            <a:spLocks noChangeShapeType="1"/>
          </p:cNvSpPr>
          <p:nvPr/>
        </p:nvSpPr>
        <p:spPr bwMode="auto">
          <a:xfrm flipH="1">
            <a:off x="4953000" y="1628775"/>
            <a:ext cx="792163" cy="3603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9141" name="Text Box 53"/>
          <p:cNvSpPr txBox="1">
            <a:spLocks noChangeArrowheads="1"/>
          </p:cNvSpPr>
          <p:nvPr/>
        </p:nvSpPr>
        <p:spPr bwMode="auto">
          <a:xfrm>
            <a:off x="5745163" y="1341438"/>
            <a:ext cx="396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Sample volume detection</a:t>
            </a:r>
            <a:endParaRPr lang="en-US" altLang="en-US"/>
          </a:p>
        </p:txBody>
      </p:sp>
      <p:sp>
        <p:nvSpPr>
          <p:cNvPr id="89142" name="Line 54"/>
          <p:cNvSpPr>
            <a:spLocks noChangeShapeType="1"/>
          </p:cNvSpPr>
          <p:nvPr/>
        </p:nvSpPr>
        <p:spPr bwMode="auto">
          <a:xfrm flipH="1">
            <a:off x="4953000" y="3500438"/>
            <a:ext cx="863600" cy="4333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9143" name="Text Box 55"/>
          <p:cNvSpPr txBox="1">
            <a:spLocks noChangeArrowheads="1"/>
          </p:cNvSpPr>
          <p:nvPr/>
        </p:nvSpPr>
        <p:spPr bwMode="auto">
          <a:xfrm>
            <a:off x="5889625" y="3141663"/>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Fast 5 Second Result</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altLang="en-US"/>
              <a:t>Accu-Chek Inform II</a:t>
            </a:r>
            <a:br>
              <a:rPr lang="en-GB" altLang="en-US"/>
            </a:br>
            <a:r>
              <a:rPr lang="en-GB" altLang="en-US" sz="3400" b="0" i="1">
                <a:latin typeface="Minion" pitchFamily="2" charset="0"/>
              </a:rPr>
              <a:t>Power up screens</a:t>
            </a:r>
          </a:p>
        </p:txBody>
      </p:sp>
      <p:pic>
        <p:nvPicPr>
          <p:cNvPr id="168963" name="Picture 3" descr="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31825" y="1628775"/>
            <a:ext cx="3270250" cy="4108450"/>
          </a:xfrm>
        </p:spPr>
      </p:pic>
      <p:pic>
        <p:nvPicPr>
          <p:cNvPr id="168964" name="Picture 4" descr="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13363" y="1484313"/>
            <a:ext cx="3268662" cy="410845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ARPPTTYPE" val="RXPpotRXPP"/>
  <p:tag name="VARPOTVERSION" val="RXP4.0"/>
  <p:tag name="VARPPTLANGSEL" val="RXPEnglish"/>
  <p:tag name="VARPPTGRIDMODE" val="RXPRocheGrid"/>
  <p:tag name="VARPPTPAPER" val="RXPA4"/>
  <p:tag name="VARDIVISION" val="RXPDivDiag"/>
  <p:tag name="VARPPTLANG" val="RXPEnglish"/>
  <p:tag name="VARGRIDMODE" val="RXPgrid_none_value"/>
  <p:tag name="VARPALETTE" val="RXPpalette_standard_value"/>
  <p:tag name="VARBACKGROUND" val="RXPbackground_light_value"/>
  <p:tag name="VARPPTSETUPPERFORMED" val="RXPTRUE"/>
  <p:tag name="VARPPTCOMPATIBLE4" val="RXPFALSE"/>
  <p:tag name="VARPPTCOMPATIBLERD03" val="RXP"/>
  <p:tag name="VARPPTSLIDEFORMAT" val="RXP"/>
  <p:tag name="VARSAVEMESSAGETIMESTAMP" val="RXP15/11/2009"/>
</p:tagLst>
</file>

<file path=ppt/theme/theme1.xml><?xml version="1.0" encoding="utf-8"?>
<a:theme xmlns:a="http://schemas.openxmlformats.org/drawingml/2006/main" name="Roche">
  <a:themeElements>
    <a:clrScheme name="Roche 3">
      <a:dk1>
        <a:srgbClr val="000000"/>
      </a:dk1>
      <a:lt1>
        <a:srgbClr val="FFFFFF"/>
      </a:lt1>
      <a:dk2>
        <a:srgbClr val="000000"/>
      </a:dk2>
      <a:lt2>
        <a:srgbClr val="00B7A5"/>
      </a:lt2>
      <a:accent1>
        <a:srgbClr val="F6BF69"/>
      </a:accent1>
      <a:accent2>
        <a:srgbClr val="618FFD"/>
      </a:accent2>
      <a:accent3>
        <a:srgbClr val="FFFFFF"/>
      </a:accent3>
      <a:accent4>
        <a:srgbClr val="000000"/>
      </a:accent4>
      <a:accent5>
        <a:srgbClr val="FADCB9"/>
      </a:accent5>
      <a:accent6>
        <a:srgbClr val="5781E5"/>
      </a:accent6>
      <a:hlink>
        <a:srgbClr val="F76681"/>
      </a:hlink>
      <a:folHlink>
        <a:srgbClr val="CECECE"/>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Imago" pitchFamily="2" charset="0"/>
          </a:defRPr>
        </a:defPPr>
      </a:lstStyle>
    </a:lnDef>
  </a:objectDefaults>
  <a:extraClrSchemeLst>
    <a:extraClrScheme>
      <a:clrScheme name="Roche 1">
        <a:dk1>
          <a:srgbClr val="00B7A5"/>
        </a:dk1>
        <a:lt1>
          <a:srgbClr val="FFFFFF"/>
        </a:lt1>
        <a:dk2>
          <a:srgbClr val="00279F"/>
        </a:dk2>
        <a:lt2>
          <a:srgbClr val="FFFFFF"/>
        </a:lt2>
        <a:accent1>
          <a:srgbClr val="F6BF69"/>
        </a:accent1>
        <a:accent2>
          <a:srgbClr val="618FFD"/>
        </a:accent2>
        <a:accent3>
          <a:srgbClr val="AAACCD"/>
        </a:accent3>
        <a:accent4>
          <a:srgbClr val="DADADA"/>
        </a:accent4>
        <a:accent5>
          <a:srgbClr val="FADCB9"/>
        </a:accent5>
        <a:accent6>
          <a:srgbClr val="5781E5"/>
        </a:accent6>
        <a:hlink>
          <a:srgbClr val="F76681"/>
        </a:hlink>
        <a:folHlink>
          <a:srgbClr val="CECECE"/>
        </a:folHlink>
      </a:clrScheme>
      <a:clrMap bg1="dk2" tx1="lt1" bg2="dk1" tx2="lt2" accent1="accent1" accent2="accent2" accent3="accent3" accent4="accent4" accent5="accent5" accent6="accent6" hlink="hlink" folHlink="folHlink"/>
    </a:extraClrScheme>
    <a:extraClrScheme>
      <a:clrScheme name="Roche 2">
        <a:dk1>
          <a:srgbClr val="00FF00"/>
        </a:dk1>
        <a:lt1>
          <a:srgbClr val="FFFFFF"/>
        </a:lt1>
        <a:dk2>
          <a:srgbClr val="00007F"/>
        </a:dk2>
        <a:lt2>
          <a:srgbClr val="FFFFFF"/>
        </a:lt2>
        <a:accent1>
          <a:srgbClr val="FFFF00"/>
        </a:accent1>
        <a:accent2>
          <a:srgbClr val="00FFFF"/>
        </a:accent2>
        <a:accent3>
          <a:srgbClr val="AAAAC0"/>
        </a:accent3>
        <a:accent4>
          <a:srgbClr val="DADADA"/>
        </a:accent4>
        <a:accent5>
          <a:srgbClr val="FFFFAA"/>
        </a:accent5>
        <a:accent6>
          <a:srgbClr val="00E7E7"/>
        </a:accent6>
        <a:hlink>
          <a:srgbClr val="FF0000"/>
        </a:hlink>
        <a:folHlink>
          <a:srgbClr val="CECECE"/>
        </a:folHlink>
      </a:clrScheme>
      <a:clrMap bg1="dk2" tx1="lt1" bg2="dk1" tx2="lt2" accent1="accent1" accent2="accent2" accent3="accent3" accent4="accent4" accent5="accent5" accent6="accent6" hlink="hlink" folHlink="folHlink"/>
    </a:extraClrScheme>
    <a:extraClrScheme>
      <a:clrScheme name="Roche 3">
        <a:dk1>
          <a:srgbClr val="000000"/>
        </a:dk1>
        <a:lt1>
          <a:srgbClr val="FFFFFF"/>
        </a:lt1>
        <a:dk2>
          <a:srgbClr val="000000"/>
        </a:dk2>
        <a:lt2>
          <a:srgbClr val="00B7A5"/>
        </a:lt2>
        <a:accent1>
          <a:srgbClr val="F6BF69"/>
        </a:accent1>
        <a:accent2>
          <a:srgbClr val="618FFD"/>
        </a:accent2>
        <a:accent3>
          <a:srgbClr val="FFFFFF"/>
        </a:accent3>
        <a:accent4>
          <a:srgbClr val="000000"/>
        </a:accent4>
        <a:accent5>
          <a:srgbClr val="FADCB9"/>
        </a:accent5>
        <a:accent6>
          <a:srgbClr val="5781E5"/>
        </a:accent6>
        <a:hlink>
          <a:srgbClr val="F76681"/>
        </a:hlink>
        <a:folHlink>
          <a:srgbClr val="CECECE"/>
        </a:folHlink>
      </a:clrScheme>
      <a:clrMap bg1="lt1" tx1="dk1" bg2="lt2" tx2="dk2" accent1="accent1" accent2="accent2" accent3="accent3" accent4="accent4" accent5="accent5" accent6="accent6" hlink="hlink" folHlink="folHlink"/>
    </a:extraClrScheme>
    <a:extraClrScheme>
      <a:clrScheme name="Roche 4">
        <a:dk1>
          <a:srgbClr val="000000"/>
        </a:dk1>
        <a:lt1>
          <a:srgbClr val="FFFFFF"/>
        </a:lt1>
        <a:dk2>
          <a:srgbClr val="000000"/>
        </a:dk2>
        <a:lt2>
          <a:srgbClr val="00FF00"/>
        </a:lt2>
        <a:accent1>
          <a:srgbClr val="FF00FF"/>
        </a:accent1>
        <a:accent2>
          <a:srgbClr val="00FFFF"/>
        </a:accent2>
        <a:accent3>
          <a:srgbClr val="FFFFFF"/>
        </a:accent3>
        <a:accent4>
          <a:srgbClr val="000000"/>
        </a:accent4>
        <a:accent5>
          <a:srgbClr val="FFAAFF"/>
        </a:accent5>
        <a:accent6>
          <a:srgbClr val="00E7E7"/>
        </a:accent6>
        <a:hlink>
          <a:srgbClr val="FF0000"/>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Roche</Template>
  <TotalTime>2295</TotalTime>
  <Pages>16</Pages>
  <Words>2317</Words>
  <Application>Microsoft Office PowerPoint</Application>
  <PresentationFormat>A4 Paper (210x297 mm)</PresentationFormat>
  <Paragraphs>230</Paragraphs>
  <Slides>29</Slides>
  <Notes>12</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Times New Roman</vt:lpstr>
      <vt:lpstr>Imago</vt:lpstr>
      <vt:lpstr>Minion</vt:lpstr>
      <vt:lpstr>Arial</vt:lpstr>
      <vt:lpstr>Roche</vt:lpstr>
      <vt:lpstr>Microsoft Clip Gallery</vt:lpstr>
      <vt:lpstr> Accu-Chek Inform II   Blood Glucose Monitoring System.</vt:lpstr>
      <vt:lpstr>Why Training?  </vt:lpstr>
      <vt:lpstr>Training Objectives</vt:lpstr>
      <vt:lpstr>PowerPoint Presentation</vt:lpstr>
      <vt:lpstr>PowerPoint Presentation</vt:lpstr>
      <vt:lpstr>Inform II  – Front View.</vt:lpstr>
      <vt:lpstr>Inform II  – Back View.</vt:lpstr>
      <vt:lpstr>Accu-Check Inform II Test Strip.</vt:lpstr>
      <vt:lpstr>Accu-Chek Inform II Power up screens</vt:lpstr>
      <vt:lpstr>Start Up – User Identification.</vt:lpstr>
      <vt:lpstr>Main Menu Screen Shot.</vt:lpstr>
      <vt:lpstr>Quality Control Testing </vt:lpstr>
      <vt:lpstr>Quality Control Screens:</vt:lpstr>
      <vt:lpstr>Strip Confirmation Screens</vt:lpstr>
      <vt:lpstr>Performing a Quality Control Test.</vt:lpstr>
      <vt:lpstr>Result Screen:</vt:lpstr>
      <vt:lpstr>Quality Control Test: </vt:lpstr>
      <vt:lpstr>Failed Quality Control Test </vt:lpstr>
      <vt:lpstr>Patient Preparation.</vt:lpstr>
      <vt:lpstr>Safe T Pro Plus Single Use Lancing Device</vt:lpstr>
      <vt:lpstr>Patient Testing.</vt:lpstr>
      <vt:lpstr>Check test strip code and insert strip.</vt:lpstr>
      <vt:lpstr>Apply patient blood when prompted.</vt:lpstr>
      <vt:lpstr>PowerPoint Presentation</vt:lpstr>
      <vt:lpstr>To Review Results</vt:lpstr>
      <vt:lpstr>Cleaning the Meter. </vt:lpstr>
      <vt:lpstr>PowerPoint Presentation</vt:lpstr>
      <vt:lpstr>Training Objectives</vt:lpstr>
      <vt:lpstr>Thank you for listening…</vt:lpstr>
    </vt:vector>
  </TitlesOfParts>
  <Company>F. Hoffmann-La Roche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Advantage III</dc:title>
  <dc:creator>Joanne Glass</dc:creator>
  <cp:lastModifiedBy>Department of Veterans Affairs</cp:lastModifiedBy>
  <cp:revision>214</cp:revision>
  <cp:lastPrinted>1998-09-09T08:32:30Z</cp:lastPrinted>
  <dcterms:created xsi:type="dcterms:W3CDTF">2005-04-13T13:46:47Z</dcterms:created>
  <dcterms:modified xsi:type="dcterms:W3CDTF">2015-06-24T23:25:57Z</dcterms:modified>
</cp:coreProperties>
</file>