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4"/>
  </p:notesMasterIdLst>
  <p:handoutMasterIdLst>
    <p:handoutMasterId r:id="rId35"/>
  </p:handoutMasterIdLst>
  <p:sldIdLst>
    <p:sldId id="257" r:id="rId5"/>
    <p:sldId id="389" r:id="rId6"/>
    <p:sldId id="384" r:id="rId7"/>
    <p:sldId id="317" r:id="rId8"/>
    <p:sldId id="393" r:id="rId9"/>
    <p:sldId id="394" r:id="rId10"/>
    <p:sldId id="395" r:id="rId11"/>
    <p:sldId id="277" r:id="rId12"/>
    <p:sldId id="392" r:id="rId13"/>
    <p:sldId id="396" r:id="rId14"/>
    <p:sldId id="407" r:id="rId15"/>
    <p:sldId id="399" r:id="rId16"/>
    <p:sldId id="397" r:id="rId17"/>
    <p:sldId id="278" r:id="rId18"/>
    <p:sldId id="415" r:id="rId19"/>
    <p:sldId id="400" r:id="rId20"/>
    <p:sldId id="401" r:id="rId21"/>
    <p:sldId id="402" r:id="rId22"/>
    <p:sldId id="403" r:id="rId23"/>
    <p:sldId id="404" r:id="rId24"/>
    <p:sldId id="411" r:id="rId25"/>
    <p:sldId id="405" r:id="rId26"/>
    <p:sldId id="406" r:id="rId27"/>
    <p:sldId id="408" r:id="rId28"/>
    <p:sldId id="409" r:id="rId29"/>
    <p:sldId id="412" r:id="rId30"/>
    <p:sldId id="413" r:id="rId31"/>
    <p:sldId id="414" r:id="rId32"/>
    <p:sldId id="4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114" d="100"/>
          <a:sy n="114" d="100"/>
        </p:scale>
        <p:origin x="414" y="10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ECE-42EF-9EA5-4148A3E7020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ECE-42EF-9EA5-4148A3E7020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ECE-42EF-9EA5-4148A3E70204}"/>
            </c:ext>
          </c:extLst>
        </c:ser>
        <c:dLbls>
          <c:showLegendKey val="0"/>
          <c:showVal val="0"/>
          <c:showCatName val="0"/>
          <c:showSerName val="0"/>
          <c:showPercent val="0"/>
          <c:showBubbleSize val="0"/>
        </c:dLbls>
        <c:gapWidth val="219"/>
        <c:overlap val="-27"/>
        <c:axId val="1287539680"/>
        <c:axId val="1287528448"/>
      </c:barChart>
      <c:catAx>
        <c:axId val="128753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7528448"/>
        <c:crosses val="autoZero"/>
        <c:auto val="1"/>
        <c:lblAlgn val="ctr"/>
        <c:lblOffset val="100"/>
        <c:noMultiLvlLbl val="0"/>
      </c:catAx>
      <c:valAx>
        <c:axId val="128752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753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3F48E-4982-4558-BF0B-33F639A33C6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F495EA2-8A34-4783-ABAB-5C3A60F4E155}">
      <dgm:prSet/>
      <dgm:spPr/>
      <dgm:t>
        <a:bodyPr/>
        <a:lstStyle/>
        <a:p>
          <a:pPr>
            <a:lnSpc>
              <a:spcPct val="100000"/>
            </a:lnSpc>
          </a:pPr>
          <a:r>
            <a:rPr lang="en-US"/>
            <a:t>Come fresh in orange top container for a pathologist to evaluate for glomeruli</a:t>
          </a:r>
        </a:p>
      </dgm:t>
    </dgm:pt>
    <dgm:pt modelId="{41904545-98BA-421E-A2EF-0DBDEF04B64A}" type="parTrans" cxnId="{D1D6DA4C-62F8-4A45-AC81-24AD88EC5EE7}">
      <dgm:prSet/>
      <dgm:spPr/>
      <dgm:t>
        <a:bodyPr/>
        <a:lstStyle/>
        <a:p>
          <a:endParaRPr lang="en-US"/>
        </a:p>
      </dgm:t>
    </dgm:pt>
    <dgm:pt modelId="{0088E8F4-A1DC-4A59-980D-FB49CAF4F1A2}" type="sibTrans" cxnId="{D1D6DA4C-62F8-4A45-AC81-24AD88EC5EE7}">
      <dgm:prSet/>
      <dgm:spPr/>
      <dgm:t>
        <a:bodyPr/>
        <a:lstStyle/>
        <a:p>
          <a:pPr>
            <a:lnSpc>
              <a:spcPct val="100000"/>
            </a:lnSpc>
          </a:pPr>
          <a:endParaRPr lang="en-US"/>
        </a:p>
      </dgm:t>
    </dgm:pt>
    <dgm:pt modelId="{597E716C-D188-48E6-8A11-BCF0813223EC}">
      <dgm:prSet/>
      <dgm:spPr/>
      <dgm:t>
        <a:bodyPr/>
        <a:lstStyle/>
        <a:p>
          <a:pPr>
            <a:lnSpc>
              <a:spcPct val="100000"/>
            </a:lnSpc>
          </a:pPr>
          <a:r>
            <a:rPr lang="en-US"/>
            <a:t>Take to FS room ASAP- as patient on table in procedure</a:t>
          </a:r>
        </a:p>
      </dgm:t>
    </dgm:pt>
    <dgm:pt modelId="{A64097B0-F51F-40AE-9E54-B819F3F36A57}" type="parTrans" cxnId="{97F5E5E0-3696-4155-87DC-D649C203DE42}">
      <dgm:prSet/>
      <dgm:spPr/>
      <dgm:t>
        <a:bodyPr/>
        <a:lstStyle/>
        <a:p>
          <a:endParaRPr lang="en-US"/>
        </a:p>
      </dgm:t>
    </dgm:pt>
    <dgm:pt modelId="{3B8987C7-1E17-4213-B3A9-B36B633F622A}" type="sibTrans" cxnId="{97F5E5E0-3696-4155-87DC-D649C203DE42}">
      <dgm:prSet/>
      <dgm:spPr/>
      <dgm:t>
        <a:bodyPr/>
        <a:lstStyle/>
        <a:p>
          <a:pPr>
            <a:lnSpc>
              <a:spcPct val="100000"/>
            </a:lnSpc>
          </a:pPr>
          <a:endParaRPr lang="en-US"/>
        </a:p>
      </dgm:t>
    </dgm:pt>
    <dgm:pt modelId="{58581224-83E3-45A9-A41A-BB069E87F81E}">
      <dgm:prSet/>
      <dgm:spPr/>
      <dgm:t>
        <a:bodyPr/>
        <a:lstStyle/>
        <a:p>
          <a:pPr>
            <a:lnSpc>
              <a:spcPct val="100000"/>
            </a:lnSpc>
          </a:pPr>
          <a:r>
            <a:rPr lang="en-US"/>
            <a:t>Document on requisition- number of cores and size</a:t>
          </a:r>
        </a:p>
      </dgm:t>
    </dgm:pt>
    <dgm:pt modelId="{E5C8280E-4E20-4AAF-9158-B07D466102A9}" type="parTrans" cxnId="{58CEDF34-38CB-444C-950D-AC85394A72D9}">
      <dgm:prSet/>
      <dgm:spPr/>
      <dgm:t>
        <a:bodyPr/>
        <a:lstStyle/>
        <a:p>
          <a:endParaRPr lang="en-US"/>
        </a:p>
      </dgm:t>
    </dgm:pt>
    <dgm:pt modelId="{CC3BD34A-9500-428C-B749-974012B53B6A}" type="sibTrans" cxnId="{58CEDF34-38CB-444C-950D-AC85394A72D9}">
      <dgm:prSet/>
      <dgm:spPr/>
      <dgm:t>
        <a:bodyPr/>
        <a:lstStyle/>
        <a:p>
          <a:pPr>
            <a:lnSpc>
              <a:spcPct val="100000"/>
            </a:lnSpc>
          </a:pPr>
          <a:endParaRPr lang="en-US"/>
        </a:p>
      </dgm:t>
    </dgm:pt>
    <dgm:pt modelId="{C7DFCDB7-E6A0-4265-ADA5-9014E8A7DBC3}">
      <dgm:prSet/>
      <dgm:spPr/>
      <dgm:t>
        <a:bodyPr/>
        <a:lstStyle/>
        <a:p>
          <a:pPr>
            <a:lnSpc>
              <a:spcPct val="100000"/>
            </a:lnSpc>
          </a:pPr>
          <a:r>
            <a:rPr lang="en-US"/>
            <a:t>Pathologist should record adequacy on requisition and initial</a:t>
          </a:r>
        </a:p>
      </dgm:t>
    </dgm:pt>
    <dgm:pt modelId="{786203EA-7031-4ECB-A15C-7CA376ECD634}" type="parTrans" cxnId="{72D01631-753C-4447-B108-B9FC6F74636A}">
      <dgm:prSet/>
      <dgm:spPr/>
      <dgm:t>
        <a:bodyPr/>
        <a:lstStyle/>
        <a:p>
          <a:endParaRPr lang="en-US"/>
        </a:p>
      </dgm:t>
    </dgm:pt>
    <dgm:pt modelId="{D8A08445-1D29-4221-BBFD-5B5C42126B5F}" type="sibTrans" cxnId="{72D01631-753C-4447-B108-B9FC6F74636A}">
      <dgm:prSet/>
      <dgm:spPr/>
      <dgm:t>
        <a:bodyPr/>
        <a:lstStyle/>
        <a:p>
          <a:pPr>
            <a:lnSpc>
              <a:spcPct val="100000"/>
            </a:lnSpc>
          </a:pPr>
          <a:endParaRPr lang="en-US"/>
        </a:p>
      </dgm:t>
    </dgm:pt>
    <dgm:pt modelId="{73246ACC-10B0-43D5-A513-87B2703D5831}">
      <dgm:prSet/>
      <dgm:spPr/>
      <dgm:t>
        <a:bodyPr/>
        <a:lstStyle/>
        <a:p>
          <a:pPr>
            <a:lnSpc>
              <a:spcPct val="100000"/>
            </a:lnSpc>
          </a:pPr>
          <a:r>
            <a:rPr lang="en-US"/>
            <a:t>Record Kidney bx to cut on dry erase board</a:t>
          </a:r>
        </a:p>
      </dgm:t>
    </dgm:pt>
    <dgm:pt modelId="{AFDA2F96-F218-4334-AE09-E82B2A5FA281}" type="parTrans" cxnId="{B3C4EA03-3FE1-47D8-B63B-51D189E1D070}">
      <dgm:prSet/>
      <dgm:spPr/>
      <dgm:t>
        <a:bodyPr/>
        <a:lstStyle/>
        <a:p>
          <a:endParaRPr lang="en-US"/>
        </a:p>
      </dgm:t>
    </dgm:pt>
    <dgm:pt modelId="{DD850C9F-04B3-4279-BEBD-E4C4A0063330}" type="sibTrans" cxnId="{B3C4EA03-3FE1-47D8-B63B-51D189E1D070}">
      <dgm:prSet/>
      <dgm:spPr/>
      <dgm:t>
        <a:bodyPr/>
        <a:lstStyle/>
        <a:p>
          <a:pPr>
            <a:lnSpc>
              <a:spcPct val="100000"/>
            </a:lnSpc>
          </a:pPr>
          <a:endParaRPr lang="en-US"/>
        </a:p>
      </dgm:t>
    </dgm:pt>
    <dgm:pt modelId="{5B76E6C7-BFCA-4E31-B72D-0A3DDC6AE2AD}">
      <dgm:prSet/>
      <dgm:spPr/>
      <dgm:t>
        <a:bodyPr/>
        <a:lstStyle/>
        <a:p>
          <a:pPr>
            <a:lnSpc>
              <a:spcPct val="100000"/>
            </a:lnSpc>
          </a:pPr>
          <a:r>
            <a:rPr lang="en-US"/>
            <a:t>EM goes to office with requisition for them to send out</a:t>
          </a:r>
        </a:p>
      </dgm:t>
    </dgm:pt>
    <dgm:pt modelId="{7994C1B9-5575-4D21-A7DE-683F8957E4A7}" type="parTrans" cxnId="{FF5520EE-5881-4CCC-80C8-F805761C2A4F}">
      <dgm:prSet/>
      <dgm:spPr/>
      <dgm:t>
        <a:bodyPr/>
        <a:lstStyle/>
        <a:p>
          <a:endParaRPr lang="en-US"/>
        </a:p>
      </dgm:t>
    </dgm:pt>
    <dgm:pt modelId="{A6798D10-7C8B-49B2-9B13-A78BC46F8EEA}" type="sibTrans" cxnId="{FF5520EE-5881-4CCC-80C8-F805761C2A4F}">
      <dgm:prSet/>
      <dgm:spPr/>
      <dgm:t>
        <a:bodyPr/>
        <a:lstStyle/>
        <a:p>
          <a:endParaRPr lang="en-US"/>
        </a:p>
      </dgm:t>
    </dgm:pt>
    <dgm:pt modelId="{D1D6B715-2828-4CF8-B287-C8831F296E0B}" type="pres">
      <dgm:prSet presAssocID="{CA63F48E-4982-4558-BF0B-33F639A33C69}" presName="root" presStyleCnt="0">
        <dgm:presLayoutVars>
          <dgm:dir/>
          <dgm:resizeHandles val="exact"/>
        </dgm:presLayoutVars>
      </dgm:prSet>
      <dgm:spPr/>
    </dgm:pt>
    <dgm:pt modelId="{90D385B2-0685-419C-85F9-698F486D9FB7}" type="pres">
      <dgm:prSet presAssocID="{CA63F48E-4982-4558-BF0B-33F639A33C69}" presName="container" presStyleCnt="0">
        <dgm:presLayoutVars>
          <dgm:dir/>
          <dgm:resizeHandles val="exact"/>
        </dgm:presLayoutVars>
      </dgm:prSet>
      <dgm:spPr/>
    </dgm:pt>
    <dgm:pt modelId="{00CC964E-165E-4C0A-A808-E9E64BFCF173}" type="pres">
      <dgm:prSet presAssocID="{AF495EA2-8A34-4783-ABAB-5C3A60F4E155}" presName="compNode" presStyleCnt="0"/>
      <dgm:spPr/>
    </dgm:pt>
    <dgm:pt modelId="{289A65CD-1AA4-47A3-A4A3-8BEF89AF7CA8}" type="pres">
      <dgm:prSet presAssocID="{AF495EA2-8A34-4783-ABAB-5C3A60F4E155}" presName="iconBgRect" presStyleLbl="bgShp" presStyleIdx="0" presStyleCnt="6"/>
      <dgm:spPr/>
    </dgm:pt>
    <dgm:pt modelId="{F6D8F764-76B0-4416-A3EC-997B4816FFF4}" type="pres">
      <dgm:prSet presAssocID="{AF495EA2-8A34-4783-ABAB-5C3A60F4E15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dropper"/>
        </a:ext>
      </dgm:extLst>
    </dgm:pt>
    <dgm:pt modelId="{E8B312B2-F2C5-4753-9914-71CF77F54395}" type="pres">
      <dgm:prSet presAssocID="{AF495EA2-8A34-4783-ABAB-5C3A60F4E155}" presName="spaceRect" presStyleCnt="0"/>
      <dgm:spPr/>
    </dgm:pt>
    <dgm:pt modelId="{14CEB540-4AAB-4448-BBEE-5548131E4CA3}" type="pres">
      <dgm:prSet presAssocID="{AF495EA2-8A34-4783-ABAB-5C3A60F4E155}" presName="textRect" presStyleLbl="revTx" presStyleIdx="0" presStyleCnt="6">
        <dgm:presLayoutVars>
          <dgm:chMax val="1"/>
          <dgm:chPref val="1"/>
        </dgm:presLayoutVars>
      </dgm:prSet>
      <dgm:spPr/>
    </dgm:pt>
    <dgm:pt modelId="{D9ECD4ED-4E0E-411B-A91A-5B9D67743063}" type="pres">
      <dgm:prSet presAssocID="{0088E8F4-A1DC-4A59-980D-FB49CAF4F1A2}" presName="sibTrans" presStyleLbl="sibTrans2D1" presStyleIdx="0" presStyleCnt="0"/>
      <dgm:spPr/>
    </dgm:pt>
    <dgm:pt modelId="{2667620C-0434-4FDC-86C3-4E574CE82DB0}" type="pres">
      <dgm:prSet presAssocID="{597E716C-D188-48E6-8A11-BCF0813223EC}" presName="compNode" presStyleCnt="0"/>
      <dgm:spPr/>
    </dgm:pt>
    <dgm:pt modelId="{524F1E73-A7E1-4DB2-8BC2-7634DA1C135A}" type="pres">
      <dgm:prSet presAssocID="{597E716C-D188-48E6-8A11-BCF0813223EC}" presName="iconBgRect" presStyleLbl="bgShp" presStyleIdx="1" presStyleCnt="6"/>
      <dgm:spPr/>
    </dgm:pt>
    <dgm:pt modelId="{A67580BA-34E4-4750-9EDD-9228BA148D58}" type="pres">
      <dgm:prSet presAssocID="{597E716C-D188-48E6-8A11-BCF0813223E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0F6EA8AC-8438-42E8-BD84-380A08CD05D0}" type="pres">
      <dgm:prSet presAssocID="{597E716C-D188-48E6-8A11-BCF0813223EC}" presName="spaceRect" presStyleCnt="0"/>
      <dgm:spPr/>
    </dgm:pt>
    <dgm:pt modelId="{15254F93-8861-47FA-917D-65676B2698FA}" type="pres">
      <dgm:prSet presAssocID="{597E716C-D188-48E6-8A11-BCF0813223EC}" presName="textRect" presStyleLbl="revTx" presStyleIdx="1" presStyleCnt="6">
        <dgm:presLayoutVars>
          <dgm:chMax val="1"/>
          <dgm:chPref val="1"/>
        </dgm:presLayoutVars>
      </dgm:prSet>
      <dgm:spPr/>
    </dgm:pt>
    <dgm:pt modelId="{DB2E92CF-79E6-4604-9A86-393930D36A87}" type="pres">
      <dgm:prSet presAssocID="{3B8987C7-1E17-4213-B3A9-B36B633F622A}" presName="sibTrans" presStyleLbl="sibTrans2D1" presStyleIdx="0" presStyleCnt="0"/>
      <dgm:spPr/>
    </dgm:pt>
    <dgm:pt modelId="{16222834-5DF5-4067-BC1C-23FCFB815D98}" type="pres">
      <dgm:prSet presAssocID="{58581224-83E3-45A9-A41A-BB069E87F81E}" presName="compNode" presStyleCnt="0"/>
      <dgm:spPr/>
    </dgm:pt>
    <dgm:pt modelId="{A34053A5-C5A3-40C4-9A30-BBA7B2CF9513}" type="pres">
      <dgm:prSet presAssocID="{58581224-83E3-45A9-A41A-BB069E87F81E}" presName="iconBgRect" presStyleLbl="bgShp" presStyleIdx="2" presStyleCnt="6"/>
      <dgm:spPr/>
    </dgm:pt>
    <dgm:pt modelId="{05470E5D-17AC-4978-A9C5-253D8F00AFC9}" type="pres">
      <dgm:prSet presAssocID="{58581224-83E3-45A9-A41A-BB069E87F81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5FA3BDAF-A746-48AF-98F7-2AB1E132AD12}" type="pres">
      <dgm:prSet presAssocID="{58581224-83E3-45A9-A41A-BB069E87F81E}" presName="spaceRect" presStyleCnt="0"/>
      <dgm:spPr/>
    </dgm:pt>
    <dgm:pt modelId="{F78F5F2B-7729-4B71-8140-38C091B0A919}" type="pres">
      <dgm:prSet presAssocID="{58581224-83E3-45A9-A41A-BB069E87F81E}" presName="textRect" presStyleLbl="revTx" presStyleIdx="2" presStyleCnt="6">
        <dgm:presLayoutVars>
          <dgm:chMax val="1"/>
          <dgm:chPref val="1"/>
        </dgm:presLayoutVars>
      </dgm:prSet>
      <dgm:spPr/>
    </dgm:pt>
    <dgm:pt modelId="{273C4DA0-6F02-43F5-9B59-A1623378B647}" type="pres">
      <dgm:prSet presAssocID="{CC3BD34A-9500-428C-B749-974012B53B6A}" presName="sibTrans" presStyleLbl="sibTrans2D1" presStyleIdx="0" presStyleCnt="0"/>
      <dgm:spPr/>
    </dgm:pt>
    <dgm:pt modelId="{F11771CA-72FB-44E1-B6CE-3CA1A1BB5A12}" type="pres">
      <dgm:prSet presAssocID="{C7DFCDB7-E6A0-4265-ADA5-9014E8A7DBC3}" presName="compNode" presStyleCnt="0"/>
      <dgm:spPr/>
    </dgm:pt>
    <dgm:pt modelId="{2A0DB1EB-F3EF-4018-B455-8E9420BED1A1}" type="pres">
      <dgm:prSet presAssocID="{C7DFCDB7-E6A0-4265-ADA5-9014E8A7DBC3}" presName="iconBgRect" presStyleLbl="bgShp" presStyleIdx="3" presStyleCnt="6"/>
      <dgm:spPr/>
    </dgm:pt>
    <dgm:pt modelId="{58D4368A-145E-4CA2-88DC-AE65E780F314}" type="pres">
      <dgm:prSet presAssocID="{C7DFCDB7-E6A0-4265-ADA5-9014E8A7DBC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991B70A7-6506-44CC-82F7-4C04724FFD24}" type="pres">
      <dgm:prSet presAssocID="{C7DFCDB7-E6A0-4265-ADA5-9014E8A7DBC3}" presName="spaceRect" presStyleCnt="0"/>
      <dgm:spPr/>
    </dgm:pt>
    <dgm:pt modelId="{15AB81D4-A05B-4CDE-9F3D-53EE27E8FD4E}" type="pres">
      <dgm:prSet presAssocID="{C7DFCDB7-E6A0-4265-ADA5-9014E8A7DBC3}" presName="textRect" presStyleLbl="revTx" presStyleIdx="3" presStyleCnt="6">
        <dgm:presLayoutVars>
          <dgm:chMax val="1"/>
          <dgm:chPref val="1"/>
        </dgm:presLayoutVars>
      </dgm:prSet>
      <dgm:spPr/>
    </dgm:pt>
    <dgm:pt modelId="{20D17909-3821-4052-8B3C-F4B9918D20C5}" type="pres">
      <dgm:prSet presAssocID="{D8A08445-1D29-4221-BBFD-5B5C42126B5F}" presName="sibTrans" presStyleLbl="sibTrans2D1" presStyleIdx="0" presStyleCnt="0"/>
      <dgm:spPr/>
    </dgm:pt>
    <dgm:pt modelId="{C0C3EF98-7C2D-4BAA-8155-ABA1014B5A49}" type="pres">
      <dgm:prSet presAssocID="{73246ACC-10B0-43D5-A513-87B2703D5831}" presName="compNode" presStyleCnt="0"/>
      <dgm:spPr/>
    </dgm:pt>
    <dgm:pt modelId="{CC216E69-5B40-4AD8-B99F-924983B74460}" type="pres">
      <dgm:prSet presAssocID="{73246ACC-10B0-43D5-A513-87B2703D5831}" presName="iconBgRect" presStyleLbl="bgShp" presStyleIdx="4" presStyleCnt="6"/>
      <dgm:spPr/>
    </dgm:pt>
    <dgm:pt modelId="{D07B40CC-7F95-4B6B-8CEE-E227FF2A902B}" type="pres">
      <dgm:prSet presAssocID="{73246ACC-10B0-43D5-A513-87B2703D583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issors"/>
        </a:ext>
      </dgm:extLst>
    </dgm:pt>
    <dgm:pt modelId="{5B000DCD-E487-414B-BCB2-6575897C5CA4}" type="pres">
      <dgm:prSet presAssocID="{73246ACC-10B0-43D5-A513-87B2703D5831}" presName="spaceRect" presStyleCnt="0"/>
      <dgm:spPr/>
    </dgm:pt>
    <dgm:pt modelId="{84923D2A-5359-4641-ABEE-457F792EE6AD}" type="pres">
      <dgm:prSet presAssocID="{73246ACC-10B0-43D5-A513-87B2703D5831}" presName="textRect" presStyleLbl="revTx" presStyleIdx="4" presStyleCnt="6">
        <dgm:presLayoutVars>
          <dgm:chMax val="1"/>
          <dgm:chPref val="1"/>
        </dgm:presLayoutVars>
      </dgm:prSet>
      <dgm:spPr/>
    </dgm:pt>
    <dgm:pt modelId="{8CC09B17-7ED3-4B6C-8F68-EEC075849198}" type="pres">
      <dgm:prSet presAssocID="{DD850C9F-04B3-4279-BEBD-E4C4A0063330}" presName="sibTrans" presStyleLbl="sibTrans2D1" presStyleIdx="0" presStyleCnt="0"/>
      <dgm:spPr/>
    </dgm:pt>
    <dgm:pt modelId="{50288CD1-85C8-4200-ADBB-8C719A8C92E4}" type="pres">
      <dgm:prSet presAssocID="{5B76E6C7-BFCA-4E31-B72D-0A3DDC6AE2AD}" presName="compNode" presStyleCnt="0"/>
      <dgm:spPr/>
    </dgm:pt>
    <dgm:pt modelId="{DE21458B-D287-4AD9-B4DD-F8151E73F74F}" type="pres">
      <dgm:prSet presAssocID="{5B76E6C7-BFCA-4E31-B72D-0A3DDC6AE2AD}" presName="iconBgRect" presStyleLbl="bgShp" presStyleIdx="5" presStyleCnt="6"/>
      <dgm:spPr/>
    </dgm:pt>
    <dgm:pt modelId="{4C224BD4-5D2B-428E-AEB6-C19A52B0DC74}" type="pres">
      <dgm:prSet presAssocID="{5B76E6C7-BFCA-4E31-B72D-0A3DDC6AE2A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nvelope"/>
        </a:ext>
      </dgm:extLst>
    </dgm:pt>
    <dgm:pt modelId="{F149A483-6538-4C77-B214-E7BBC3D5DF67}" type="pres">
      <dgm:prSet presAssocID="{5B76E6C7-BFCA-4E31-B72D-0A3DDC6AE2AD}" presName="spaceRect" presStyleCnt="0"/>
      <dgm:spPr/>
    </dgm:pt>
    <dgm:pt modelId="{986EB1ED-B15B-491A-83CD-44ACA78EADCE}" type="pres">
      <dgm:prSet presAssocID="{5B76E6C7-BFCA-4E31-B72D-0A3DDC6AE2AD}" presName="textRect" presStyleLbl="revTx" presStyleIdx="5" presStyleCnt="6">
        <dgm:presLayoutVars>
          <dgm:chMax val="1"/>
          <dgm:chPref val="1"/>
        </dgm:presLayoutVars>
      </dgm:prSet>
      <dgm:spPr/>
    </dgm:pt>
  </dgm:ptLst>
  <dgm:cxnLst>
    <dgm:cxn modelId="{9BA2BD01-52B4-4945-B9AA-5403F472537D}" type="presOf" srcId="{AF495EA2-8A34-4783-ABAB-5C3A60F4E155}" destId="{14CEB540-4AAB-4448-BBEE-5548131E4CA3}" srcOrd="0" destOrd="0" presId="urn:microsoft.com/office/officeart/2018/2/layout/IconCircleList"/>
    <dgm:cxn modelId="{B3C4EA03-3FE1-47D8-B63B-51D189E1D070}" srcId="{CA63F48E-4982-4558-BF0B-33F639A33C69}" destId="{73246ACC-10B0-43D5-A513-87B2703D5831}" srcOrd="4" destOrd="0" parTransId="{AFDA2F96-F218-4334-AE09-E82B2A5FA281}" sibTransId="{DD850C9F-04B3-4279-BEBD-E4C4A0063330}"/>
    <dgm:cxn modelId="{B0F04F29-CF78-4BF5-8498-8A18E813562D}" type="presOf" srcId="{CA63F48E-4982-4558-BF0B-33F639A33C69}" destId="{D1D6B715-2828-4CF8-B287-C8831F296E0B}" srcOrd="0" destOrd="0" presId="urn:microsoft.com/office/officeart/2018/2/layout/IconCircleList"/>
    <dgm:cxn modelId="{72D01631-753C-4447-B108-B9FC6F74636A}" srcId="{CA63F48E-4982-4558-BF0B-33F639A33C69}" destId="{C7DFCDB7-E6A0-4265-ADA5-9014E8A7DBC3}" srcOrd="3" destOrd="0" parTransId="{786203EA-7031-4ECB-A15C-7CA376ECD634}" sibTransId="{D8A08445-1D29-4221-BBFD-5B5C42126B5F}"/>
    <dgm:cxn modelId="{80505534-B933-4122-8BE0-46A99002F09F}" type="presOf" srcId="{73246ACC-10B0-43D5-A513-87B2703D5831}" destId="{84923D2A-5359-4641-ABEE-457F792EE6AD}" srcOrd="0" destOrd="0" presId="urn:microsoft.com/office/officeart/2018/2/layout/IconCircleList"/>
    <dgm:cxn modelId="{58CEDF34-38CB-444C-950D-AC85394A72D9}" srcId="{CA63F48E-4982-4558-BF0B-33F639A33C69}" destId="{58581224-83E3-45A9-A41A-BB069E87F81E}" srcOrd="2" destOrd="0" parTransId="{E5C8280E-4E20-4AAF-9158-B07D466102A9}" sibTransId="{CC3BD34A-9500-428C-B749-974012B53B6A}"/>
    <dgm:cxn modelId="{FB9E3D6C-B23E-4AA5-8C98-B24E2AE623DA}" type="presOf" srcId="{D8A08445-1D29-4221-BBFD-5B5C42126B5F}" destId="{20D17909-3821-4052-8B3C-F4B9918D20C5}" srcOrd="0" destOrd="0" presId="urn:microsoft.com/office/officeart/2018/2/layout/IconCircleList"/>
    <dgm:cxn modelId="{D1D6DA4C-62F8-4A45-AC81-24AD88EC5EE7}" srcId="{CA63F48E-4982-4558-BF0B-33F639A33C69}" destId="{AF495EA2-8A34-4783-ABAB-5C3A60F4E155}" srcOrd="0" destOrd="0" parTransId="{41904545-98BA-421E-A2EF-0DBDEF04B64A}" sibTransId="{0088E8F4-A1DC-4A59-980D-FB49CAF4F1A2}"/>
    <dgm:cxn modelId="{9BA2D16D-4858-42A6-B927-4CE6E3DECC80}" type="presOf" srcId="{DD850C9F-04B3-4279-BEBD-E4C4A0063330}" destId="{8CC09B17-7ED3-4B6C-8F68-EEC075849198}" srcOrd="0" destOrd="0" presId="urn:microsoft.com/office/officeart/2018/2/layout/IconCircleList"/>
    <dgm:cxn modelId="{9F35F852-22F4-4AB0-B7A1-CA8FFFA92865}" type="presOf" srcId="{58581224-83E3-45A9-A41A-BB069E87F81E}" destId="{F78F5F2B-7729-4B71-8140-38C091B0A919}" srcOrd="0" destOrd="0" presId="urn:microsoft.com/office/officeart/2018/2/layout/IconCircleList"/>
    <dgm:cxn modelId="{8200CD74-2D8C-4211-8DBD-1D5B3EDD5604}" type="presOf" srcId="{597E716C-D188-48E6-8A11-BCF0813223EC}" destId="{15254F93-8861-47FA-917D-65676B2698FA}" srcOrd="0" destOrd="0" presId="urn:microsoft.com/office/officeart/2018/2/layout/IconCircleList"/>
    <dgm:cxn modelId="{72336F7D-C83F-4B5C-9CF5-871595562B3B}" type="presOf" srcId="{3B8987C7-1E17-4213-B3A9-B36B633F622A}" destId="{DB2E92CF-79E6-4604-9A86-393930D36A87}" srcOrd="0" destOrd="0" presId="urn:microsoft.com/office/officeart/2018/2/layout/IconCircleList"/>
    <dgm:cxn modelId="{6C947987-9DC5-4DFB-90A7-782AD557D100}" type="presOf" srcId="{CC3BD34A-9500-428C-B749-974012B53B6A}" destId="{273C4DA0-6F02-43F5-9B59-A1623378B647}" srcOrd="0" destOrd="0" presId="urn:microsoft.com/office/officeart/2018/2/layout/IconCircleList"/>
    <dgm:cxn modelId="{BA2BCC89-E162-4905-B9B8-BE3F4A451824}" type="presOf" srcId="{0088E8F4-A1DC-4A59-980D-FB49CAF4F1A2}" destId="{D9ECD4ED-4E0E-411B-A91A-5B9D67743063}" srcOrd="0" destOrd="0" presId="urn:microsoft.com/office/officeart/2018/2/layout/IconCircleList"/>
    <dgm:cxn modelId="{1FF2ADA7-FF64-4D8B-9F29-B7ADE3B22E1D}" type="presOf" srcId="{5B76E6C7-BFCA-4E31-B72D-0A3DDC6AE2AD}" destId="{986EB1ED-B15B-491A-83CD-44ACA78EADCE}" srcOrd="0" destOrd="0" presId="urn:microsoft.com/office/officeart/2018/2/layout/IconCircleList"/>
    <dgm:cxn modelId="{7A6B64D3-DA81-4771-95D0-FF1C3656537B}" type="presOf" srcId="{C7DFCDB7-E6A0-4265-ADA5-9014E8A7DBC3}" destId="{15AB81D4-A05B-4CDE-9F3D-53EE27E8FD4E}" srcOrd="0" destOrd="0" presId="urn:microsoft.com/office/officeart/2018/2/layout/IconCircleList"/>
    <dgm:cxn modelId="{97F5E5E0-3696-4155-87DC-D649C203DE42}" srcId="{CA63F48E-4982-4558-BF0B-33F639A33C69}" destId="{597E716C-D188-48E6-8A11-BCF0813223EC}" srcOrd="1" destOrd="0" parTransId="{A64097B0-F51F-40AE-9E54-B819F3F36A57}" sibTransId="{3B8987C7-1E17-4213-B3A9-B36B633F622A}"/>
    <dgm:cxn modelId="{FF5520EE-5881-4CCC-80C8-F805761C2A4F}" srcId="{CA63F48E-4982-4558-BF0B-33F639A33C69}" destId="{5B76E6C7-BFCA-4E31-B72D-0A3DDC6AE2AD}" srcOrd="5" destOrd="0" parTransId="{7994C1B9-5575-4D21-A7DE-683F8957E4A7}" sibTransId="{A6798D10-7C8B-49B2-9B13-A78BC46F8EEA}"/>
    <dgm:cxn modelId="{B637C846-F671-4F03-9A5B-5B94DD7346B0}" type="presParOf" srcId="{D1D6B715-2828-4CF8-B287-C8831F296E0B}" destId="{90D385B2-0685-419C-85F9-698F486D9FB7}" srcOrd="0" destOrd="0" presId="urn:microsoft.com/office/officeart/2018/2/layout/IconCircleList"/>
    <dgm:cxn modelId="{84D4A16E-398D-428A-BFB3-5CCCD74489DF}" type="presParOf" srcId="{90D385B2-0685-419C-85F9-698F486D9FB7}" destId="{00CC964E-165E-4C0A-A808-E9E64BFCF173}" srcOrd="0" destOrd="0" presId="urn:microsoft.com/office/officeart/2018/2/layout/IconCircleList"/>
    <dgm:cxn modelId="{F9E06310-FD71-44AD-8DCF-0F9FA8593BBD}" type="presParOf" srcId="{00CC964E-165E-4C0A-A808-E9E64BFCF173}" destId="{289A65CD-1AA4-47A3-A4A3-8BEF89AF7CA8}" srcOrd="0" destOrd="0" presId="urn:microsoft.com/office/officeart/2018/2/layout/IconCircleList"/>
    <dgm:cxn modelId="{A89685B7-C1CD-4FBB-8D64-BB1E3FBFD4FF}" type="presParOf" srcId="{00CC964E-165E-4C0A-A808-E9E64BFCF173}" destId="{F6D8F764-76B0-4416-A3EC-997B4816FFF4}" srcOrd="1" destOrd="0" presId="urn:microsoft.com/office/officeart/2018/2/layout/IconCircleList"/>
    <dgm:cxn modelId="{E6B8296A-84CE-4A6B-8E6D-2D8C1262CFC7}" type="presParOf" srcId="{00CC964E-165E-4C0A-A808-E9E64BFCF173}" destId="{E8B312B2-F2C5-4753-9914-71CF77F54395}" srcOrd="2" destOrd="0" presId="urn:microsoft.com/office/officeart/2018/2/layout/IconCircleList"/>
    <dgm:cxn modelId="{E84F05BF-CEBB-4463-8403-99DD5457EB76}" type="presParOf" srcId="{00CC964E-165E-4C0A-A808-E9E64BFCF173}" destId="{14CEB540-4AAB-4448-BBEE-5548131E4CA3}" srcOrd="3" destOrd="0" presId="urn:microsoft.com/office/officeart/2018/2/layout/IconCircleList"/>
    <dgm:cxn modelId="{5F9CB0CB-5993-45ED-8EAC-5FA73F34C1F3}" type="presParOf" srcId="{90D385B2-0685-419C-85F9-698F486D9FB7}" destId="{D9ECD4ED-4E0E-411B-A91A-5B9D67743063}" srcOrd="1" destOrd="0" presId="urn:microsoft.com/office/officeart/2018/2/layout/IconCircleList"/>
    <dgm:cxn modelId="{8E1209F0-9ACD-4799-9B43-48AE9B0B12CE}" type="presParOf" srcId="{90D385B2-0685-419C-85F9-698F486D9FB7}" destId="{2667620C-0434-4FDC-86C3-4E574CE82DB0}" srcOrd="2" destOrd="0" presId="urn:microsoft.com/office/officeart/2018/2/layout/IconCircleList"/>
    <dgm:cxn modelId="{7408D3B5-6550-4154-B9E1-144CC3E11B41}" type="presParOf" srcId="{2667620C-0434-4FDC-86C3-4E574CE82DB0}" destId="{524F1E73-A7E1-4DB2-8BC2-7634DA1C135A}" srcOrd="0" destOrd="0" presId="urn:microsoft.com/office/officeart/2018/2/layout/IconCircleList"/>
    <dgm:cxn modelId="{88C1591D-901A-4E5B-AF79-8416D6D4E36C}" type="presParOf" srcId="{2667620C-0434-4FDC-86C3-4E574CE82DB0}" destId="{A67580BA-34E4-4750-9EDD-9228BA148D58}" srcOrd="1" destOrd="0" presId="urn:microsoft.com/office/officeart/2018/2/layout/IconCircleList"/>
    <dgm:cxn modelId="{E61E3675-F0CC-40E6-AC36-B0E32CD122B8}" type="presParOf" srcId="{2667620C-0434-4FDC-86C3-4E574CE82DB0}" destId="{0F6EA8AC-8438-42E8-BD84-380A08CD05D0}" srcOrd="2" destOrd="0" presId="urn:microsoft.com/office/officeart/2018/2/layout/IconCircleList"/>
    <dgm:cxn modelId="{090AEFEB-3A4F-459C-BCF0-365B01801289}" type="presParOf" srcId="{2667620C-0434-4FDC-86C3-4E574CE82DB0}" destId="{15254F93-8861-47FA-917D-65676B2698FA}" srcOrd="3" destOrd="0" presId="urn:microsoft.com/office/officeart/2018/2/layout/IconCircleList"/>
    <dgm:cxn modelId="{CD9A393C-0F0D-4671-9DC6-79C8C3221B50}" type="presParOf" srcId="{90D385B2-0685-419C-85F9-698F486D9FB7}" destId="{DB2E92CF-79E6-4604-9A86-393930D36A87}" srcOrd="3" destOrd="0" presId="urn:microsoft.com/office/officeart/2018/2/layout/IconCircleList"/>
    <dgm:cxn modelId="{E2A39972-76A8-41F7-91C6-EFF6D856EE41}" type="presParOf" srcId="{90D385B2-0685-419C-85F9-698F486D9FB7}" destId="{16222834-5DF5-4067-BC1C-23FCFB815D98}" srcOrd="4" destOrd="0" presId="urn:microsoft.com/office/officeart/2018/2/layout/IconCircleList"/>
    <dgm:cxn modelId="{A51C4665-26DC-42E2-BD68-C66D82BEE068}" type="presParOf" srcId="{16222834-5DF5-4067-BC1C-23FCFB815D98}" destId="{A34053A5-C5A3-40C4-9A30-BBA7B2CF9513}" srcOrd="0" destOrd="0" presId="urn:microsoft.com/office/officeart/2018/2/layout/IconCircleList"/>
    <dgm:cxn modelId="{1E61123D-8EB4-422A-B273-1FFEEEDA735B}" type="presParOf" srcId="{16222834-5DF5-4067-BC1C-23FCFB815D98}" destId="{05470E5D-17AC-4978-A9C5-253D8F00AFC9}" srcOrd="1" destOrd="0" presId="urn:microsoft.com/office/officeart/2018/2/layout/IconCircleList"/>
    <dgm:cxn modelId="{52EE3343-A36A-406E-8E08-93BD5A9B0EE7}" type="presParOf" srcId="{16222834-5DF5-4067-BC1C-23FCFB815D98}" destId="{5FA3BDAF-A746-48AF-98F7-2AB1E132AD12}" srcOrd="2" destOrd="0" presId="urn:microsoft.com/office/officeart/2018/2/layout/IconCircleList"/>
    <dgm:cxn modelId="{3EDD708D-AC47-4972-B0D9-B388CE4B2C3B}" type="presParOf" srcId="{16222834-5DF5-4067-BC1C-23FCFB815D98}" destId="{F78F5F2B-7729-4B71-8140-38C091B0A919}" srcOrd="3" destOrd="0" presId="urn:microsoft.com/office/officeart/2018/2/layout/IconCircleList"/>
    <dgm:cxn modelId="{07891C94-F718-4951-8919-B79E076B8942}" type="presParOf" srcId="{90D385B2-0685-419C-85F9-698F486D9FB7}" destId="{273C4DA0-6F02-43F5-9B59-A1623378B647}" srcOrd="5" destOrd="0" presId="urn:microsoft.com/office/officeart/2018/2/layout/IconCircleList"/>
    <dgm:cxn modelId="{3C20D74A-C627-484D-8813-1FFBC05B4068}" type="presParOf" srcId="{90D385B2-0685-419C-85F9-698F486D9FB7}" destId="{F11771CA-72FB-44E1-B6CE-3CA1A1BB5A12}" srcOrd="6" destOrd="0" presId="urn:microsoft.com/office/officeart/2018/2/layout/IconCircleList"/>
    <dgm:cxn modelId="{3146D57F-414C-4567-A6EC-DC12EF626E25}" type="presParOf" srcId="{F11771CA-72FB-44E1-B6CE-3CA1A1BB5A12}" destId="{2A0DB1EB-F3EF-4018-B455-8E9420BED1A1}" srcOrd="0" destOrd="0" presId="urn:microsoft.com/office/officeart/2018/2/layout/IconCircleList"/>
    <dgm:cxn modelId="{8D6DB46B-4146-40B7-8CA7-149AC4BEA1B8}" type="presParOf" srcId="{F11771CA-72FB-44E1-B6CE-3CA1A1BB5A12}" destId="{58D4368A-145E-4CA2-88DC-AE65E780F314}" srcOrd="1" destOrd="0" presId="urn:microsoft.com/office/officeart/2018/2/layout/IconCircleList"/>
    <dgm:cxn modelId="{899FC4CB-EE0A-4D27-84CC-3511BA82C330}" type="presParOf" srcId="{F11771CA-72FB-44E1-B6CE-3CA1A1BB5A12}" destId="{991B70A7-6506-44CC-82F7-4C04724FFD24}" srcOrd="2" destOrd="0" presId="urn:microsoft.com/office/officeart/2018/2/layout/IconCircleList"/>
    <dgm:cxn modelId="{DA9A5838-EFEA-4C32-9532-F77A90FA4481}" type="presParOf" srcId="{F11771CA-72FB-44E1-B6CE-3CA1A1BB5A12}" destId="{15AB81D4-A05B-4CDE-9F3D-53EE27E8FD4E}" srcOrd="3" destOrd="0" presId="urn:microsoft.com/office/officeart/2018/2/layout/IconCircleList"/>
    <dgm:cxn modelId="{6F942011-82BB-4D6E-A79E-26A28DA5310D}" type="presParOf" srcId="{90D385B2-0685-419C-85F9-698F486D9FB7}" destId="{20D17909-3821-4052-8B3C-F4B9918D20C5}" srcOrd="7" destOrd="0" presId="urn:microsoft.com/office/officeart/2018/2/layout/IconCircleList"/>
    <dgm:cxn modelId="{CBAAF8D6-72A6-4CFD-B502-E6610201F3C3}" type="presParOf" srcId="{90D385B2-0685-419C-85F9-698F486D9FB7}" destId="{C0C3EF98-7C2D-4BAA-8155-ABA1014B5A49}" srcOrd="8" destOrd="0" presId="urn:microsoft.com/office/officeart/2018/2/layout/IconCircleList"/>
    <dgm:cxn modelId="{AFC3F67B-EFCF-4019-90C4-C199F164805A}" type="presParOf" srcId="{C0C3EF98-7C2D-4BAA-8155-ABA1014B5A49}" destId="{CC216E69-5B40-4AD8-B99F-924983B74460}" srcOrd="0" destOrd="0" presId="urn:microsoft.com/office/officeart/2018/2/layout/IconCircleList"/>
    <dgm:cxn modelId="{D22DB47F-AD93-489C-9BB4-E5BE92A7424E}" type="presParOf" srcId="{C0C3EF98-7C2D-4BAA-8155-ABA1014B5A49}" destId="{D07B40CC-7F95-4B6B-8CEE-E227FF2A902B}" srcOrd="1" destOrd="0" presId="urn:microsoft.com/office/officeart/2018/2/layout/IconCircleList"/>
    <dgm:cxn modelId="{913EAC05-6E0F-4C96-B7D5-C222435F3B9C}" type="presParOf" srcId="{C0C3EF98-7C2D-4BAA-8155-ABA1014B5A49}" destId="{5B000DCD-E487-414B-BCB2-6575897C5CA4}" srcOrd="2" destOrd="0" presId="urn:microsoft.com/office/officeart/2018/2/layout/IconCircleList"/>
    <dgm:cxn modelId="{6240306A-77E2-4070-92A9-4715E92890C1}" type="presParOf" srcId="{C0C3EF98-7C2D-4BAA-8155-ABA1014B5A49}" destId="{84923D2A-5359-4641-ABEE-457F792EE6AD}" srcOrd="3" destOrd="0" presId="urn:microsoft.com/office/officeart/2018/2/layout/IconCircleList"/>
    <dgm:cxn modelId="{2B95B573-88D0-48B8-A9CB-36D3D0B8FB41}" type="presParOf" srcId="{90D385B2-0685-419C-85F9-698F486D9FB7}" destId="{8CC09B17-7ED3-4B6C-8F68-EEC075849198}" srcOrd="9" destOrd="0" presId="urn:microsoft.com/office/officeart/2018/2/layout/IconCircleList"/>
    <dgm:cxn modelId="{1B25821A-336B-418A-A5CA-ED8F5EBD6308}" type="presParOf" srcId="{90D385B2-0685-419C-85F9-698F486D9FB7}" destId="{50288CD1-85C8-4200-ADBB-8C719A8C92E4}" srcOrd="10" destOrd="0" presId="urn:microsoft.com/office/officeart/2018/2/layout/IconCircleList"/>
    <dgm:cxn modelId="{D5A8CEC7-B76D-4931-B2A4-8D2DC4D97911}" type="presParOf" srcId="{50288CD1-85C8-4200-ADBB-8C719A8C92E4}" destId="{DE21458B-D287-4AD9-B4DD-F8151E73F74F}" srcOrd="0" destOrd="0" presId="urn:microsoft.com/office/officeart/2018/2/layout/IconCircleList"/>
    <dgm:cxn modelId="{0061C0EE-3F3E-42EC-BE8A-FE23B363762A}" type="presParOf" srcId="{50288CD1-85C8-4200-ADBB-8C719A8C92E4}" destId="{4C224BD4-5D2B-428E-AEB6-C19A52B0DC74}" srcOrd="1" destOrd="0" presId="urn:microsoft.com/office/officeart/2018/2/layout/IconCircleList"/>
    <dgm:cxn modelId="{49DD366B-675E-4BFB-B25E-2A4ED69ABE2C}" type="presParOf" srcId="{50288CD1-85C8-4200-ADBB-8C719A8C92E4}" destId="{F149A483-6538-4C77-B214-E7BBC3D5DF67}" srcOrd="2" destOrd="0" presId="urn:microsoft.com/office/officeart/2018/2/layout/IconCircleList"/>
    <dgm:cxn modelId="{00ADABA7-8B9D-4810-AE95-4001A5ECE3A5}" type="presParOf" srcId="{50288CD1-85C8-4200-ADBB-8C719A8C92E4}" destId="{986EB1ED-B15B-491A-83CD-44ACA78EADC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4A7DF-42E9-4A07-83CD-363E04731E8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6B99488-5176-4D32-890D-06AD4326CF78}">
      <dgm:prSet/>
      <dgm:spPr/>
      <dgm:t>
        <a:bodyPr/>
        <a:lstStyle/>
        <a:p>
          <a:r>
            <a:rPr lang="en-US" dirty="0"/>
            <a:t>Teamwork and communication is the glue that holds together.  Communicate to all when adjustments are needed.</a:t>
          </a:r>
        </a:p>
      </dgm:t>
    </dgm:pt>
    <dgm:pt modelId="{95C697A5-7947-4E23-A3A2-4CBC659743D0}" type="parTrans" cxnId="{D69A4DAC-9C95-4985-BC6A-91C2E0703A99}">
      <dgm:prSet/>
      <dgm:spPr/>
      <dgm:t>
        <a:bodyPr/>
        <a:lstStyle/>
        <a:p>
          <a:endParaRPr lang="en-US"/>
        </a:p>
      </dgm:t>
    </dgm:pt>
    <dgm:pt modelId="{CFE5FF72-823D-4B66-8B80-D8B6B68734EE}" type="sibTrans" cxnId="{D69A4DAC-9C95-4985-BC6A-91C2E0703A99}">
      <dgm:prSet/>
      <dgm:spPr/>
      <dgm:t>
        <a:bodyPr/>
        <a:lstStyle/>
        <a:p>
          <a:endParaRPr lang="en-US"/>
        </a:p>
      </dgm:t>
    </dgm:pt>
    <dgm:pt modelId="{853DA242-39AA-4608-B7A6-011F48F1DCE0}">
      <dgm:prSet/>
      <dgm:spPr/>
      <dgm:t>
        <a:bodyPr/>
        <a:lstStyle/>
        <a:p>
          <a:r>
            <a:rPr lang="en-US"/>
            <a:t>Use Teams to message important specimen information so entire team is aware.</a:t>
          </a:r>
        </a:p>
      </dgm:t>
    </dgm:pt>
    <dgm:pt modelId="{D847C47C-5609-42D8-9DEA-342DFCE9A14C}" type="parTrans" cxnId="{DAB18499-E4E1-414D-B8CA-6E1A47637689}">
      <dgm:prSet/>
      <dgm:spPr/>
      <dgm:t>
        <a:bodyPr/>
        <a:lstStyle/>
        <a:p>
          <a:endParaRPr lang="en-US"/>
        </a:p>
      </dgm:t>
    </dgm:pt>
    <dgm:pt modelId="{CE58691F-B0E3-4AAE-9566-47295DB9350D}" type="sibTrans" cxnId="{DAB18499-E4E1-414D-B8CA-6E1A47637689}">
      <dgm:prSet/>
      <dgm:spPr/>
      <dgm:t>
        <a:bodyPr/>
        <a:lstStyle/>
        <a:p>
          <a:endParaRPr lang="en-US"/>
        </a:p>
      </dgm:t>
    </dgm:pt>
    <dgm:pt modelId="{CA1011B5-EFB5-4D24-8041-DDEBD906FF2D}" type="pres">
      <dgm:prSet presAssocID="{6304A7DF-42E9-4A07-83CD-363E04731E82}" presName="hierChild1" presStyleCnt="0">
        <dgm:presLayoutVars>
          <dgm:chPref val="1"/>
          <dgm:dir/>
          <dgm:animOne val="branch"/>
          <dgm:animLvl val="lvl"/>
          <dgm:resizeHandles/>
        </dgm:presLayoutVars>
      </dgm:prSet>
      <dgm:spPr/>
    </dgm:pt>
    <dgm:pt modelId="{F30CDD23-343C-42AB-B8BE-64445862737A}" type="pres">
      <dgm:prSet presAssocID="{F6B99488-5176-4D32-890D-06AD4326CF78}" presName="hierRoot1" presStyleCnt="0"/>
      <dgm:spPr/>
    </dgm:pt>
    <dgm:pt modelId="{597ED5B5-3EC4-465F-8E2E-D1F108DB3E75}" type="pres">
      <dgm:prSet presAssocID="{F6B99488-5176-4D32-890D-06AD4326CF78}" presName="composite" presStyleCnt="0"/>
      <dgm:spPr/>
    </dgm:pt>
    <dgm:pt modelId="{71B13323-0A4F-4B10-B30E-E40263D8F222}" type="pres">
      <dgm:prSet presAssocID="{F6B99488-5176-4D32-890D-06AD4326CF78}" presName="background" presStyleLbl="node0" presStyleIdx="0" presStyleCnt="2"/>
      <dgm:spPr/>
    </dgm:pt>
    <dgm:pt modelId="{14A3612A-F1E0-4BF8-BD03-A4F5228A8ADB}" type="pres">
      <dgm:prSet presAssocID="{F6B99488-5176-4D32-890D-06AD4326CF78}" presName="text" presStyleLbl="fgAcc0" presStyleIdx="0" presStyleCnt="2">
        <dgm:presLayoutVars>
          <dgm:chPref val="3"/>
        </dgm:presLayoutVars>
      </dgm:prSet>
      <dgm:spPr/>
    </dgm:pt>
    <dgm:pt modelId="{D723054E-D1B1-417D-9473-19E49FD4937C}" type="pres">
      <dgm:prSet presAssocID="{F6B99488-5176-4D32-890D-06AD4326CF78}" presName="hierChild2" presStyleCnt="0"/>
      <dgm:spPr/>
    </dgm:pt>
    <dgm:pt modelId="{22D2B3A9-BAFC-41EF-BF37-B7D8D11A82B7}" type="pres">
      <dgm:prSet presAssocID="{853DA242-39AA-4608-B7A6-011F48F1DCE0}" presName="hierRoot1" presStyleCnt="0"/>
      <dgm:spPr/>
    </dgm:pt>
    <dgm:pt modelId="{9E4A5617-35AD-4B70-B453-B64DF44AE41F}" type="pres">
      <dgm:prSet presAssocID="{853DA242-39AA-4608-B7A6-011F48F1DCE0}" presName="composite" presStyleCnt="0"/>
      <dgm:spPr/>
    </dgm:pt>
    <dgm:pt modelId="{B20AB5DF-C817-434E-A271-9909DFC5C81E}" type="pres">
      <dgm:prSet presAssocID="{853DA242-39AA-4608-B7A6-011F48F1DCE0}" presName="background" presStyleLbl="node0" presStyleIdx="1" presStyleCnt="2"/>
      <dgm:spPr/>
    </dgm:pt>
    <dgm:pt modelId="{A75B4D0C-3D45-48BD-A4C9-AEEBE500DDA2}" type="pres">
      <dgm:prSet presAssocID="{853DA242-39AA-4608-B7A6-011F48F1DCE0}" presName="text" presStyleLbl="fgAcc0" presStyleIdx="1" presStyleCnt="2">
        <dgm:presLayoutVars>
          <dgm:chPref val="3"/>
        </dgm:presLayoutVars>
      </dgm:prSet>
      <dgm:spPr/>
    </dgm:pt>
    <dgm:pt modelId="{48CA58CD-A155-4DF4-BAC4-68CBB7767FFC}" type="pres">
      <dgm:prSet presAssocID="{853DA242-39AA-4608-B7A6-011F48F1DCE0}" presName="hierChild2" presStyleCnt="0"/>
      <dgm:spPr/>
    </dgm:pt>
  </dgm:ptLst>
  <dgm:cxnLst>
    <dgm:cxn modelId="{37BBE812-5B62-4EF9-B110-20412832ED8C}" type="presOf" srcId="{853DA242-39AA-4608-B7A6-011F48F1DCE0}" destId="{A75B4D0C-3D45-48BD-A4C9-AEEBE500DDA2}" srcOrd="0" destOrd="0" presId="urn:microsoft.com/office/officeart/2005/8/layout/hierarchy1"/>
    <dgm:cxn modelId="{5710652F-8A4F-4FA7-93B7-30341BCFF159}" type="presOf" srcId="{6304A7DF-42E9-4A07-83CD-363E04731E82}" destId="{CA1011B5-EFB5-4D24-8041-DDEBD906FF2D}" srcOrd="0" destOrd="0" presId="urn:microsoft.com/office/officeart/2005/8/layout/hierarchy1"/>
    <dgm:cxn modelId="{E4B65534-CA98-461F-B972-53077C20CBF8}" type="presOf" srcId="{F6B99488-5176-4D32-890D-06AD4326CF78}" destId="{14A3612A-F1E0-4BF8-BD03-A4F5228A8ADB}" srcOrd="0" destOrd="0" presId="urn:microsoft.com/office/officeart/2005/8/layout/hierarchy1"/>
    <dgm:cxn modelId="{DAB18499-E4E1-414D-B8CA-6E1A47637689}" srcId="{6304A7DF-42E9-4A07-83CD-363E04731E82}" destId="{853DA242-39AA-4608-B7A6-011F48F1DCE0}" srcOrd="1" destOrd="0" parTransId="{D847C47C-5609-42D8-9DEA-342DFCE9A14C}" sibTransId="{CE58691F-B0E3-4AAE-9566-47295DB9350D}"/>
    <dgm:cxn modelId="{D69A4DAC-9C95-4985-BC6A-91C2E0703A99}" srcId="{6304A7DF-42E9-4A07-83CD-363E04731E82}" destId="{F6B99488-5176-4D32-890D-06AD4326CF78}" srcOrd="0" destOrd="0" parTransId="{95C697A5-7947-4E23-A3A2-4CBC659743D0}" sibTransId="{CFE5FF72-823D-4B66-8B80-D8B6B68734EE}"/>
    <dgm:cxn modelId="{7D3D3D84-BD63-4F94-BEAD-4EB20782D6AF}" type="presParOf" srcId="{CA1011B5-EFB5-4D24-8041-DDEBD906FF2D}" destId="{F30CDD23-343C-42AB-B8BE-64445862737A}" srcOrd="0" destOrd="0" presId="urn:microsoft.com/office/officeart/2005/8/layout/hierarchy1"/>
    <dgm:cxn modelId="{64CB7075-4909-44CE-B0A9-AC4DF39B54C2}" type="presParOf" srcId="{F30CDD23-343C-42AB-B8BE-64445862737A}" destId="{597ED5B5-3EC4-465F-8E2E-D1F108DB3E75}" srcOrd="0" destOrd="0" presId="urn:microsoft.com/office/officeart/2005/8/layout/hierarchy1"/>
    <dgm:cxn modelId="{441B8DC6-F02B-4662-AC66-AA174625F5B1}" type="presParOf" srcId="{597ED5B5-3EC4-465F-8E2E-D1F108DB3E75}" destId="{71B13323-0A4F-4B10-B30E-E40263D8F222}" srcOrd="0" destOrd="0" presId="urn:microsoft.com/office/officeart/2005/8/layout/hierarchy1"/>
    <dgm:cxn modelId="{977AEE0A-CBCC-40B1-9D43-BB1F97A11358}" type="presParOf" srcId="{597ED5B5-3EC4-465F-8E2E-D1F108DB3E75}" destId="{14A3612A-F1E0-4BF8-BD03-A4F5228A8ADB}" srcOrd="1" destOrd="0" presId="urn:microsoft.com/office/officeart/2005/8/layout/hierarchy1"/>
    <dgm:cxn modelId="{BA0801D5-59FF-445A-BDA8-6458D563B127}" type="presParOf" srcId="{F30CDD23-343C-42AB-B8BE-64445862737A}" destId="{D723054E-D1B1-417D-9473-19E49FD4937C}" srcOrd="1" destOrd="0" presId="urn:microsoft.com/office/officeart/2005/8/layout/hierarchy1"/>
    <dgm:cxn modelId="{95074D2E-E23C-45BA-A749-3F927FB59C36}" type="presParOf" srcId="{CA1011B5-EFB5-4D24-8041-DDEBD906FF2D}" destId="{22D2B3A9-BAFC-41EF-BF37-B7D8D11A82B7}" srcOrd="1" destOrd="0" presId="urn:microsoft.com/office/officeart/2005/8/layout/hierarchy1"/>
    <dgm:cxn modelId="{59B59FCC-6EC8-40A8-94D6-FFA1DB996166}" type="presParOf" srcId="{22D2B3A9-BAFC-41EF-BF37-B7D8D11A82B7}" destId="{9E4A5617-35AD-4B70-B453-B64DF44AE41F}" srcOrd="0" destOrd="0" presId="urn:microsoft.com/office/officeart/2005/8/layout/hierarchy1"/>
    <dgm:cxn modelId="{28B2C94A-8839-4938-A253-6F25064A5AD7}" type="presParOf" srcId="{9E4A5617-35AD-4B70-B453-B64DF44AE41F}" destId="{B20AB5DF-C817-434E-A271-9909DFC5C81E}" srcOrd="0" destOrd="0" presId="urn:microsoft.com/office/officeart/2005/8/layout/hierarchy1"/>
    <dgm:cxn modelId="{101CAB65-148C-4550-9A4F-8BE9340FF7ED}" type="presParOf" srcId="{9E4A5617-35AD-4B70-B453-B64DF44AE41F}" destId="{A75B4D0C-3D45-48BD-A4C9-AEEBE500DDA2}" srcOrd="1" destOrd="0" presId="urn:microsoft.com/office/officeart/2005/8/layout/hierarchy1"/>
    <dgm:cxn modelId="{B79EE643-1A81-4CCD-8B0C-101221B3A6F3}" type="presParOf" srcId="{22D2B3A9-BAFC-41EF-BF37-B7D8D11A82B7}" destId="{48CA58CD-A155-4DF4-BAC4-68CBB7767F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65CD-1AA4-47A3-A4A3-8BEF89AF7CA8}">
      <dsp:nvSpPr>
        <dsp:cNvPr id="0" name=""/>
        <dsp:cNvSpPr/>
      </dsp:nvSpPr>
      <dsp:spPr>
        <a:xfrm>
          <a:off x="606" y="239395"/>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8F764-76B0-4416-A3EC-997B4816FFF4}">
      <dsp:nvSpPr>
        <dsp:cNvPr id="0" name=""/>
        <dsp:cNvSpPr/>
      </dsp:nvSpPr>
      <dsp:spPr>
        <a:xfrm>
          <a:off x="151690" y="390479"/>
          <a:ext cx="417278" cy="417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EB540-4AAB-4448-BBEE-5548131E4CA3}">
      <dsp:nvSpPr>
        <dsp:cNvPr id="0" name=""/>
        <dsp:cNvSpPr/>
      </dsp:nvSpPr>
      <dsp:spPr>
        <a:xfrm>
          <a:off x="874219" y="239395"/>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Come fresh in orange top container for a pathologist to evaluate for glomeruli</a:t>
          </a:r>
        </a:p>
      </dsp:txBody>
      <dsp:txXfrm>
        <a:off x="874219" y="239395"/>
        <a:ext cx="1695836" cy="719446"/>
      </dsp:txXfrm>
    </dsp:sp>
    <dsp:sp modelId="{524F1E73-A7E1-4DB2-8BC2-7634DA1C135A}">
      <dsp:nvSpPr>
        <dsp:cNvPr id="0" name=""/>
        <dsp:cNvSpPr/>
      </dsp:nvSpPr>
      <dsp:spPr>
        <a:xfrm>
          <a:off x="2865543" y="239395"/>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580BA-34E4-4750-9EDD-9228BA148D58}">
      <dsp:nvSpPr>
        <dsp:cNvPr id="0" name=""/>
        <dsp:cNvSpPr/>
      </dsp:nvSpPr>
      <dsp:spPr>
        <a:xfrm>
          <a:off x="3016627" y="390479"/>
          <a:ext cx="417278" cy="417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4F93-8861-47FA-917D-65676B2698FA}">
      <dsp:nvSpPr>
        <dsp:cNvPr id="0" name=""/>
        <dsp:cNvSpPr/>
      </dsp:nvSpPr>
      <dsp:spPr>
        <a:xfrm>
          <a:off x="3739156" y="239395"/>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Take to FS room ASAP- as patient on table in procedure</a:t>
          </a:r>
        </a:p>
      </dsp:txBody>
      <dsp:txXfrm>
        <a:off x="3739156" y="239395"/>
        <a:ext cx="1695836" cy="719446"/>
      </dsp:txXfrm>
    </dsp:sp>
    <dsp:sp modelId="{A34053A5-C5A3-40C4-9A30-BBA7B2CF9513}">
      <dsp:nvSpPr>
        <dsp:cNvPr id="0" name=""/>
        <dsp:cNvSpPr/>
      </dsp:nvSpPr>
      <dsp:spPr>
        <a:xfrm>
          <a:off x="606" y="1638102"/>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70E5D-17AC-4978-A9C5-253D8F00AFC9}">
      <dsp:nvSpPr>
        <dsp:cNvPr id="0" name=""/>
        <dsp:cNvSpPr/>
      </dsp:nvSpPr>
      <dsp:spPr>
        <a:xfrm>
          <a:off x="151690" y="1789185"/>
          <a:ext cx="417278" cy="417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F5F2B-7729-4B71-8140-38C091B0A919}">
      <dsp:nvSpPr>
        <dsp:cNvPr id="0" name=""/>
        <dsp:cNvSpPr/>
      </dsp:nvSpPr>
      <dsp:spPr>
        <a:xfrm>
          <a:off x="874219" y="1638102"/>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Document on requisition- number of cores and size</a:t>
          </a:r>
        </a:p>
      </dsp:txBody>
      <dsp:txXfrm>
        <a:off x="874219" y="1638102"/>
        <a:ext cx="1695836" cy="719446"/>
      </dsp:txXfrm>
    </dsp:sp>
    <dsp:sp modelId="{2A0DB1EB-F3EF-4018-B455-8E9420BED1A1}">
      <dsp:nvSpPr>
        <dsp:cNvPr id="0" name=""/>
        <dsp:cNvSpPr/>
      </dsp:nvSpPr>
      <dsp:spPr>
        <a:xfrm>
          <a:off x="2865543" y="1638102"/>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4368A-145E-4CA2-88DC-AE65E780F314}">
      <dsp:nvSpPr>
        <dsp:cNvPr id="0" name=""/>
        <dsp:cNvSpPr/>
      </dsp:nvSpPr>
      <dsp:spPr>
        <a:xfrm>
          <a:off x="3016627" y="1789185"/>
          <a:ext cx="417278" cy="4172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B81D4-A05B-4CDE-9F3D-53EE27E8FD4E}">
      <dsp:nvSpPr>
        <dsp:cNvPr id="0" name=""/>
        <dsp:cNvSpPr/>
      </dsp:nvSpPr>
      <dsp:spPr>
        <a:xfrm>
          <a:off x="3739156" y="1638102"/>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Pathologist should record adequacy on requisition and initial</a:t>
          </a:r>
        </a:p>
      </dsp:txBody>
      <dsp:txXfrm>
        <a:off x="3739156" y="1638102"/>
        <a:ext cx="1695836" cy="719446"/>
      </dsp:txXfrm>
    </dsp:sp>
    <dsp:sp modelId="{CC216E69-5B40-4AD8-B99F-924983B74460}">
      <dsp:nvSpPr>
        <dsp:cNvPr id="0" name=""/>
        <dsp:cNvSpPr/>
      </dsp:nvSpPr>
      <dsp:spPr>
        <a:xfrm>
          <a:off x="606" y="3036808"/>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B40CC-7F95-4B6B-8CEE-E227FF2A902B}">
      <dsp:nvSpPr>
        <dsp:cNvPr id="0" name=""/>
        <dsp:cNvSpPr/>
      </dsp:nvSpPr>
      <dsp:spPr>
        <a:xfrm>
          <a:off x="151690" y="3187892"/>
          <a:ext cx="417278" cy="4172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23D2A-5359-4641-ABEE-457F792EE6AD}">
      <dsp:nvSpPr>
        <dsp:cNvPr id="0" name=""/>
        <dsp:cNvSpPr/>
      </dsp:nvSpPr>
      <dsp:spPr>
        <a:xfrm>
          <a:off x="874219" y="3036808"/>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Record Kidney bx to cut on dry erase board</a:t>
          </a:r>
        </a:p>
      </dsp:txBody>
      <dsp:txXfrm>
        <a:off x="874219" y="3036808"/>
        <a:ext cx="1695836" cy="719446"/>
      </dsp:txXfrm>
    </dsp:sp>
    <dsp:sp modelId="{DE21458B-D287-4AD9-B4DD-F8151E73F74F}">
      <dsp:nvSpPr>
        <dsp:cNvPr id="0" name=""/>
        <dsp:cNvSpPr/>
      </dsp:nvSpPr>
      <dsp:spPr>
        <a:xfrm>
          <a:off x="2865543" y="3036808"/>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24BD4-5D2B-428E-AEB6-C19A52B0DC74}">
      <dsp:nvSpPr>
        <dsp:cNvPr id="0" name=""/>
        <dsp:cNvSpPr/>
      </dsp:nvSpPr>
      <dsp:spPr>
        <a:xfrm>
          <a:off x="3016627" y="3187892"/>
          <a:ext cx="417278" cy="4172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EB1ED-B15B-491A-83CD-44ACA78EADCE}">
      <dsp:nvSpPr>
        <dsp:cNvPr id="0" name=""/>
        <dsp:cNvSpPr/>
      </dsp:nvSpPr>
      <dsp:spPr>
        <a:xfrm>
          <a:off x="3739156" y="3036808"/>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EM goes to office with requisition for them to send out</a:t>
          </a:r>
        </a:p>
      </dsp:txBody>
      <dsp:txXfrm>
        <a:off x="3739156" y="3036808"/>
        <a:ext cx="1695836" cy="719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13323-0A4F-4B10-B30E-E40263D8F222}">
      <dsp:nvSpPr>
        <dsp:cNvPr id="0" name=""/>
        <dsp:cNvSpPr/>
      </dsp:nvSpPr>
      <dsp:spPr>
        <a:xfrm>
          <a:off x="778" y="1868508"/>
          <a:ext cx="2730967" cy="1734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3612A-F1E0-4BF8-BD03-A4F5228A8ADB}">
      <dsp:nvSpPr>
        <dsp:cNvPr id="0" name=""/>
        <dsp:cNvSpPr/>
      </dsp:nvSpPr>
      <dsp:spPr>
        <a:xfrm>
          <a:off x="304218" y="2156777"/>
          <a:ext cx="2730967" cy="1734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Teamwork and communication is the glue that holds together.  Communicate to all when adjustments are needed.</a:t>
          </a:r>
        </a:p>
      </dsp:txBody>
      <dsp:txXfrm>
        <a:off x="355010" y="2207569"/>
        <a:ext cx="2629383" cy="1632580"/>
      </dsp:txXfrm>
    </dsp:sp>
    <dsp:sp modelId="{B20AB5DF-C817-434E-A271-9909DFC5C81E}">
      <dsp:nvSpPr>
        <dsp:cNvPr id="0" name=""/>
        <dsp:cNvSpPr/>
      </dsp:nvSpPr>
      <dsp:spPr>
        <a:xfrm>
          <a:off x="3338627" y="1868508"/>
          <a:ext cx="2730967" cy="1734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B4D0C-3D45-48BD-A4C9-AEEBE500DDA2}">
      <dsp:nvSpPr>
        <dsp:cNvPr id="0" name=""/>
        <dsp:cNvSpPr/>
      </dsp:nvSpPr>
      <dsp:spPr>
        <a:xfrm>
          <a:off x="3642068" y="2156777"/>
          <a:ext cx="2730967" cy="1734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 Teams to message important specimen information so entire team is aware.</a:t>
          </a:r>
        </a:p>
      </dsp:txBody>
      <dsp:txXfrm>
        <a:off x="3692860" y="2207569"/>
        <a:ext cx="2629383" cy="16325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6/15/2023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54863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240763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24</a:t>
            </a:fld>
            <a:endParaRPr lang="en-US"/>
          </a:p>
        </p:txBody>
      </p:sp>
    </p:spTree>
    <p:extLst>
      <p:ext uri="{BB962C8B-B14F-4D97-AF65-F5344CB8AC3E}">
        <p14:creationId xmlns:p14="http://schemas.microsoft.com/office/powerpoint/2010/main" val="205929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a:solidFill>
                  <a:schemeClr val="tx1"/>
                </a:solidFill>
                <a:latin typeface="+mj-lt"/>
                <a:ea typeface="+mj-ea"/>
                <a:cs typeface="+mj-cs"/>
              </a:rPr>
              <a:t>AP Specimen Receipt</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3" y="3827610"/>
            <a:ext cx="5437187" cy="2265216"/>
          </a:xfrm>
        </p:spPr>
        <p:txBody>
          <a:bodyPr vert="horz" wrap="square" lIns="0" tIns="0" rIns="0" bIns="0" rtlCol="0">
            <a:normAutofit/>
          </a:bodyPr>
          <a:lstStyle/>
          <a:p>
            <a:pPr marL="0" indent="0">
              <a:lnSpc>
                <a:spcPct val="100000"/>
              </a:lnSpc>
            </a:pPr>
            <a:r>
              <a:rPr lang="en-US" sz="2400" kern="1200">
                <a:latin typeface="+mn-lt"/>
                <a:ea typeface="+mn-ea"/>
                <a:cs typeface="+mn-cs"/>
              </a:rPr>
              <a:t>AP Management </a:t>
            </a:r>
            <a:r>
              <a:rPr lang="en-US" sz="2400" kern="1200" dirty="0">
                <a:latin typeface="+mn-lt"/>
                <a:ea typeface="+mn-ea"/>
                <a:cs typeface="+mn-cs"/>
              </a:rPr>
              <a:t>Team</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307" r="5695"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33" name="Group 32">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34" name="Freeform: Shape 33">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7" name="Oval 36">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528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6" name="Freeform: Shape 1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81AB0-3307-8872-A17E-E2A05D7C214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mj-lt"/>
                <a:ea typeface="+mj-ea"/>
                <a:cs typeface="+mj-cs"/>
              </a:rPr>
              <a:t>Fresh Specimens</a:t>
            </a:r>
          </a:p>
        </p:txBody>
      </p:sp>
      <p:sp>
        <p:nvSpPr>
          <p:cNvPr id="3" name="Content Placeholder 2">
            <a:extLst>
              <a:ext uri="{FF2B5EF4-FFF2-40B4-BE49-F238E27FC236}">
                <a16:creationId xmlns:a16="http://schemas.microsoft.com/office/drawing/2014/main" id="{77D68A6B-9AED-8C38-28D4-7DB460DCA10F}"/>
              </a:ext>
            </a:extLst>
          </p:cNvPr>
          <p:cNvSpPr>
            <a:spLocks noGrp="1"/>
          </p:cNvSpPr>
          <p:nvPr>
            <p:ph idx="1"/>
          </p:nvPr>
        </p:nvSpPr>
        <p:spPr>
          <a:xfrm>
            <a:off x="550863" y="2678400"/>
            <a:ext cx="3565525" cy="3414425"/>
          </a:xfrm>
        </p:spPr>
        <p:txBody>
          <a:bodyPr vert="horz" wrap="square" lIns="0" tIns="0" rIns="0" bIns="0" rtlCol="0" anchor="t">
            <a:normAutofit lnSpcReduction="10000"/>
          </a:bodyPr>
          <a:lstStyle/>
          <a:p>
            <a:pPr>
              <a:buFont typeface="Arial" panose="020B0604020202020204" pitchFamily="34" charset="0"/>
              <a:buChar char="•"/>
            </a:pPr>
            <a:r>
              <a:rPr lang="en-US" sz="1600" dirty="0"/>
              <a:t>Fresh means no formalin is present</a:t>
            </a:r>
          </a:p>
          <a:p>
            <a:pPr>
              <a:buFont typeface="Arial" panose="020B0604020202020204" pitchFamily="34" charset="0"/>
              <a:buChar char="•"/>
            </a:pPr>
            <a:r>
              <a:rPr lang="en-US" sz="1600" dirty="0"/>
              <a:t>Breast Resections and margins go to PA for triage</a:t>
            </a:r>
          </a:p>
          <a:p>
            <a:pPr>
              <a:buFont typeface="Arial" panose="020B0604020202020204" pitchFamily="34" charset="0"/>
              <a:buChar char="•"/>
            </a:pPr>
            <a:r>
              <a:rPr lang="en-US" sz="1600" dirty="0"/>
              <a:t>BR Margins can have formalin added</a:t>
            </a:r>
          </a:p>
          <a:p>
            <a:pPr>
              <a:buFont typeface="Arial" panose="020B0604020202020204" pitchFamily="34" charset="0"/>
              <a:buChar char="•"/>
            </a:pPr>
            <a:r>
              <a:rPr lang="en-US" sz="1600" dirty="0"/>
              <a:t>Is it a lymph node- double check to make sure a lymphoma work up is not needed</a:t>
            </a:r>
          </a:p>
          <a:p>
            <a:pPr>
              <a:buFont typeface="Arial" panose="020B0604020202020204" pitchFamily="34" charset="0"/>
              <a:buChar char="•"/>
            </a:pPr>
            <a:r>
              <a:rPr lang="en-US" sz="1600" dirty="0"/>
              <a:t>Products of conception/POC- verify cytogenetics not needed</a:t>
            </a:r>
          </a:p>
          <a:p>
            <a:pPr>
              <a:buFont typeface="Arial" panose="020B0604020202020204" pitchFamily="34" charset="0"/>
              <a:buChar char="•"/>
            </a:pPr>
            <a:endParaRPr lang="en-US" sz="1600" dirty="0"/>
          </a:p>
        </p:txBody>
      </p:sp>
      <p:pic>
        <p:nvPicPr>
          <p:cNvPr id="10" name="Picture 9">
            <a:extLst>
              <a:ext uri="{FF2B5EF4-FFF2-40B4-BE49-F238E27FC236}">
                <a16:creationId xmlns:a16="http://schemas.microsoft.com/office/drawing/2014/main" id="{3394DC5B-48EF-725D-7AF7-D6A253873F3D}"/>
              </a:ext>
            </a:extLst>
          </p:cNvPr>
          <p:cNvPicPr>
            <a:picLocks noChangeAspect="1"/>
          </p:cNvPicPr>
          <p:nvPr/>
        </p:nvPicPr>
        <p:blipFill rotWithShape="1">
          <a:blip r:embed="rId2"/>
          <a:srcRect b="25000"/>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 name="Group 2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8" name="Oval 2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Slide Number Placeholder 8">
            <a:extLst>
              <a:ext uri="{FF2B5EF4-FFF2-40B4-BE49-F238E27FC236}">
                <a16:creationId xmlns:a16="http://schemas.microsoft.com/office/drawing/2014/main" id="{F289B87B-BC5D-D00D-1AAC-8464FAA206DA}"/>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pic>
        <p:nvPicPr>
          <p:cNvPr id="11" name="Picture Placeholder 10">
            <a:extLst>
              <a:ext uri="{FF2B5EF4-FFF2-40B4-BE49-F238E27FC236}">
                <a16:creationId xmlns:a16="http://schemas.microsoft.com/office/drawing/2014/main" id="{D07D84AE-B7DF-D89C-FA7C-D045592E85D1}"/>
              </a:ext>
            </a:extLst>
          </p:cNvPr>
          <p:cNvPicPr>
            <a:picLocks noGrp="1" noChangeAspect="1"/>
          </p:cNvPicPr>
          <p:nvPr>
            <p:ph type="pic" sz="quarter" idx="15"/>
          </p:nvPr>
        </p:nvPicPr>
        <p:blipFill>
          <a:blip r:embed="rId3"/>
          <a:srcRect t="12480" b="12480"/>
          <a:stretch>
            <a:fillRect/>
          </a:stretch>
        </p:blipFill>
        <p:spPr>
          <a:prstGeom prst="rect">
            <a:avLst/>
          </a:prstGeom>
        </p:spPr>
      </p:pic>
    </p:spTree>
    <p:extLst>
      <p:ext uri="{BB962C8B-B14F-4D97-AF65-F5344CB8AC3E}">
        <p14:creationId xmlns:p14="http://schemas.microsoft.com/office/powerpoint/2010/main" val="403732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1330-5E44-C7EA-F53A-A6825FFDBF89}"/>
              </a:ext>
            </a:extLst>
          </p:cNvPr>
          <p:cNvSpPr>
            <a:spLocks noGrp="1"/>
          </p:cNvSpPr>
          <p:nvPr>
            <p:ph type="title"/>
          </p:nvPr>
        </p:nvSpPr>
        <p:spPr/>
        <p:txBody>
          <a:bodyPr/>
          <a:lstStyle/>
          <a:p>
            <a:r>
              <a:rPr lang="en-US" dirty="0"/>
              <a:t>Shared Specimens</a:t>
            </a:r>
          </a:p>
        </p:txBody>
      </p:sp>
      <p:sp>
        <p:nvSpPr>
          <p:cNvPr id="3" name="Content Placeholder 2">
            <a:extLst>
              <a:ext uri="{FF2B5EF4-FFF2-40B4-BE49-F238E27FC236}">
                <a16:creationId xmlns:a16="http://schemas.microsoft.com/office/drawing/2014/main" id="{328B279F-6CDD-67F0-41B7-C7F35A127C79}"/>
              </a:ext>
            </a:extLst>
          </p:cNvPr>
          <p:cNvSpPr>
            <a:spLocks noGrp="1"/>
          </p:cNvSpPr>
          <p:nvPr>
            <p:ph idx="1"/>
          </p:nvPr>
        </p:nvSpPr>
        <p:spPr/>
        <p:txBody>
          <a:bodyPr/>
          <a:lstStyle/>
          <a:p>
            <a:r>
              <a:rPr lang="en-US" sz="1800" dirty="0"/>
              <a:t>Indicate multiple tests ordered and specimen to be shared with other lab departments: check requisition if culture or flow also ordered</a:t>
            </a:r>
          </a:p>
          <a:p>
            <a:r>
              <a:rPr lang="en-US" sz="1800" dirty="0"/>
              <a:t>Tests should go to micro first if cultures ordered, then AP (FS, Lymphoma workup, routine)</a:t>
            </a:r>
          </a:p>
          <a:p>
            <a:r>
              <a:rPr lang="en-US" sz="1800" dirty="0"/>
              <a:t>If micro sends blue card ( only at RMH) scan into case to show it came from micro</a:t>
            </a:r>
          </a:p>
        </p:txBody>
      </p:sp>
      <p:pic>
        <p:nvPicPr>
          <p:cNvPr id="11" name="Picture Placeholder 10">
            <a:extLst>
              <a:ext uri="{FF2B5EF4-FFF2-40B4-BE49-F238E27FC236}">
                <a16:creationId xmlns:a16="http://schemas.microsoft.com/office/drawing/2014/main" id="{8187A381-D5A4-29FB-39AD-395504CEC453}"/>
              </a:ext>
            </a:extLst>
          </p:cNvPr>
          <p:cNvPicPr>
            <a:picLocks noGrp="1" noChangeAspect="1"/>
          </p:cNvPicPr>
          <p:nvPr>
            <p:ph type="pic" sz="quarter" idx="13"/>
          </p:nvPr>
        </p:nvPicPr>
        <p:blipFill>
          <a:blip r:embed="rId2"/>
          <a:srcRect t="12498" b="12498"/>
          <a:stretch>
            <a:fillRect/>
          </a:stretch>
        </p:blipFill>
        <p:spPr>
          <a:xfrm>
            <a:off x="5208928" y="2346959"/>
            <a:ext cx="2698369" cy="2698369"/>
          </a:xfrm>
          <a:prstGeom prst="rect">
            <a:avLst/>
          </a:prstGeom>
        </p:spPr>
      </p:pic>
      <p:sp>
        <p:nvSpPr>
          <p:cNvPr id="5" name="Picture Placeholder 4">
            <a:extLst>
              <a:ext uri="{FF2B5EF4-FFF2-40B4-BE49-F238E27FC236}">
                <a16:creationId xmlns:a16="http://schemas.microsoft.com/office/drawing/2014/main" id="{C5B7B632-83A9-F06A-896E-1BDA46D998DC}"/>
              </a:ext>
            </a:extLst>
          </p:cNvPr>
          <p:cNvSpPr>
            <a:spLocks noGrp="1"/>
          </p:cNvSpPr>
          <p:nvPr>
            <p:ph type="pic" sz="quarter" idx="14"/>
          </p:nvPr>
        </p:nvSpPr>
        <p:spPr/>
      </p:sp>
      <p:pic>
        <p:nvPicPr>
          <p:cNvPr id="12" name="Picture Placeholder 11">
            <a:extLst>
              <a:ext uri="{FF2B5EF4-FFF2-40B4-BE49-F238E27FC236}">
                <a16:creationId xmlns:a16="http://schemas.microsoft.com/office/drawing/2014/main" id="{4B9B8A0D-1DB2-8047-1284-2238E23B13EE}"/>
              </a:ext>
            </a:extLst>
          </p:cNvPr>
          <p:cNvPicPr>
            <a:picLocks noGrp="1" noChangeAspect="1"/>
          </p:cNvPicPr>
          <p:nvPr>
            <p:ph type="pic" sz="quarter" idx="15"/>
          </p:nvPr>
        </p:nvPicPr>
        <p:blipFill>
          <a:blip r:embed="rId3"/>
          <a:srcRect t="12480" b="12480"/>
          <a:stretch>
            <a:fillRect/>
          </a:stretch>
        </p:blipFill>
        <p:spPr>
          <a:prstGeom prst="rect">
            <a:avLst/>
          </a:prstGeom>
        </p:spPr>
      </p:pic>
      <p:sp>
        <p:nvSpPr>
          <p:cNvPr id="9" name="Slide Number Placeholder 8">
            <a:extLst>
              <a:ext uri="{FF2B5EF4-FFF2-40B4-BE49-F238E27FC236}">
                <a16:creationId xmlns:a16="http://schemas.microsoft.com/office/drawing/2014/main" id="{26D9C284-435F-2354-AE6C-D1CEDE383AFF}"/>
              </a:ext>
            </a:extLst>
          </p:cNvPr>
          <p:cNvSpPr>
            <a:spLocks noGrp="1"/>
          </p:cNvSpPr>
          <p:nvPr>
            <p:ph type="sldNum" sz="quarter" idx="12"/>
          </p:nvPr>
        </p:nvSpPr>
        <p:spPr/>
        <p:txBody>
          <a:bodyPr/>
          <a:lstStyle/>
          <a:p>
            <a:fld id="{DBA1B0FB-D917-4C8C-928F-313BD683BF39}" type="slidenum">
              <a:rPr lang="en-US" smtClean="0"/>
              <a:t>11</a:t>
            </a:fld>
            <a:endParaRPr lang="en-US"/>
          </a:p>
        </p:txBody>
      </p:sp>
    </p:spTree>
    <p:extLst>
      <p:ext uri="{BB962C8B-B14F-4D97-AF65-F5344CB8AC3E}">
        <p14:creationId xmlns:p14="http://schemas.microsoft.com/office/powerpoint/2010/main" val="309410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07950" y="106509"/>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a:t>
            </a:r>
            <a:r>
              <a:rPr lang="en-US" dirty="0"/>
              <a:t>two</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AP Labels</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12</a:t>
            </a:fld>
            <a:endParaRPr lang="en-US"/>
          </a:p>
        </p:txBody>
      </p:sp>
    </p:spTree>
    <p:extLst>
      <p:ext uri="{BB962C8B-B14F-4D97-AF65-F5344CB8AC3E}">
        <p14:creationId xmlns:p14="http://schemas.microsoft.com/office/powerpoint/2010/main" val="367228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6" name="Freeform: Shape 3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eform: Shape 3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41" name="Rectangle 4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D7D45E5D-013D-87C3-D514-CAE21B9F3F8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90000"/>
              </a:lnSpc>
            </a:pPr>
            <a:r>
              <a:rPr lang="en-US" sz="3700" kern="1200" dirty="0">
                <a:solidFill>
                  <a:schemeClr val="tx1"/>
                </a:solidFill>
                <a:latin typeface="+mj-lt"/>
                <a:ea typeface="+mj-ea"/>
                <a:cs typeface="+mj-cs"/>
              </a:rPr>
              <a:t>Adding Formalin: PPE / face shield needed</a:t>
            </a:r>
          </a:p>
        </p:txBody>
      </p:sp>
      <p:sp>
        <p:nvSpPr>
          <p:cNvPr id="12" name="Text Placeholder 11">
            <a:extLst>
              <a:ext uri="{FF2B5EF4-FFF2-40B4-BE49-F238E27FC236}">
                <a16:creationId xmlns:a16="http://schemas.microsoft.com/office/drawing/2014/main" id="{55A7256E-BAC0-0FEE-6B52-E23656F92626}"/>
              </a:ext>
            </a:extLst>
          </p:cNvPr>
          <p:cNvSpPr>
            <a:spLocks noGrp="1"/>
          </p:cNvSpPr>
          <p:nvPr>
            <p:ph type="body" sz="half" idx="2"/>
          </p:nvPr>
        </p:nvSpPr>
        <p:spPr>
          <a:xfrm>
            <a:off x="550863" y="2678400"/>
            <a:ext cx="3565525" cy="3414425"/>
          </a:xfrm>
        </p:spPr>
        <p:txBody>
          <a:bodyPr vert="horz" wrap="square" lIns="0" tIns="0" rIns="0" bIns="0" rtlCol="0" anchor="t">
            <a:normAutofit/>
          </a:bodyPr>
          <a:lstStyle/>
          <a:p>
            <a:pPr indent="-228600">
              <a:buFont typeface="Arial" panose="020B0604020202020204" pitchFamily="34" charset="0"/>
              <a:buChar char="•"/>
            </a:pPr>
            <a:r>
              <a:rPr lang="en-US" dirty="0"/>
              <a:t>Fill container with appropriate amount of formalin to cover entire specimens</a:t>
            </a:r>
          </a:p>
          <a:p>
            <a:pPr indent="-228600">
              <a:buFont typeface="Arial" panose="020B0604020202020204" pitchFamily="34" charset="0"/>
              <a:buChar char="•"/>
            </a:pPr>
            <a:r>
              <a:rPr lang="en-US" dirty="0"/>
              <a:t>If container too small- transfer specimen and labels to a larger container- call OPR and notify them if they used incorrect size container as education for them</a:t>
            </a:r>
          </a:p>
          <a:p>
            <a:pPr indent="-228600">
              <a:buFont typeface="Arial" panose="020B0604020202020204" pitchFamily="34" charset="0"/>
              <a:buChar char="•"/>
            </a:pPr>
            <a:r>
              <a:rPr lang="en-US" dirty="0"/>
              <a:t>Label container with a 10% formalin label, a biohazard label, and if the AP tech is adding formalin- label with the Formalin added by lab staff</a:t>
            </a:r>
          </a:p>
        </p:txBody>
      </p:sp>
      <p:pic>
        <p:nvPicPr>
          <p:cNvPr id="13" name="Content Placeholder 12">
            <a:extLst>
              <a:ext uri="{FF2B5EF4-FFF2-40B4-BE49-F238E27FC236}">
                <a16:creationId xmlns:a16="http://schemas.microsoft.com/office/drawing/2014/main" id="{214145DF-79F2-4DC5-E5C7-C3976351677E}"/>
              </a:ext>
            </a:extLst>
          </p:cNvPr>
          <p:cNvPicPr>
            <a:picLocks noGrp="1" noChangeAspect="1"/>
          </p:cNvPicPr>
          <p:nvPr>
            <p:ph idx="1"/>
          </p:nvPr>
        </p:nvPicPr>
        <p:blipFill rotWithShape="1">
          <a:blip r:embed="rId2"/>
          <a:srcRect b="13056"/>
          <a:stretch/>
        </p:blipFill>
        <p:spPr>
          <a:xfrm>
            <a:off x="5719706" y="606796"/>
            <a:ext cx="4868976" cy="5644408"/>
          </a:xfrm>
          <a:custGeom>
            <a:avLst/>
            <a:gdLst/>
            <a:ahLst/>
            <a:cxnLst/>
            <a:rect l="l" t="t" r="r" b="b"/>
            <a:pathLst>
              <a:path w="4868976" h="5644408">
                <a:moveTo>
                  <a:pt x="2398421" y="0"/>
                </a:moveTo>
                <a:lnTo>
                  <a:pt x="4868974"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grpSp>
        <p:nvGrpSpPr>
          <p:cNvPr id="43" name="Group 42">
            <a:extLst>
              <a:ext uri="{FF2B5EF4-FFF2-40B4-BE49-F238E27FC236}">
                <a16:creationId xmlns:a16="http://schemas.microsoft.com/office/drawing/2014/main" id="{C4967C49-2278-4724-94A5-A258F20C3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28" y="2112234"/>
            <a:ext cx="1335600" cy="1262947"/>
            <a:chOff x="10145015" y="2343978"/>
            <a:chExt cx="1335600" cy="1262947"/>
          </a:xfrm>
        </p:grpSpPr>
        <p:sp>
          <p:nvSpPr>
            <p:cNvPr id="44" name="Freeform: Shape 43">
              <a:extLst>
                <a:ext uri="{FF2B5EF4-FFF2-40B4-BE49-F238E27FC236}">
                  <a16:creationId xmlns:a16="http://schemas.microsoft.com/office/drawing/2014/main" id="{C5513748-F890-422C-8BC7-7C16A7D3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B93B83E9-9019-4D2F-B887-BD399181B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7" name="Oval 46">
            <a:extLst>
              <a:ext uri="{FF2B5EF4-FFF2-40B4-BE49-F238E27FC236}">
                <a16:creationId xmlns:a16="http://schemas.microsoft.com/office/drawing/2014/main" id="{5171FAFB-7223-4BE1-983D-8A0626EAC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612" y="573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Slide Number Placeholder 8">
            <a:extLst>
              <a:ext uri="{FF2B5EF4-FFF2-40B4-BE49-F238E27FC236}">
                <a16:creationId xmlns:a16="http://schemas.microsoft.com/office/drawing/2014/main" id="{0E035D77-FF65-3191-1DDE-EC5EA6611140}"/>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13</a:t>
            </a:fld>
            <a:endParaRPr lang="en-US">
              <a:solidFill>
                <a:schemeClr val="tx1">
                  <a:alpha val="80000"/>
                </a:schemeClr>
              </a:solidFill>
            </a:endParaRPr>
          </a:p>
        </p:txBody>
      </p:sp>
    </p:spTree>
    <p:extLst>
      <p:ext uri="{BB962C8B-B14F-4D97-AF65-F5344CB8AC3E}">
        <p14:creationId xmlns:p14="http://schemas.microsoft.com/office/powerpoint/2010/main" val="282439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p:txBody>
          <a:bodyPr/>
          <a:lstStyle/>
          <a:p>
            <a:r>
              <a:rPr lang="en-US" dirty="0"/>
              <a:t>AP Labels</a:t>
            </a:r>
          </a:p>
        </p:txBody>
      </p:sp>
      <p:pic>
        <p:nvPicPr>
          <p:cNvPr id="8" name="Picture Placeholder 7">
            <a:extLst>
              <a:ext uri="{FF2B5EF4-FFF2-40B4-BE49-F238E27FC236}">
                <a16:creationId xmlns:a16="http://schemas.microsoft.com/office/drawing/2014/main" id="{A3E6E8A1-5E0D-09CA-9A9F-528848CC53D5}"/>
              </a:ext>
            </a:extLst>
          </p:cNvPr>
          <p:cNvPicPr>
            <a:picLocks noGrp="1" noChangeAspect="1"/>
          </p:cNvPicPr>
          <p:nvPr>
            <p:ph type="pic" sz="quarter" idx="13"/>
          </p:nvPr>
        </p:nvPicPr>
        <p:blipFill>
          <a:blip r:embed="rId2"/>
          <a:srcRect t="12498" b="12498"/>
          <a:stretch>
            <a:fillRect/>
          </a:stretch>
        </p:blipFill>
        <p:spPr>
          <a:xfrm rot="16200000">
            <a:off x="5208928" y="1596771"/>
            <a:ext cx="3448558" cy="3448558"/>
          </a:xfrm>
          <a:prstGeom prst="rect">
            <a:avLst/>
          </a:prstGeom>
        </p:spPr>
      </p:pic>
      <p:pic>
        <p:nvPicPr>
          <p:cNvPr id="9" name="Picture Placeholder 8">
            <a:extLst>
              <a:ext uri="{FF2B5EF4-FFF2-40B4-BE49-F238E27FC236}">
                <a16:creationId xmlns:a16="http://schemas.microsoft.com/office/drawing/2014/main" id="{799BA6BE-ED54-8997-82F1-C799D0D481C4}"/>
              </a:ext>
            </a:extLst>
          </p:cNvPr>
          <p:cNvPicPr>
            <a:picLocks noGrp="1" noChangeAspect="1"/>
          </p:cNvPicPr>
          <p:nvPr>
            <p:ph type="pic" sz="quarter" idx="15"/>
          </p:nvPr>
        </p:nvPicPr>
        <p:blipFill>
          <a:blip r:embed="rId3"/>
          <a:srcRect t="12480" b="12480"/>
          <a:stretch>
            <a:fillRect/>
          </a:stretch>
        </p:blipFill>
        <p:spPr>
          <a:prstGeom prst="rect">
            <a:avLst/>
          </a:prstGeom>
        </p:spPr>
      </p:pic>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p:txBody>
          <a:bodyPr/>
          <a:lstStyle/>
          <a:p>
            <a:fld id="{DBA1B0FB-D917-4C8C-928F-313BD683BF39}" type="slidenum">
              <a:rPr lang="en-US" smtClean="0"/>
              <a:pPr/>
              <a:t>14</a:t>
            </a:fld>
            <a:endParaRPr lang="en-US"/>
          </a:p>
        </p:txBody>
      </p:sp>
      <p:sp>
        <p:nvSpPr>
          <p:cNvPr id="7" name="Content Placeholder 6">
            <a:extLst>
              <a:ext uri="{FF2B5EF4-FFF2-40B4-BE49-F238E27FC236}">
                <a16:creationId xmlns:a16="http://schemas.microsoft.com/office/drawing/2014/main" id="{39B9FF2D-243E-5BB1-F243-62CB7C8A608C}"/>
              </a:ext>
            </a:extLst>
          </p:cNvPr>
          <p:cNvSpPr>
            <a:spLocks noGrp="1"/>
          </p:cNvSpPr>
          <p:nvPr>
            <p:ph idx="1"/>
          </p:nvPr>
        </p:nvSpPr>
        <p:spPr/>
        <p:txBody>
          <a:bodyPr/>
          <a:lstStyle/>
          <a:p>
            <a:r>
              <a:rPr lang="en-US" dirty="0"/>
              <a:t>Lymphoma workups require pink triage label</a:t>
            </a:r>
          </a:p>
          <a:p>
            <a:r>
              <a:rPr lang="en-US" dirty="0"/>
              <a:t>Breast resections  and Breast </a:t>
            </a:r>
            <a:r>
              <a:rPr lang="en-US" dirty="0" err="1"/>
              <a:t>mammo</a:t>
            </a:r>
            <a:r>
              <a:rPr lang="en-US" dirty="0"/>
              <a:t> /cores require Breast collection label</a:t>
            </a:r>
          </a:p>
          <a:p>
            <a:r>
              <a:rPr lang="en-US" dirty="0"/>
              <a:t>Cores for metastatic breast cancer require a breast collection label</a:t>
            </a:r>
          </a:p>
          <a:p>
            <a:r>
              <a:rPr lang="en-US" dirty="0"/>
              <a:t>Add dates and times when needed</a:t>
            </a:r>
          </a:p>
        </p:txBody>
      </p:sp>
    </p:spTree>
    <p:extLst>
      <p:ext uri="{BB962C8B-B14F-4D97-AF65-F5344CB8AC3E}">
        <p14:creationId xmlns:p14="http://schemas.microsoft.com/office/powerpoint/2010/main" val="249694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1468-1A55-92E2-1A65-FC92CA9A9560}"/>
              </a:ext>
            </a:extLst>
          </p:cNvPr>
          <p:cNvSpPr>
            <a:spLocks noGrp="1"/>
          </p:cNvSpPr>
          <p:nvPr>
            <p:ph type="title"/>
          </p:nvPr>
        </p:nvSpPr>
        <p:spPr>
          <a:xfrm>
            <a:off x="550863" y="574442"/>
            <a:ext cx="11091600" cy="1332000"/>
          </a:xfrm>
        </p:spPr>
        <p:txBody>
          <a:bodyPr/>
          <a:lstStyle/>
          <a:p>
            <a:r>
              <a:rPr lang="en-US" sz="4400" dirty="0"/>
              <a:t>Accessioning/Label  Expectations</a:t>
            </a:r>
          </a:p>
        </p:txBody>
      </p:sp>
      <p:sp>
        <p:nvSpPr>
          <p:cNvPr id="3" name="Content Placeholder 2">
            <a:extLst>
              <a:ext uri="{FF2B5EF4-FFF2-40B4-BE49-F238E27FC236}">
                <a16:creationId xmlns:a16="http://schemas.microsoft.com/office/drawing/2014/main" id="{AEBAAB43-B032-7990-7BFF-8DC37B0736D2}"/>
              </a:ext>
            </a:extLst>
          </p:cNvPr>
          <p:cNvSpPr>
            <a:spLocks noGrp="1"/>
          </p:cNvSpPr>
          <p:nvPr>
            <p:ph idx="1"/>
          </p:nvPr>
        </p:nvSpPr>
        <p:spPr/>
        <p:txBody>
          <a:bodyPr/>
          <a:lstStyle/>
          <a:p>
            <a:r>
              <a:rPr lang="en-US" dirty="0"/>
              <a:t>Double check name, dob and/or social security(best option if available), Complete registration/Insurance, label with epic label, scan requisition</a:t>
            </a:r>
          </a:p>
          <a:p>
            <a:r>
              <a:rPr lang="en-US" dirty="0"/>
              <a:t>Reg and accessioning of a bin should take estimated 25 minutes</a:t>
            </a:r>
          </a:p>
          <a:p>
            <a:r>
              <a:rPr lang="en-US" dirty="0"/>
              <a:t>Accessioning of  bin with HSC or 500 numbers should take estimated 15 minutes</a:t>
            </a:r>
          </a:p>
          <a:p>
            <a:r>
              <a:rPr lang="en-US" dirty="0"/>
              <a:t>Appropriate special labels must be used</a:t>
            </a:r>
          </a:p>
        </p:txBody>
      </p:sp>
      <p:sp>
        <p:nvSpPr>
          <p:cNvPr id="5" name="Footer Placeholder 4">
            <a:extLst>
              <a:ext uri="{FF2B5EF4-FFF2-40B4-BE49-F238E27FC236}">
                <a16:creationId xmlns:a16="http://schemas.microsoft.com/office/drawing/2014/main" id="{DCA854A5-928C-AF89-BF41-83996CC1B65C}"/>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BC7537A-CDAD-8D63-C5D7-4EFA0771FF8B}"/>
              </a:ext>
            </a:extLst>
          </p:cNvPr>
          <p:cNvSpPr>
            <a:spLocks noGrp="1"/>
          </p:cNvSpPr>
          <p:nvPr>
            <p:ph type="sldNum" sz="quarter" idx="12"/>
          </p:nvPr>
        </p:nvSpPr>
        <p:spPr/>
        <p:txBody>
          <a:bodyPr/>
          <a:lstStyle/>
          <a:p>
            <a:fld id="{DBA1B0FB-D917-4C8C-928F-313BD683BF39}" type="slidenum">
              <a:rPr lang="en-US" smtClean="0"/>
              <a:t>15</a:t>
            </a:fld>
            <a:endParaRPr lang="en-US"/>
          </a:p>
        </p:txBody>
      </p:sp>
    </p:spTree>
    <p:extLst>
      <p:ext uri="{BB962C8B-B14F-4D97-AF65-F5344CB8AC3E}">
        <p14:creationId xmlns:p14="http://schemas.microsoft.com/office/powerpoint/2010/main" val="264892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07950" y="0"/>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a:t>
            </a:r>
            <a:r>
              <a:rPr lang="en-US" dirty="0"/>
              <a:t>three</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Specimen Triage</a:t>
            </a: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16</a:t>
            </a:fld>
            <a:endParaRPr lang="en-US"/>
          </a:p>
        </p:txBody>
      </p:sp>
    </p:spTree>
    <p:extLst>
      <p:ext uri="{BB962C8B-B14F-4D97-AF65-F5344CB8AC3E}">
        <p14:creationId xmlns:p14="http://schemas.microsoft.com/office/powerpoint/2010/main" val="86093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13DA36-3DFA-A1C1-E1B3-AC30EDF2329E}"/>
              </a:ext>
            </a:extLst>
          </p:cNvPr>
          <p:cNvSpPr>
            <a:spLocks noGrp="1"/>
          </p:cNvSpPr>
          <p:nvPr>
            <p:ph type="title"/>
          </p:nvPr>
        </p:nvSpPr>
        <p:spPr>
          <a:xfrm>
            <a:off x="550862" y="196901"/>
            <a:ext cx="11097551" cy="558850"/>
          </a:xfrm>
        </p:spPr>
        <p:txBody>
          <a:bodyPr/>
          <a:lstStyle/>
          <a:p>
            <a:r>
              <a:rPr lang="en-US" dirty="0"/>
              <a:t>Where specimens will come from</a:t>
            </a:r>
          </a:p>
        </p:txBody>
      </p:sp>
      <p:sp>
        <p:nvSpPr>
          <p:cNvPr id="9" name="Text Placeholder 8">
            <a:extLst>
              <a:ext uri="{FF2B5EF4-FFF2-40B4-BE49-F238E27FC236}">
                <a16:creationId xmlns:a16="http://schemas.microsoft.com/office/drawing/2014/main" id="{0592D182-310F-7E85-237E-1B9279AA6105}"/>
              </a:ext>
            </a:extLst>
          </p:cNvPr>
          <p:cNvSpPr>
            <a:spLocks noGrp="1"/>
          </p:cNvSpPr>
          <p:nvPr>
            <p:ph type="body" idx="1"/>
          </p:nvPr>
        </p:nvSpPr>
        <p:spPr/>
        <p:txBody>
          <a:bodyPr/>
          <a:lstStyle/>
          <a:p>
            <a:r>
              <a:rPr lang="en-US" dirty="0"/>
              <a:t>Specimens from other Hospitals</a:t>
            </a:r>
          </a:p>
        </p:txBody>
      </p:sp>
      <p:pic>
        <p:nvPicPr>
          <p:cNvPr id="15" name="Content Placeholder 14">
            <a:extLst>
              <a:ext uri="{FF2B5EF4-FFF2-40B4-BE49-F238E27FC236}">
                <a16:creationId xmlns:a16="http://schemas.microsoft.com/office/drawing/2014/main" id="{EE277E7E-ADA6-0621-E521-5771F34A1E0A}"/>
              </a:ext>
            </a:extLst>
          </p:cNvPr>
          <p:cNvPicPr>
            <a:picLocks noGrp="1" noChangeAspect="1"/>
          </p:cNvPicPr>
          <p:nvPr>
            <p:ph sz="half" idx="2"/>
          </p:nvPr>
        </p:nvPicPr>
        <p:blipFill>
          <a:blip r:embed="rId2"/>
          <a:stretch>
            <a:fillRect/>
          </a:stretch>
        </p:blipFill>
        <p:spPr>
          <a:xfrm>
            <a:off x="1021466" y="2432050"/>
            <a:ext cx="2638605" cy="3516313"/>
          </a:xfrm>
          <a:prstGeom prst="rect">
            <a:avLst/>
          </a:prstGeom>
        </p:spPr>
      </p:pic>
      <p:sp>
        <p:nvSpPr>
          <p:cNvPr id="13" name="Text Placeholder 12">
            <a:extLst>
              <a:ext uri="{FF2B5EF4-FFF2-40B4-BE49-F238E27FC236}">
                <a16:creationId xmlns:a16="http://schemas.microsoft.com/office/drawing/2014/main" id="{13BFD0E2-5CF1-C2AC-C110-09298DA9053B}"/>
              </a:ext>
            </a:extLst>
          </p:cNvPr>
          <p:cNvSpPr>
            <a:spLocks noGrp="1"/>
          </p:cNvSpPr>
          <p:nvPr>
            <p:ph type="body" sz="quarter" idx="13"/>
          </p:nvPr>
        </p:nvSpPr>
        <p:spPr/>
        <p:txBody>
          <a:bodyPr/>
          <a:lstStyle/>
          <a:p>
            <a:r>
              <a:rPr lang="en-US" dirty="0"/>
              <a:t>Specimens dropped off in house, couriers, or from blue registration bins</a:t>
            </a:r>
          </a:p>
        </p:txBody>
      </p:sp>
      <p:pic>
        <p:nvPicPr>
          <p:cNvPr id="16" name="Content Placeholder 15">
            <a:extLst>
              <a:ext uri="{FF2B5EF4-FFF2-40B4-BE49-F238E27FC236}">
                <a16:creationId xmlns:a16="http://schemas.microsoft.com/office/drawing/2014/main" id="{D83A247C-C2C7-7A89-156B-A41FA68016E8}"/>
              </a:ext>
            </a:extLst>
          </p:cNvPr>
          <p:cNvPicPr>
            <a:picLocks noGrp="1" noChangeAspect="1"/>
          </p:cNvPicPr>
          <p:nvPr>
            <p:ph sz="quarter" idx="14"/>
          </p:nvPr>
        </p:nvPicPr>
        <p:blipFill>
          <a:blip r:embed="rId3"/>
          <a:stretch>
            <a:fillRect/>
          </a:stretch>
        </p:blipFill>
        <p:spPr>
          <a:xfrm>
            <a:off x="4341813" y="2869119"/>
            <a:ext cx="3508375" cy="2632649"/>
          </a:xfrm>
          <a:prstGeom prst="rect">
            <a:avLst/>
          </a:prstGeom>
        </p:spPr>
      </p:pic>
      <p:sp>
        <p:nvSpPr>
          <p:cNvPr id="11" name="Text Placeholder 10">
            <a:extLst>
              <a:ext uri="{FF2B5EF4-FFF2-40B4-BE49-F238E27FC236}">
                <a16:creationId xmlns:a16="http://schemas.microsoft.com/office/drawing/2014/main" id="{900F3055-C797-987E-D068-EDCCF5AF445C}"/>
              </a:ext>
            </a:extLst>
          </p:cNvPr>
          <p:cNvSpPr>
            <a:spLocks noGrp="1"/>
          </p:cNvSpPr>
          <p:nvPr>
            <p:ph type="body" sz="quarter" idx="3"/>
          </p:nvPr>
        </p:nvSpPr>
        <p:spPr/>
        <p:txBody>
          <a:bodyPr/>
          <a:lstStyle/>
          <a:p>
            <a:r>
              <a:rPr lang="en-US" dirty="0"/>
              <a:t>Fresh specimens</a:t>
            </a:r>
          </a:p>
        </p:txBody>
      </p:sp>
      <p:pic>
        <p:nvPicPr>
          <p:cNvPr id="17" name="Content Placeholder 16">
            <a:extLst>
              <a:ext uri="{FF2B5EF4-FFF2-40B4-BE49-F238E27FC236}">
                <a16:creationId xmlns:a16="http://schemas.microsoft.com/office/drawing/2014/main" id="{A8050B13-99A7-CEEB-9DDA-4131C1C78BC8}"/>
              </a:ext>
            </a:extLst>
          </p:cNvPr>
          <p:cNvPicPr>
            <a:picLocks noGrp="1" noChangeAspect="1"/>
          </p:cNvPicPr>
          <p:nvPr>
            <p:ph sz="quarter" idx="4"/>
          </p:nvPr>
        </p:nvPicPr>
        <p:blipFill>
          <a:blip r:embed="rId4"/>
          <a:stretch>
            <a:fillRect/>
          </a:stretch>
        </p:blipFill>
        <p:spPr>
          <a:xfrm>
            <a:off x="8574791" y="2427288"/>
            <a:ext cx="2638605" cy="3516312"/>
          </a:xfrm>
          <a:prstGeom prst="rect">
            <a:avLst/>
          </a:prstGeom>
        </p:spPr>
      </p:pic>
      <p:sp>
        <p:nvSpPr>
          <p:cNvPr id="5" name="Slide Number Placeholder 4">
            <a:extLst>
              <a:ext uri="{FF2B5EF4-FFF2-40B4-BE49-F238E27FC236}">
                <a16:creationId xmlns:a16="http://schemas.microsoft.com/office/drawing/2014/main" id="{F4DD0917-689B-19BC-06C3-C590F442ADDA}"/>
              </a:ext>
            </a:extLst>
          </p:cNvPr>
          <p:cNvSpPr>
            <a:spLocks noGrp="1"/>
          </p:cNvSpPr>
          <p:nvPr>
            <p:ph type="sldNum" sz="quarter" idx="12"/>
          </p:nvPr>
        </p:nvSpPr>
        <p:spPr/>
        <p:txBody>
          <a:bodyPr/>
          <a:lstStyle/>
          <a:p>
            <a:fld id="{DBA1B0FB-D917-4C8C-928F-313BD683BF39}" type="slidenum">
              <a:rPr lang="en-US" smtClean="0"/>
              <a:t>17</a:t>
            </a:fld>
            <a:endParaRPr lang="en-US"/>
          </a:p>
        </p:txBody>
      </p:sp>
    </p:spTree>
    <p:extLst>
      <p:ext uri="{BB962C8B-B14F-4D97-AF65-F5344CB8AC3E}">
        <p14:creationId xmlns:p14="http://schemas.microsoft.com/office/powerpoint/2010/main" val="178963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07E73E-E807-1E1D-FA27-678B50053FD8}"/>
              </a:ext>
            </a:extLst>
          </p:cNvPr>
          <p:cNvSpPr>
            <a:spLocks noGrp="1"/>
          </p:cNvSpPr>
          <p:nvPr>
            <p:ph type="title"/>
          </p:nvPr>
        </p:nvSpPr>
        <p:spPr/>
        <p:txBody>
          <a:bodyPr/>
          <a:lstStyle/>
          <a:p>
            <a:r>
              <a:rPr lang="en-US" dirty="0"/>
              <a:t>Division of biopsies- bins should have dividers between each case</a:t>
            </a:r>
          </a:p>
        </p:txBody>
      </p:sp>
      <p:sp>
        <p:nvSpPr>
          <p:cNvPr id="9" name="Text Placeholder 8">
            <a:extLst>
              <a:ext uri="{FF2B5EF4-FFF2-40B4-BE49-F238E27FC236}">
                <a16:creationId xmlns:a16="http://schemas.microsoft.com/office/drawing/2014/main" id="{62E561A4-C308-D80E-61EF-0AB2E0F33016}"/>
              </a:ext>
            </a:extLst>
          </p:cNvPr>
          <p:cNvSpPr>
            <a:spLocks noGrp="1"/>
          </p:cNvSpPr>
          <p:nvPr>
            <p:ph type="body" idx="1"/>
          </p:nvPr>
        </p:nvSpPr>
        <p:spPr/>
        <p:txBody>
          <a:bodyPr/>
          <a:lstStyle/>
          <a:p>
            <a:r>
              <a:rPr lang="en-US" dirty="0"/>
              <a:t>Rush Specimens- red bins</a:t>
            </a:r>
          </a:p>
        </p:txBody>
      </p:sp>
      <p:pic>
        <p:nvPicPr>
          <p:cNvPr id="14" name="Content Placeholder 13">
            <a:extLst>
              <a:ext uri="{FF2B5EF4-FFF2-40B4-BE49-F238E27FC236}">
                <a16:creationId xmlns:a16="http://schemas.microsoft.com/office/drawing/2014/main" id="{40C7266B-0D57-DA27-C29E-9B1CAF64FC29}"/>
              </a:ext>
            </a:extLst>
          </p:cNvPr>
          <p:cNvPicPr>
            <a:picLocks noGrp="1" noChangeAspect="1"/>
          </p:cNvPicPr>
          <p:nvPr>
            <p:ph sz="half" idx="2"/>
          </p:nvPr>
        </p:nvPicPr>
        <p:blipFill>
          <a:blip r:embed="rId2"/>
          <a:stretch>
            <a:fillRect/>
          </a:stretch>
        </p:blipFill>
        <p:spPr>
          <a:xfrm>
            <a:off x="1946185" y="2427288"/>
            <a:ext cx="2638605" cy="3516312"/>
          </a:xfrm>
          <a:prstGeom prst="rect">
            <a:avLst/>
          </a:prstGeom>
        </p:spPr>
      </p:pic>
      <p:sp>
        <p:nvSpPr>
          <p:cNvPr id="11" name="Text Placeholder 10">
            <a:extLst>
              <a:ext uri="{FF2B5EF4-FFF2-40B4-BE49-F238E27FC236}">
                <a16:creationId xmlns:a16="http://schemas.microsoft.com/office/drawing/2014/main" id="{EA6D1E32-7D15-8DCC-6A8D-C8CAE151189A}"/>
              </a:ext>
            </a:extLst>
          </p:cNvPr>
          <p:cNvSpPr>
            <a:spLocks noGrp="1"/>
          </p:cNvSpPr>
          <p:nvPr>
            <p:ph type="body" sz="quarter" idx="3"/>
          </p:nvPr>
        </p:nvSpPr>
        <p:spPr/>
        <p:txBody>
          <a:bodyPr/>
          <a:lstStyle/>
          <a:p>
            <a:r>
              <a:rPr lang="en-US" dirty="0"/>
              <a:t>Specimens from previous day</a:t>
            </a:r>
          </a:p>
        </p:txBody>
      </p:sp>
      <p:pic>
        <p:nvPicPr>
          <p:cNvPr id="13" name="Content Placeholder 12">
            <a:extLst>
              <a:ext uri="{FF2B5EF4-FFF2-40B4-BE49-F238E27FC236}">
                <a16:creationId xmlns:a16="http://schemas.microsoft.com/office/drawing/2014/main" id="{D4D88935-2B8D-0E58-FD46-82D513EB99BB}"/>
              </a:ext>
            </a:extLst>
          </p:cNvPr>
          <p:cNvPicPr>
            <a:picLocks noGrp="1" noChangeAspect="1"/>
          </p:cNvPicPr>
          <p:nvPr>
            <p:ph sz="quarter" idx="4"/>
          </p:nvPr>
        </p:nvPicPr>
        <p:blipFill>
          <a:blip r:embed="rId3"/>
          <a:stretch>
            <a:fillRect/>
          </a:stretch>
        </p:blipFill>
        <p:spPr>
          <a:xfrm>
            <a:off x="7611179" y="2427288"/>
            <a:ext cx="2638605" cy="3516312"/>
          </a:xfrm>
          <a:prstGeom prst="rect">
            <a:avLst/>
          </a:prstGeom>
        </p:spPr>
      </p:pic>
      <p:sp>
        <p:nvSpPr>
          <p:cNvPr id="5" name="Slide Number Placeholder 4">
            <a:extLst>
              <a:ext uri="{FF2B5EF4-FFF2-40B4-BE49-F238E27FC236}">
                <a16:creationId xmlns:a16="http://schemas.microsoft.com/office/drawing/2014/main" id="{1C2F10F0-273B-12A8-27A8-04523BCDB5BD}"/>
              </a:ext>
            </a:extLst>
          </p:cNvPr>
          <p:cNvSpPr>
            <a:spLocks noGrp="1"/>
          </p:cNvSpPr>
          <p:nvPr>
            <p:ph type="sldNum" sz="quarter" idx="12"/>
          </p:nvPr>
        </p:nvSpPr>
        <p:spPr/>
        <p:txBody>
          <a:bodyPr/>
          <a:lstStyle/>
          <a:p>
            <a:fld id="{DBA1B0FB-D917-4C8C-928F-313BD683BF39}" type="slidenum">
              <a:rPr lang="en-US" smtClean="0"/>
              <a:t>18</a:t>
            </a:fld>
            <a:endParaRPr lang="en-US"/>
          </a:p>
        </p:txBody>
      </p:sp>
    </p:spTree>
    <p:extLst>
      <p:ext uri="{BB962C8B-B14F-4D97-AF65-F5344CB8AC3E}">
        <p14:creationId xmlns:p14="http://schemas.microsoft.com/office/powerpoint/2010/main" val="250247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8ED-0215-1DE6-13AF-01774A102811}"/>
              </a:ext>
            </a:extLst>
          </p:cNvPr>
          <p:cNvSpPr>
            <a:spLocks noGrp="1"/>
          </p:cNvSpPr>
          <p:nvPr>
            <p:ph type="title"/>
          </p:nvPr>
        </p:nvSpPr>
        <p:spPr/>
        <p:txBody>
          <a:bodyPr/>
          <a:lstStyle/>
          <a:p>
            <a:r>
              <a:rPr lang="en-US" dirty="0"/>
              <a:t>What is a rush biopsy- red bins</a:t>
            </a:r>
          </a:p>
        </p:txBody>
      </p:sp>
      <p:sp>
        <p:nvSpPr>
          <p:cNvPr id="3" name="Content Placeholder 2">
            <a:extLst>
              <a:ext uri="{FF2B5EF4-FFF2-40B4-BE49-F238E27FC236}">
                <a16:creationId xmlns:a16="http://schemas.microsoft.com/office/drawing/2014/main" id="{832A0F0F-503F-1D69-8E19-1E16C94CCBC4}"/>
              </a:ext>
            </a:extLst>
          </p:cNvPr>
          <p:cNvSpPr>
            <a:spLocks noGrp="1"/>
          </p:cNvSpPr>
          <p:nvPr>
            <p:ph sz="half" idx="2"/>
          </p:nvPr>
        </p:nvSpPr>
        <p:spPr/>
        <p:txBody>
          <a:bodyPr/>
          <a:lstStyle/>
          <a:p>
            <a:r>
              <a:rPr lang="en-US" dirty="0"/>
              <a:t>All diagnostic biopsies labeled as </a:t>
            </a:r>
            <a:r>
              <a:rPr lang="en-US" sz="1800" dirty="0"/>
              <a:t>“rush”, “liver bx”, “kidney biopsy”, “skin rush”, “DIF”, “brain”, “GI”, pink lymphoma sticker, breast core pink sticker</a:t>
            </a:r>
          </a:p>
          <a:p>
            <a:r>
              <a:rPr lang="en-US" dirty="0"/>
              <a:t>Internal biopsies from each hospital</a:t>
            </a:r>
          </a:p>
          <a:p>
            <a:pPr lvl="1"/>
            <a:r>
              <a:rPr lang="en-US" dirty="0"/>
              <a:t>IR(Interventional Radiology)- cores</a:t>
            </a:r>
          </a:p>
          <a:p>
            <a:pPr lvl="1"/>
            <a:r>
              <a:rPr lang="en-US" dirty="0"/>
              <a:t>CT cores</a:t>
            </a:r>
          </a:p>
          <a:p>
            <a:pPr lvl="1"/>
            <a:r>
              <a:rPr lang="en-US" dirty="0"/>
              <a:t>Breast Core Biopsies</a:t>
            </a:r>
          </a:p>
          <a:p>
            <a:pPr lvl="1"/>
            <a:r>
              <a:rPr lang="en-US" dirty="0"/>
              <a:t>Kidney Biopsies</a:t>
            </a:r>
          </a:p>
          <a:p>
            <a:pPr lvl="1"/>
            <a:r>
              <a:rPr lang="en-US" dirty="0"/>
              <a:t>Liver biopsies</a:t>
            </a:r>
          </a:p>
        </p:txBody>
      </p:sp>
      <p:sp>
        <p:nvSpPr>
          <p:cNvPr id="6" name="Slide Number Placeholder 5">
            <a:extLst>
              <a:ext uri="{FF2B5EF4-FFF2-40B4-BE49-F238E27FC236}">
                <a16:creationId xmlns:a16="http://schemas.microsoft.com/office/drawing/2014/main" id="{6AC0800F-00A0-3C1C-4D1F-212181B57F2A}"/>
              </a:ext>
            </a:extLst>
          </p:cNvPr>
          <p:cNvSpPr>
            <a:spLocks noGrp="1"/>
          </p:cNvSpPr>
          <p:nvPr>
            <p:ph type="sldNum" sz="quarter" idx="12"/>
          </p:nvPr>
        </p:nvSpPr>
        <p:spPr/>
        <p:txBody>
          <a:bodyPr/>
          <a:lstStyle/>
          <a:p>
            <a:fld id="{DBA1B0FB-D917-4C8C-928F-313BD683BF39}" type="slidenum">
              <a:rPr lang="en-US" smtClean="0"/>
              <a:t>19</a:t>
            </a:fld>
            <a:endParaRPr lang="en-US"/>
          </a:p>
        </p:txBody>
      </p:sp>
      <p:sp>
        <p:nvSpPr>
          <p:cNvPr id="12" name="Content Placeholder 2">
            <a:extLst>
              <a:ext uri="{FF2B5EF4-FFF2-40B4-BE49-F238E27FC236}">
                <a16:creationId xmlns:a16="http://schemas.microsoft.com/office/drawing/2014/main" id="{9344793D-F350-7257-EED6-FB1E37E11AD4}"/>
              </a:ext>
            </a:extLst>
          </p:cNvPr>
          <p:cNvSpPr>
            <a:spLocks noGrp="1"/>
          </p:cNvSpPr>
          <p:nvPr>
            <p:ph sz="quarter" idx="4"/>
          </p:nvPr>
        </p:nvSpPr>
        <p:spPr>
          <a:xfrm>
            <a:off x="6211888" y="2427288"/>
            <a:ext cx="5437187" cy="3516312"/>
          </a:xfrm>
        </p:spPr>
        <p:txBody>
          <a:bodyPr/>
          <a:lstStyle/>
          <a:p>
            <a:pPr lvl="1"/>
            <a:r>
              <a:rPr lang="en-US" dirty="0"/>
              <a:t>All core protocol cases</a:t>
            </a:r>
          </a:p>
          <a:p>
            <a:pPr lvl="1"/>
            <a:r>
              <a:rPr lang="en-US" dirty="0"/>
              <a:t>Oral biopsy</a:t>
            </a:r>
          </a:p>
          <a:p>
            <a:pPr lvl="1"/>
            <a:r>
              <a:rPr lang="en-US" dirty="0"/>
              <a:t>In house GI biopsies</a:t>
            </a:r>
          </a:p>
          <a:p>
            <a:pPr lvl="1"/>
            <a:r>
              <a:rPr lang="en-US" dirty="0"/>
              <a:t>Lymphoma workups</a:t>
            </a:r>
          </a:p>
          <a:p>
            <a:pPr lvl="1"/>
            <a:r>
              <a:rPr lang="en-US" dirty="0"/>
              <a:t>Skin RUSH</a:t>
            </a:r>
          </a:p>
          <a:p>
            <a:pPr lvl="1"/>
            <a:r>
              <a:rPr lang="en-US" dirty="0"/>
              <a:t>DIF skin cases</a:t>
            </a:r>
          </a:p>
          <a:p>
            <a:pPr lvl="1"/>
            <a:r>
              <a:rPr lang="en-US" dirty="0"/>
              <a:t>Cases with Pathologist initials</a:t>
            </a:r>
          </a:p>
          <a:p>
            <a:pPr lvl="1"/>
            <a:r>
              <a:rPr lang="en-US" dirty="0"/>
              <a:t>Brain biopsies</a:t>
            </a:r>
          </a:p>
        </p:txBody>
      </p:sp>
    </p:spTree>
    <p:extLst>
      <p:ext uri="{BB962C8B-B14F-4D97-AF65-F5344CB8AC3E}">
        <p14:creationId xmlns:p14="http://schemas.microsoft.com/office/powerpoint/2010/main" val="346348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n-US" dirty="0"/>
              <a:t>Fresh Specimen Triage</a:t>
            </a:r>
          </a:p>
          <a:p>
            <a:r>
              <a:rPr lang="en-US" dirty="0"/>
              <a:t>Specimen Labels AP uses</a:t>
            </a:r>
          </a:p>
          <a:p>
            <a:r>
              <a:rPr lang="en-US" dirty="0"/>
              <a:t>Specimen Triage</a:t>
            </a:r>
          </a:p>
          <a:p>
            <a:r>
              <a:rPr lang="en-US" dirty="0"/>
              <a:t>Specialty Fresh Specimens</a:t>
            </a:r>
          </a:p>
          <a:p>
            <a:endParaRPr lang="en-US" dirty="0"/>
          </a:p>
          <a:p>
            <a:endParaRPr lang="en-US" dirty="0"/>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3" name="Date Placeholder 12">
            <a:extLst>
              <a:ext uri="{FF2B5EF4-FFF2-40B4-BE49-F238E27FC236}">
                <a16:creationId xmlns:a16="http://schemas.microsoft.com/office/drawing/2014/main" id="{915FE2C5-E66A-4405-B19E-2C5C546C98E4}"/>
              </a:ext>
            </a:extLst>
          </p:cNvPr>
          <p:cNvSpPr>
            <a:spLocks noGrp="1"/>
          </p:cNvSpPr>
          <p:nvPr>
            <p:ph type="dt" sz="half" idx="10"/>
          </p:nvPr>
        </p:nvSpPr>
        <p:spPr>
          <a:xfrm>
            <a:off x="550863" y="6507212"/>
            <a:ext cx="2628900" cy="153888"/>
          </a:xfrm>
        </p:spPr>
        <p:txBody>
          <a:bodyPr/>
          <a:lstStyle/>
          <a:p>
            <a:r>
              <a:rPr lang="en-US"/>
              <a:t>Tuesday, February 2, 20XX</a:t>
            </a:r>
          </a:p>
        </p:txBody>
      </p:sp>
      <p:sp>
        <p:nvSpPr>
          <p:cNvPr id="14" name="Footer Placeholder 13">
            <a:extLst>
              <a:ext uri="{FF2B5EF4-FFF2-40B4-BE49-F238E27FC236}">
                <a16:creationId xmlns:a16="http://schemas.microsoft.com/office/drawing/2014/main" id="{B01DF4D0-78BC-4C8C-9570-26F0B225433A}"/>
              </a:ext>
            </a:extLst>
          </p:cNvPr>
          <p:cNvSpPr>
            <a:spLocks noGrp="1"/>
          </p:cNvSpPr>
          <p:nvPr>
            <p:ph type="ftr" sz="quarter" idx="11"/>
          </p:nvPr>
        </p:nvSpPr>
        <p:spPr>
          <a:xfrm>
            <a:off x="3359150" y="6507212"/>
            <a:ext cx="6379210" cy="153888"/>
          </a:xfrm>
        </p:spPr>
        <p:txBody>
          <a:bodyPr/>
          <a:lstStyle/>
          <a:p>
            <a:r>
              <a:rPr lang="en-US"/>
              <a:t>Sample Footer Text</a:t>
            </a:r>
            <a:endParaRPr lang="en-US" dirty="0"/>
          </a:p>
        </p:txBody>
      </p:sp>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4001-B0A7-1850-3C65-EB3E4EE02E8E}"/>
              </a:ext>
            </a:extLst>
          </p:cNvPr>
          <p:cNvSpPr>
            <a:spLocks noGrp="1"/>
          </p:cNvSpPr>
          <p:nvPr>
            <p:ph type="title"/>
          </p:nvPr>
        </p:nvSpPr>
        <p:spPr/>
        <p:txBody>
          <a:bodyPr/>
          <a:lstStyle/>
          <a:p>
            <a:r>
              <a:rPr lang="en-US" dirty="0"/>
              <a:t>Previous days biopsies</a:t>
            </a:r>
          </a:p>
        </p:txBody>
      </p:sp>
      <p:sp>
        <p:nvSpPr>
          <p:cNvPr id="3" name="Text Placeholder 2">
            <a:extLst>
              <a:ext uri="{FF2B5EF4-FFF2-40B4-BE49-F238E27FC236}">
                <a16:creationId xmlns:a16="http://schemas.microsoft.com/office/drawing/2014/main" id="{7F5E5956-D3B5-46C5-16A5-E9DECCDA6F84}"/>
              </a:ext>
            </a:extLst>
          </p:cNvPr>
          <p:cNvSpPr>
            <a:spLocks noGrp="1"/>
          </p:cNvSpPr>
          <p:nvPr>
            <p:ph type="body" idx="1"/>
          </p:nvPr>
        </p:nvSpPr>
        <p:spPr/>
        <p:txBody>
          <a:bodyPr/>
          <a:lstStyle/>
          <a:p>
            <a:r>
              <a:rPr lang="en-US" dirty="0"/>
              <a:t>Must look at Date of service on requisition</a:t>
            </a:r>
          </a:p>
        </p:txBody>
      </p:sp>
      <p:pic>
        <p:nvPicPr>
          <p:cNvPr id="10" name="Content Placeholder 9">
            <a:extLst>
              <a:ext uri="{FF2B5EF4-FFF2-40B4-BE49-F238E27FC236}">
                <a16:creationId xmlns:a16="http://schemas.microsoft.com/office/drawing/2014/main" id="{AA994F7A-5C8E-95AE-68DA-0FDFB519A004}"/>
              </a:ext>
            </a:extLst>
          </p:cNvPr>
          <p:cNvPicPr>
            <a:picLocks noGrp="1" noChangeAspect="1"/>
          </p:cNvPicPr>
          <p:nvPr>
            <p:ph sz="half" idx="2"/>
          </p:nvPr>
        </p:nvPicPr>
        <p:blipFill>
          <a:blip r:embed="rId2"/>
          <a:stretch>
            <a:fillRect/>
          </a:stretch>
        </p:blipFill>
        <p:spPr>
          <a:xfrm>
            <a:off x="1949156" y="2427288"/>
            <a:ext cx="2632663" cy="3516312"/>
          </a:xfrm>
          <a:prstGeom prst="rect">
            <a:avLst/>
          </a:prstGeom>
        </p:spPr>
      </p:pic>
      <p:sp>
        <p:nvSpPr>
          <p:cNvPr id="6" name="Content Placeholder 5">
            <a:extLst>
              <a:ext uri="{FF2B5EF4-FFF2-40B4-BE49-F238E27FC236}">
                <a16:creationId xmlns:a16="http://schemas.microsoft.com/office/drawing/2014/main" id="{895F32E4-0605-E53A-F3A7-C87004CF13D7}"/>
              </a:ext>
            </a:extLst>
          </p:cNvPr>
          <p:cNvSpPr>
            <a:spLocks noGrp="1"/>
          </p:cNvSpPr>
          <p:nvPr>
            <p:ph sz="quarter" idx="4"/>
          </p:nvPr>
        </p:nvSpPr>
        <p:spPr/>
        <p:txBody>
          <a:bodyPr/>
          <a:lstStyle/>
          <a:p>
            <a:r>
              <a:rPr lang="en-US" dirty="0"/>
              <a:t>Place in blue bins with numbers to show how many bins with previous work</a:t>
            </a:r>
          </a:p>
          <a:p>
            <a:r>
              <a:rPr lang="en-US" dirty="0"/>
              <a:t>Number one to highest needed number and attach to bin with clip</a:t>
            </a:r>
          </a:p>
          <a:p>
            <a:r>
              <a:rPr lang="en-US" dirty="0"/>
              <a:t>Prioritize older specimens </a:t>
            </a:r>
          </a:p>
          <a:p>
            <a:r>
              <a:rPr lang="en-US" dirty="0"/>
              <a:t>Halfway through day reassess bins and priorities and double check bins</a:t>
            </a:r>
          </a:p>
        </p:txBody>
      </p:sp>
      <p:sp>
        <p:nvSpPr>
          <p:cNvPr id="9" name="Slide Number Placeholder 8">
            <a:extLst>
              <a:ext uri="{FF2B5EF4-FFF2-40B4-BE49-F238E27FC236}">
                <a16:creationId xmlns:a16="http://schemas.microsoft.com/office/drawing/2014/main" id="{9DC3ABE9-E811-C2D5-D000-353E91718C86}"/>
              </a:ext>
            </a:extLst>
          </p:cNvPr>
          <p:cNvSpPr>
            <a:spLocks noGrp="1"/>
          </p:cNvSpPr>
          <p:nvPr>
            <p:ph type="sldNum" sz="quarter" idx="12"/>
          </p:nvPr>
        </p:nvSpPr>
        <p:spPr/>
        <p:txBody>
          <a:bodyPr/>
          <a:lstStyle/>
          <a:p>
            <a:fld id="{DBA1B0FB-D917-4C8C-928F-313BD683BF39}" type="slidenum">
              <a:rPr lang="en-US" smtClean="0"/>
              <a:t>20</a:t>
            </a:fld>
            <a:endParaRPr lang="en-US"/>
          </a:p>
        </p:txBody>
      </p:sp>
    </p:spTree>
    <p:extLst>
      <p:ext uri="{BB962C8B-B14F-4D97-AF65-F5344CB8AC3E}">
        <p14:creationId xmlns:p14="http://schemas.microsoft.com/office/powerpoint/2010/main" val="160784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9CAC5F0-FD54-E053-8F51-8C2CEA7AAA49}"/>
              </a:ext>
            </a:extLst>
          </p:cNvPr>
          <p:cNvSpPr>
            <a:spLocks noGrp="1"/>
          </p:cNvSpPr>
          <p:nvPr>
            <p:ph type="title"/>
          </p:nvPr>
        </p:nvSpPr>
        <p:spPr>
          <a:xfrm>
            <a:off x="550862" y="1435100"/>
            <a:ext cx="5437188" cy="3496214"/>
          </a:xfrm>
        </p:spPr>
        <p:txBody>
          <a:bodyPr wrap="square" anchor="t">
            <a:normAutofit/>
          </a:bodyPr>
          <a:lstStyle/>
          <a:p>
            <a:r>
              <a:rPr lang="en-US" sz="8000"/>
              <a:t>Do Fresh specimens go in bins?</a:t>
            </a:r>
          </a:p>
        </p:txBody>
      </p:sp>
      <p:sp>
        <p:nvSpPr>
          <p:cNvPr id="11" name="Content Placeholder 10">
            <a:extLst>
              <a:ext uri="{FF2B5EF4-FFF2-40B4-BE49-F238E27FC236}">
                <a16:creationId xmlns:a16="http://schemas.microsoft.com/office/drawing/2014/main" id="{801773AF-A17A-B131-59E1-B94E5D3F2B4A}"/>
              </a:ext>
            </a:extLst>
          </p:cNvPr>
          <p:cNvSpPr>
            <a:spLocks noGrp="1"/>
          </p:cNvSpPr>
          <p:nvPr>
            <p:ph idx="1"/>
          </p:nvPr>
        </p:nvSpPr>
        <p:spPr>
          <a:xfrm>
            <a:off x="7140575" y="1522184"/>
            <a:ext cx="3581181" cy="4570641"/>
          </a:xfrm>
        </p:spPr>
        <p:txBody>
          <a:bodyPr anchor="t">
            <a:normAutofit/>
          </a:bodyPr>
          <a:lstStyle/>
          <a:p>
            <a:r>
              <a:rPr lang="en-US" sz="1600" dirty="0"/>
              <a:t>NO</a:t>
            </a:r>
          </a:p>
          <a:p>
            <a:r>
              <a:rPr lang="en-US" sz="1600" dirty="0"/>
              <a:t>Only Kidney stones should remain fresh so that chemical analysis can be performed.</a:t>
            </a:r>
          </a:p>
          <a:p>
            <a:r>
              <a:rPr lang="en-US" sz="1600" dirty="0"/>
              <a:t>All other cases should have formalin added and labeled before going into bins</a:t>
            </a:r>
          </a:p>
          <a:p>
            <a:r>
              <a:rPr lang="en-US" sz="1600" dirty="0"/>
              <a:t>Offsites should notify Teams through Teams page of any one-off issues they are sending over</a:t>
            </a: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Slide Number Placeholder 8">
            <a:extLst>
              <a:ext uri="{FF2B5EF4-FFF2-40B4-BE49-F238E27FC236}">
                <a16:creationId xmlns:a16="http://schemas.microsoft.com/office/drawing/2014/main" id="{578196B1-1A92-9736-F93D-787134E0F2C3}"/>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21</a:t>
            </a:fld>
            <a:endParaRPr lang="en-US"/>
          </a:p>
        </p:txBody>
      </p:sp>
    </p:spTree>
    <p:extLst>
      <p:ext uri="{BB962C8B-B14F-4D97-AF65-F5344CB8AC3E}">
        <p14:creationId xmlns:p14="http://schemas.microsoft.com/office/powerpoint/2010/main" val="209487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3FD0-AD59-E501-EEB4-0C0B2CAC5E42}"/>
              </a:ext>
            </a:extLst>
          </p:cNvPr>
          <p:cNvSpPr>
            <a:spLocks noGrp="1"/>
          </p:cNvSpPr>
          <p:nvPr>
            <p:ph type="title"/>
          </p:nvPr>
        </p:nvSpPr>
        <p:spPr/>
        <p:txBody>
          <a:bodyPr/>
          <a:lstStyle/>
          <a:p>
            <a:r>
              <a:rPr lang="en-US" dirty="0"/>
              <a:t>SR PA work- </a:t>
            </a:r>
            <a:r>
              <a:rPr lang="en-US" sz="2400" dirty="0"/>
              <a:t>small/ medium case should be in blue bins with dividers</a:t>
            </a:r>
            <a:br>
              <a:rPr lang="en-US" sz="2400" dirty="0"/>
            </a:br>
            <a:r>
              <a:rPr lang="en-US" sz="2400" dirty="0"/>
              <a:t>			</a:t>
            </a:r>
          </a:p>
        </p:txBody>
      </p:sp>
      <p:sp>
        <p:nvSpPr>
          <p:cNvPr id="3" name="Text Placeholder 2">
            <a:extLst>
              <a:ext uri="{FF2B5EF4-FFF2-40B4-BE49-F238E27FC236}">
                <a16:creationId xmlns:a16="http://schemas.microsoft.com/office/drawing/2014/main" id="{1DA4D0DA-2481-1AE4-2248-A61DB2421740}"/>
              </a:ext>
            </a:extLst>
          </p:cNvPr>
          <p:cNvSpPr>
            <a:spLocks noGrp="1"/>
          </p:cNvSpPr>
          <p:nvPr>
            <p:ph type="body" idx="1"/>
          </p:nvPr>
        </p:nvSpPr>
        <p:spPr/>
        <p:txBody>
          <a:bodyPr/>
          <a:lstStyle/>
          <a:p>
            <a:r>
              <a:rPr lang="en-US" dirty="0"/>
              <a:t>Breast resections- Breast bins</a:t>
            </a:r>
          </a:p>
        </p:txBody>
      </p:sp>
      <p:sp>
        <p:nvSpPr>
          <p:cNvPr id="4" name="Content Placeholder 3">
            <a:extLst>
              <a:ext uri="{FF2B5EF4-FFF2-40B4-BE49-F238E27FC236}">
                <a16:creationId xmlns:a16="http://schemas.microsoft.com/office/drawing/2014/main" id="{A6610695-9942-6507-A024-F751790CA731}"/>
              </a:ext>
            </a:extLst>
          </p:cNvPr>
          <p:cNvSpPr>
            <a:spLocks noGrp="1"/>
          </p:cNvSpPr>
          <p:nvPr>
            <p:ph sz="half" idx="2"/>
          </p:nvPr>
        </p:nvSpPr>
        <p:spPr/>
        <p:txBody>
          <a:bodyPr/>
          <a:lstStyle/>
          <a:p>
            <a:r>
              <a:rPr lang="en-US" dirty="0"/>
              <a:t>Lumpectomies</a:t>
            </a:r>
          </a:p>
          <a:p>
            <a:r>
              <a:rPr lang="en-US" dirty="0"/>
              <a:t>Partial Mastectomies</a:t>
            </a:r>
          </a:p>
          <a:p>
            <a:r>
              <a:rPr lang="en-US" dirty="0"/>
              <a:t>Mastectomy</a:t>
            </a:r>
          </a:p>
          <a:p>
            <a:r>
              <a:rPr lang="en-US" dirty="0"/>
              <a:t>Bilateral Mastectomy</a:t>
            </a:r>
          </a:p>
        </p:txBody>
      </p:sp>
      <p:sp>
        <p:nvSpPr>
          <p:cNvPr id="5" name="Text Placeholder 4">
            <a:extLst>
              <a:ext uri="{FF2B5EF4-FFF2-40B4-BE49-F238E27FC236}">
                <a16:creationId xmlns:a16="http://schemas.microsoft.com/office/drawing/2014/main" id="{0B5E5A39-FAA3-2AFC-C78F-62BE72A569C4}"/>
              </a:ext>
            </a:extLst>
          </p:cNvPr>
          <p:cNvSpPr>
            <a:spLocks noGrp="1"/>
          </p:cNvSpPr>
          <p:nvPr>
            <p:ph type="body" sz="quarter" idx="3"/>
          </p:nvPr>
        </p:nvSpPr>
        <p:spPr/>
        <p:txBody>
          <a:bodyPr/>
          <a:lstStyle/>
          <a:p>
            <a:r>
              <a:rPr lang="en-US" dirty="0"/>
              <a:t>Other cases= large tiered bins	</a:t>
            </a:r>
          </a:p>
        </p:txBody>
      </p:sp>
      <p:sp>
        <p:nvSpPr>
          <p:cNvPr id="6" name="Content Placeholder 5">
            <a:extLst>
              <a:ext uri="{FF2B5EF4-FFF2-40B4-BE49-F238E27FC236}">
                <a16:creationId xmlns:a16="http://schemas.microsoft.com/office/drawing/2014/main" id="{83BEB9B6-A8DA-9ACB-DF18-922AFB94EDF1}"/>
              </a:ext>
            </a:extLst>
          </p:cNvPr>
          <p:cNvSpPr>
            <a:spLocks noGrp="1"/>
          </p:cNvSpPr>
          <p:nvPr>
            <p:ph sz="quarter" idx="4"/>
          </p:nvPr>
        </p:nvSpPr>
        <p:spPr/>
        <p:txBody>
          <a:bodyPr/>
          <a:lstStyle/>
          <a:p>
            <a:r>
              <a:rPr lang="en-US" dirty="0"/>
              <a:t>Place cancer resections and other cases in blue bins and in bins</a:t>
            </a:r>
          </a:p>
          <a:p>
            <a:r>
              <a:rPr lang="en-US" dirty="0"/>
              <a:t>If cases are from day before or older, they should be grossed first the bin with the oldest cases will have a clip on it</a:t>
            </a:r>
          </a:p>
          <a:p>
            <a:r>
              <a:rPr lang="en-US" dirty="0"/>
              <a:t>When out of room ask the PAs if they can come and clear the specimen bins</a:t>
            </a:r>
          </a:p>
          <a:p>
            <a:endParaRPr lang="en-US" dirty="0"/>
          </a:p>
        </p:txBody>
      </p:sp>
      <p:sp>
        <p:nvSpPr>
          <p:cNvPr id="9" name="Slide Number Placeholder 8">
            <a:extLst>
              <a:ext uri="{FF2B5EF4-FFF2-40B4-BE49-F238E27FC236}">
                <a16:creationId xmlns:a16="http://schemas.microsoft.com/office/drawing/2014/main" id="{9560F9AD-7C46-FEDB-1C13-79A74789DB4F}"/>
              </a:ext>
            </a:extLst>
          </p:cNvPr>
          <p:cNvSpPr>
            <a:spLocks noGrp="1"/>
          </p:cNvSpPr>
          <p:nvPr>
            <p:ph type="sldNum" sz="quarter" idx="12"/>
          </p:nvPr>
        </p:nvSpPr>
        <p:spPr/>
        <p:txBody>
          <a:bodyPr/>
          <a:lstStyle/>
          <a:p>
            <a:fld id="{DBA1B0FB-D917-4C8C-928F-313BD683BF39}" type="slidenum">
              <a:rPr lang="en-US" smtClean="0"/>
              <a:t>22</a:t>
            </a:fld>
            <a:endParaRPr lang="en-US"/>
          </a:p>
        </p:txBody>
      </p:sp>
    </p:spTree>
    <p:extLst>
      <p:ext uri="{BB962C8B-B14F-4D97-AF65-F5344CB8AC3E}">
        <p14:creationId xmlns:p14="http://schemas.microsoft.com/office/powerpoint/2010/main" val="36849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5E2D-4B46-0E32-00DB-BBC1D15CF9B4}"/>
              </a:ext>
            </a:extLst>
          </p:cNvPr>
          <p:cNvSpPr>
            <a:spLocks noGrp="1"/>
          </p:cNvSpPr>
          <p:nvPr>
            <p:ph type="title"/>
          </p:nvPr>
        </p:nvSpPr>
        <p:spPr/>
        <p:txBody>
          <a:bodyPr/>
          <a:lstStyle/>
          <a:p>
            <a:r>
              <a:rPr lang="en-US" dirty="0"/>
              <a:t>Placentas- Routine</a:t>
            </a:r>
          </a:p>
        </p:txBody>
      </p:sp>
      <p:sp>
        <p:nvSpPr>
          <p:cNvPr id="3" name="Text Placeholder 2">
            <a:extLst>
              <a:ext uri="{FF2B5EF4-FFF2-40B4-BE49-F238E27FC236}">
                <a16:creationId xmlns:a16="http://schemas.microsoft.com/office/drawing/2014/main" id="{21B0FAE4-6459-6262-5D72-2235814C3D84}"/>
              </a:ext>
            </a:extLst>
          </p:cNvPr>
          <p:cNvSpPr>
            <a:spLocks noGrp="1"/>
          </p:cNvSpPr>
          <p:nvPr>
            <p:ph type="body" idx="1"/>
          </p:nvPr>
        </p:nvSpPr>
        <p:spPr/>
        <p:txBody>
          <a:bodyPr/>
          <a:lstStyle/>
          <a:p>
            <a:r>
              <a:rPr lang="en-US" dirty="0"/>
              <a:t>All come fresh(no fluid) or in saline to RMH and other hospitals</a:t>
            </a:r>
          </a:p>
        </p:txBody>
      </p:sp>
      <p:sp>
        <p:nvSpPr>
          <p:cNvPr id="4" name="Content Placeholder 3">
            <a:extLst>
              <a:ext uri="{FF2B5EF4-FFF2-40B4-BE49-F238E27FC236}">
                <a16:creationId xmlns:a16="http://schemas.microsoft.com/office/drawing/2014/main" id="{3881031F-2CA3-1270-9B6C-509332D8F099}"/>
              </a:ext>
            </a:extLst>
          </p:cNvPr>
          <p:cNvSpPr>
            <a:spLocks noGrp="1"/>
          </p:cNvSpPr>
          <p:nvPr>
            <p:ph sz="half" idx="2"/>
          </p:nvPr>
        </p:nvSpPr>
        <p:spPr/>
        <p:txBody>
          <a:bodyPr/>
          <a:lstStyle/>
          <a:p>
            <a:r>
              <a:rPr lang="en-US" dirty="0"/>
              <a:t>Pour saline off</a:t>
            </a:r>
          </a:p>
          <a:p>
            <a:r>
              <a:rPr lang="en-US" dirty="0"/>
              <a:t>Add formalin- fill entire container</a:t>
            </a:r>
          </a:p>
          <a:p>
            <a:r>
              <a:rPr lang="en-US" dirty="0"/>
              <a:t>Add formalin, biohazard, and lab staff added formalin</a:t>
            </a:r>
          </a:p>
          <a:p>
            <a:r>
              <a:rPr lang="en-US" dirty="0"/>
              <a:t>Record Time in Formalin(TIF) on lid with date and initials</a:t>
            </a:r>
          </a:p>
          <a:p>
            <a:r>
              <a:rPr lang="en-US" dirty="0"/>
              <a:t>If you add formalin, place the yellow formalin added by lab staff label</a:t>
            </a:r>
          </a:p>
        </p:txBody>
      </p:sp>
      <p:sp>
        <p:nvSpPr>
          <p:cNvPr id="5" name="Text Placeholder 4">
            <a:extLst>
              <a:ext uri="{FF2B5EF4-FFF2-40B4-BE49-F238E27FC236}">
                <a16:creationId xmlns:a16="http://schemas.microsoft.com/office/drawing/2014/main" id="{313B7843-2A67-01EF-048B-FCE53D2BEDFB}"/>
              </a:ext>
            </a:extLst>
          </p:cNvPr>
          <p:cNvSpPr>
            <a:spLocks noGrp="1"/>
          </p:cNvSpPr>
          <p:nvPr>
            <p:ph type="body" sz="quarter" idx="3"/>
          </p:nvPr>
        </p:nvSpPr>
        <p:spPr/>
        <p:txBody>
          <a:bodyPr/>
          <a:lstStyle/>
          <a:p>
            <a:r>
              <a:rPr lang="en-US" dirty="0"/>
              <a:t>Shelfs in gross room</a:t>
            </a:r>
          </a:p>
        </p:txBody>
      </p:sp>
      <p:sp>
        <p:nvSpPr>
          <p:cNvPr id="6" name="Content Placeholder 5">
            <a:extLst>
              <a:ext uri="{FF2B5EF4-FFF2-40B4-BE49-F238E27FC236}">
                <a16:creationId xmlns:a16="http://schemas.microsoft.com/office/drawing/2014/main" id="{44CA8A95-AF16-5C6A-8FF3-3B9A2E8F0FE7}"/>
              </a:ext>
            </a:extLst>
          </p:cNvPr>
          <p:cNvSpPr>
            <a:spLocks noGrp="1"/>
          </p:cNvSpPr>
          <p:nvPr>
            <p:ph sz="quarter" idx="4"/>
          </p:nvPr>
        </p:nvSpPr>
        <p:spPr/>
        <p:txBody>
          <a:bodyPr/>
          <a:lstStyle/>
          <a:p>
            <a:r>
              <a:rPr lang="en-US" dirty="0"/>
              <a:t>Top shelf if it has been in formalin for 5 hours</a:t>
            </a:r>
          </a:p>
          <a:p>
            <a:r>
              <a:rPr lang="en-US" dirty="0"/>
              <a:t>Bottom shelf if requires fixation</a:t>
            </a:r>
          </a:p>
          <a:p>
            <a:r>
              <a:rPr lang="en-US" dirty="0"/>
              <a:t>DO NOT place colons, uteri or other specimens in this location</a:t>
            </a:r>
          </a:p>
        </p:txBody>
      </p:sp>
      <p:sp>
        <p:nvSpPr>
          <p:cNvPr id="9" name="Slide Number Placeholder 8">
            <a:extLst>
              <a:ext uri="{FF2B5EF4-FFF2-40B4-BE49-F238E27FC236}">
                <a16:creationId xmlns:a16="http://schemas.microsoft.com/office/drawing/2014/main" id="{B219C551-923A-B299-7AD9-C3A64B882094}"/>
              </a:ext>
            </a:extLst>
          </p:cNvPr>
          <p:cNvSpPr>
            <a:spLocks noGrp="1"/>
          </p:cNvSpPr>
          <p:nvPr>
            <p:ph type="sldNum" sz="quarter" idx="12"/>
          </p:nvPr>
        </p:nvSpPr>
        <p:spPr/>
        <p:txBody>
          <a:bodyPr/>
          <a:lstStyle/>
          <a:p>
            <a:fld id="{DBA1B0FB-D917-4C8C-928F-313BD683BF39}" type="slidenum">
              <a:rPr lang="en-US" smtClean="0"/>
              <a:t>23</a:t>
            </a:fld>
            <a:endParaRPr lang="en-US"/>
          </a:p>
        </p:txBody>
      </p:sp>
    </p:spTree>
    <p:extLst>
      <p:ext uri="{BB962C8B-B14F-4D97-AF65-F5344CB8AC3E}">
        <p14:creationId xmlns:p14="http://schemas.microsoft.com/office/powerpoint/2010/main" val="20668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a:t>
            </a:r>
            <a:r>
              <a:rPr lang="en-US" dirty="0"/>
              <a:t>four</a:t>
            </a:r>
            <a:endParaRPr lang="en-US" sz="64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24</a:t>
            </a:fld>
            <a:endParaRPr lang="en-US"/>
          </a:p>
        </p:txBody>
      </p:sp>
      <p:sp>
        <p:nvSpPr>
          <p:cNvPr id="6" name="Subtitle 5">
            <a:extLst>
              <a:ext uri="{FF2B5EF4-FFF2-40B4-BE49-F238E27FC236}">
                <a16:creationId xmlns:a16="http://schemas.microsoft.com/office/drawing/2014/main" id="{DB9D66FD-64C7-D4FC-A7A3-732101E0B736}"/>
              </a:ext>
            </a:extLst>
          </p:cNvPr>
          <p:cNvSpPr>
            <a:spLocks noGrp="1"/>
          </p:cNvSpPr>
          <p:nvPr>
            <p:ph type="subTitle" idx="1"/>
          </p:nvPr>
        </p:nvSpPr>
        <p:spPr/>
        <p:txBody>
          <a:bodyPr/>
          <a:lstStyle/>
          <a:p>
            <a:r>
              <a:rPr lang="en-US" dirty="0"/>
              <a:t>Specialty Fresh specimens</a:t>
            </a:r>
          </a:p>
        </p:txBody>
      </p:sp>
    </p:spTree>
    <p:extLst>
      <p:ext uri="{BB962C8B-B14F-4D97-AF65-F5344CB8AC3E}">
        <p14:creationId xmlns:p14="http://schemas.microsoft.com/office/powerpoint/2010/main" val="2554425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F08716-10A6-28AA-C326-4C779FB6C899}"/>
              </a:ext>
            </a:extLst>
          </p:cNvPr>
          <p:cNvSpPr>
            <a:spLocks noGrp="1"/>
          </p:cNvSpPr>
          <p:nvPr>
            <p:ph type="title"/>
          </p:nvPr>
        </p:nvSpPr>
        <p:spPr/>
        <p:txBody>
          <a:bodyPr/>
          <a:lstStyle/>
          <a:p>
            <a:r>
              <a:rPr lang="en-US" dirty="0"/>
              <a:t>Lymphoma Workup Triage</a:t>
            </a:r>
          </a:p>
        </p:txBody>
      </p:sp>
      <p:pic>
        <p:nvPicPr>
          <p:cNvPr id="11" name="Content Placeholder 10">
            <a:extLst>
              <a:ext uri="{FF2B5EF4-FFF2-40B4-BE49-F238E27FC236}">
                <a16:creationId xmlns:a16="http://schemas.microsoft.com/office/drawing/2014/main" id="{5101D533-219A-502F-6143-207BCEF9E0C3}"/>
              </a:ext>
            </a:extLst>
          </p:cNvPr>
          <p:cNvPicPr>
            <a:picLocks noGrp="1" noChangeAspect="1"/>
          </p:cNvPicPr>
          <p:nvPr>
            <p:ph sz="half" idx="1"/>
          </p:nvPr>
        </p:nvPicPr>
        <p:blipFill>
          <a:blip r:embed="rId2"/>
          <a:stretch>
            <a:fillRect/>
          </a:stretch>
        </p:blipFill>
        <p:spPr>
          <a:xfrm>
            <a:off x="1543345" y="2369639"/>
            <a:ext cx="3450635" cy="3450635"/>
          </a:xfrm>
          <a:prstGeom prst="rect">
            <a:avLst/>
          </a:prstGeom>
        </p:spPr>
      </p:pic>
      <p:sp>
        <p:nvSpPr>
          <p:cNvPr id="10" name="Content Placeholder 9">
            <a:extLst>
              <a:ext uri="{FF2B5EF4-FFF2-40B4-BE49-F238E27FC236}">
                <a16:creationId xmlns:a16="http://schemas.microsoft.com/office/drawing/2014/main" id="{1436D9C2-DF56-4F7F-1CBF-4DED7C7B0A17}"/>
              </a:ext>
            </a:extLst>
          </p:cNvPr>
          <p:cNvSpPr>
            <a:spLocks noGrp="1"/>
          </p:cNvSpPr>
          <p:nvPr>
            <p:ph sz="half" idx="2"/>
          </p:nvPr>
        </p:nvSpPr>
        <p:spPr>
          <a:xfrm>
            <a:off x="5976938" y="2168093"/>
            <a:ext cx="5435600" cy="3995650"/>
          </a:xfrm>
        </p:spPr>
        <p:txBody>
          <a:bodyPr/>
          <a:lstStyle/>
          <a:p>
            <a:r>
              <a:rPr lang="en-US" dirty="0"/>
              <a:t>Fill label out</a:t>
            </a:r>
          </a:p>
          <a:p>
            <a:r>
              <a:rPr lang="en-US" dirty="0"/>
              <a:t>Label Flow container with patient name, dob, or MRN</a:t>
            </a:r>
          </a:p>
          <a:p>
            <a:r>
              <a:rPr lang="en-US" dirty="0"/>
              <a:t>Fill out green </a:t>
            </a:r>
            <a:r>
              <a:rPr lang="en-US" dirty="0" err="1"/>
              <a:t>immuno</a:t>
            </a:r>
            <a:r>
              <a:rPr lang="en-US" dirty="0"/>
              <a:t> form</a:t>
            </a:r>
          </a:p>
          <a:p>
            <a:r>
              <a:rPr lang="en-US" dirty="0"/>
              <a:t>Place pink sticker on requisition and fill out</a:t>
            </a:r>
          </a:p>
          <a:p>
            <a:r>
              <a:rPr lang="en-US" dirty="0"/>
              <a:t>Record specimen description and measurement on requisition</a:t>
            </a:r>
          </a:p>
          <a:p>
            <a:r>
              <a:rPr lang="en-US" dirty="0"/>
              <a:t>Offsite locations should place note in teams to notify them a workup is on way over</a:t>
            </a:r>
          </a:p>
          <a:p>
            <a:endParaRPr lang="en-US" dirty="0"/>
          </a:p>
        </p:txBody>
      </p:sp>
      <p:sp>
        <p:nvSpPr>
          <p:cNvPr id="5" name="Slide Number Placeholder 4">
            <a:extLst>
              <a:ext uri="{FF2B5EF4-FFF2-40B4-BE49-F238E27FC236}">
                <a16:creationId xmlns:a16="http://schemas.microsoft.com/office/drawing/2014/main" id="{3BB70E1C-68C3-F48C-410D-9491FA426B4C}"/>
              </a:ext>
            </a:extLst>
          </p:cNvPr>
          <p:cNvSpPr>
            <a:spLocks noGrp="1"/>
          </p:cNvSpPr>
          <p:nvPr>
            <p:ph type="sldNum" sz="quarter" idx="12"/>
          </p:nvPr>
        </p:nvSpPr>
        <p:spPr/>
        <p:txBody>
          <a:bodyPr/>
          <a:lstStyle/>
          <a:p>
            <a:fld id="{DBA1B0FB-D917-4C8C-928F-313BD683BF39}" type="slidenum">
              <a:rPr lang="en-US" smtClean="0"/>
              <a:t>25</a:t>
            </a:fld>
            <a:endParaRPr lang="en-US" dirty="0"/>
          </a:p>
        </p:txBody>
      </p:sp>
    </p:spTree>
    <p:extLst>
      <p:ext uri="{BB962C8B-B14F-4D97-AF65-F5344CB8AC3E}">
        <p14:creationId xmlns:p14="http://schemas.microsoft.com/office/powerpoint/2010/main" val="162870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5001-B892-4434-3BB2-0516DE7F9844}"/>
              </a:ext>
            </a:extLst>
          </p:cNvPr>
          <p:cNvSpPr>
            <a:spLocks noGrp="1"/>
          </p:cNvSpPr>
          <p:nvPr>
            <p:ph type="title"/>
          </p:nvPr>
        </p:nvSpPr>
        <p:spPr/>
        <p:txBody>
          <a:bodyPr/>
          <a:lstStyle/>
          <a:p>
            <a:r>
              <a:rPr lang="en-US" dirty="0"/>
              <a:t>Kidney stones</a:t>
            </a:r>
          </a:p>
        </p:txBody>
      </p:sp>
      <p:sp>
        <p:nvSpPr>
          <p:cNvPr id="3" name="Content Placeholder 2">
            <a:extLst>
              <a:ext uri="{FF2B5EF4-FFF2-40B4-BE49-F238E27FC236}">
                <a16:creationId xmlns:a16="http://schemas.microsoft.com/office/drawing/2014/main" id="{EF93042C-9220-D9A7-E3C1-BC65491FF82F}"/>
              </a:ext>
            </a:extLst>
          </p:cNvPr>
          <p:cNvSpPr>
            <a:spLocks noGrp="1"/>
          </p:cNvSpPr>
          <p:nvPr>
            <p:ph sz="half" idx="1"/>
          </p:nvPr>
        </p:nvSpPr>
        <p:spPr/>
        <p:txBody>
          <a:bodyPr/>
          <a:lstStyle/>
          <a:p>
            <a:r>
              <a:rPr lang="en-US" dirty="0"/>
              <a:t>Must remain fresh/no formalin</a:t>
            </a:r>
          </a:p>
          <a:p>
            <a:r>
              <a:rPr lang="en-US" dirty="0"/>
              <a:t>Make copy of requisition: one requisition goes with specimen to MAYO and other goes to pathologist- important to do at offsites when sending to RMH</a:t>
            </a:r>
          </a:p>
          <a:p>
            <a:r>
              <a:rPr lang="en-US" u="sng" dirty="0"/>
              <a:t>Requisition with no pathologist initials </a:t>
            </a:r>
            <a:r>
              <a:rPr lang="en-US" dirty="0"/>
              <a:t>goes to shelf for Pathologist to review gross</a:t>
            </a:r>
          </a:p>
          <a:p>
            <a:r>
              <a:rPr lang="en-US" u="sng" dirty="0"/>
              <a:t>Requisition with pathologist initials and specimen </a:t>
            </a:r>
            <a:r>
              <a:rPr lang="en-US" dirty="0"/>
              <a:t>is moved from shelf to bin to be grossed</a:t>
            </a:r>
          </a:p>
        </p:txBody>
      </p:sp>
      <p:sp>
        <p:nvSpPr>
          <p:cNvPr id="4" name="Content Placeholder 3">
            <a:extLst>
              <a:ext uri="{FF2B5EF4-FFF2-40B4-BE49-F238E27FC236}">
                <a16:creationId xmlns:a16="http://schemas.microsoft.com/office/drawing/2014/main" id="{F6FC1821-6FF2-E732-53C3-E2D76ED54327}"/>
              </a:ext>
            </a:extLst>
          </p:cNvPr>
          <p:cNvSpPr>
            <a:spLocks noGrp="1"/>
          </p:cNvSpPr>
          <p:nvPr>
            <p:ph sz="half" idx="2"/>
          </p:nvPr>
        </p:nvSpPr>
        <p:spPr/>
        <p:txBody>
          <a:bodyPr/>
          <a:lstStyle/>
          <a:p>
            <a:r>
              <a:rPr lang="en-US" dirty="0"/>
              <a:t>AP techs should never place kidney stones in bin for send outs</a:t>
            </a:r>
          </a:p>
          <a:p>
            <a:r>
              <a:rPr lang="en-US" dirty="0"/>
              <a:t>JR/SR PAS place grossed stones in bin after gross completed.</a:t>
            </a:r>
          </a:p>
          <a:p>
            <a:pPr lvl="1"/>
            <a:r>
              <a:rPr lang="en-US" dirty="0"/>
              <a:t>Bine is taken to send outs at end of day for stones to go to Mayo for chemical analysis</a:t>
            </a:r>
          </a:p>
        </p:txBody>
      </p:sp>
      <p:sp>
        <p:nvSpPr>
          <p:cNvPr id="7" name="Slide Number Placeholder 6">
            <a:extLst>
              <a:ext uri="{FF2B5EF4-FFF2-40B4-BE49-F238E27FC236}">
                <a16:creationId xmlns:a16="http://schemas.microsoft.com/office/drawing/2014/main" id="{78865CF5-5F46-49C0-062B-F58ADD67759E}"/>
              </a:ext>
            </a:extLst>
          </p:cNvPr>
          <p:cNvSpPr>
            <a:spLocks noGrp="1"/>
          </p:cNvSpPr>
          <p:nvPr>
            <p:ph type="sldNum" sz="quarter" idx="12"/>
          </p:nvPr>
        </p:nvSpPr>
        <p:spPr/>
        <p:txBody>
          <a:bodyPr/>
          <a:lstStyle/>
          <a:p>
            <a:fld id="{DBA1B0FB-D917-4C8C-928F-313BD683BF39}" type="slidenum">
              <a:rPr lang="en-US" smtClean="0"/>
              <a:t>26</a:t>
            </a:fld>
            <a:endParaRPr lang="en-US"/>
          </a:p>
        </p:txBody>
      </p:sp>
    </p:spTree>
    <p:extLst>
      <p:ext uri="{BB962C8B-B14F-4D97-AF65-F5344CB8AC3E}">
        <p14:creationId xmlns:p14="http://schemas.microsoft.com/office/powerpoint/2010/main" val="380254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2033-E89D-1981-785A-32322F229843}"/>
              </a:ext>
            </a:extLst>
          </p:cNvPr>
          <p:cNvSpPr>
            <a:spLocks noGrp="1"/>
          </p:cNvSpPr>
          <p:nvPr>
            <p:ph type="title"/>
          </p:nvPr>
        </p:nvSpPr>
        <p:spPr/>
        <p:txBody>
          <a:bodyPr/>
          <a:lstStyle/>
          <a:p>
            <a:r>
              <a:rPr lang="en-US" dirty="0"/>
              <a:t>Kidney Biopsies- Random Kidneys- Medical kidney biopsies</a:t>
            </a:r>
          </a:p>
        </p:txBody>
      </p:sp>
      <p:graphicFrame>
        <p:nvGraphicFramePr>
          <p:cNvPr id="9" name="Content Placeholder 2">
            <a:extLst>
              <a:ext uri="{FF2B5EF4-FFF2-40B4-BE49-F238E27FC236}">
                <a16:creationId xmlns:a16="http://schemas.microsoft.com/office/drawing/2014/main" id="{2E4CC786-A8A9-423C-1160-809247914994}"/>
              </a:ext>
            </a:extLst>
          </p:cNvPr>
          <p:cNvGraphicFramePr>
            <a:graphicFrameLocks noGrp="1"/>
          </p:cNvGraphicFramePr>
          <p:nvPr>
            <p:ph sz="half" idx="1"/>
          </p:nvPr>
        </p:nvGraphicFramePr>
        <p:xfrm>
          <a:off x="550862" y="2097175"/>
          <a:ext cx="5435600" cy="399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6E1F0FC5-F026-87C8-F227-98CEE35190CF}"/>
              </a:ext>
            </a:extLst>
          </p:cNvPr>
          <p:cNvSpPr>
            <a:spLocks noGrp="1"/>
          </p:cNvSpPr>
          <p:nvPr>
            <p:ph sz="half" idx="2"/>
          </p:nvPr>
        </p:nvSpPr>
        <p:spPr/>
        <p:txBody>
          <a:bodyPr/>
          <a:lstStyle/>
          <a:p>
            <a:r>
              <a:rPr lang="en-US" dirty="0"/>
              <a:t>Document on requisition how cores divided: example one in formalin for light microscopy, one in formalin for EM at OSU, One frozen for IF(immunofluorescence) if pathologist onsite</a:t>
            </a:r>
          </a:p>
          <a:p>
            <a:r>
              <a:rPr lang="en-US" dirty="0"/>
              <a:t>Marion/DH/ when CJN/NA on vacation- send entire kit to OSU</a:t>
            </a:r>
          </a:p>
          <a:p>
            <a:pPr lvl="1"/>
            <a:r>
              <a:rPr lang="en-US" dirty="0"/>
              <a:t>Document on requisition how cores divided (see above)</a:t>
            </a:r>
          </a:p>
          <a:p>
            <a:pPr lvl="1"/>
            <a:r>
              <a:rPr lang="en-US" dirty="0"/>
              <a:t>Package in kit following directions and labeling containers</a:t>
            </a:r>
          </a:p>
          <a:p>
            <a:pPr lvl="1"/>
            <a:r>
              <a:rPr lang="en-US" dirty="0"/>
              <a:t>Send copy of requisition only to RMH so PAs can dictate gross</a:t>
            </a:r>
          </a:p>
        </p:txBody>
      </p:sp>
      <p:sp>
        <p:nvSpPr>
          <p:cNvPr id="7" name="Slide Number Placeholder 6">
            <a:extLst>
              <a:ext uri="{FF2B5EF4-FFF2-40B4-BE49-F238E27FC236}">
                <a16:creationId xmlns:a16="http://schemas.microsoft.com/office/drawing/2014/main" id="{2AE581FC-FA47-4DC8-0E9A-DE3721E6E7F2}"/>
              </a:ext>
            </a:extLst>
          </p:cNvPr>
          <p:cNvSpPr>
            <a:spLocks noGrp="1"/>
          </p:cNvSpPr>
          <p:nvPr>
            <p:ph type="sldNum" sz="quarter" idx="12"/>
          </p:nvPr>
        </p:nvSpPr>
        <p:spPr/>
        <p:txBody>
          <a:bodyPr/>
          <a:lstStyle/>
          <a:p>
            <a:fld id="{DBA1B0FB-D917-4C8C-928F-313BD683BF39}" type="slidenum">
              <a:rPr lang="en-US" smtClean="0"/>
              <a:t>27</a:t>
            </a:fld>
            <a:endParaRPr lang="en-US"/>
          </a:p>
        </p:txBody>
      </p:sp>
    </p:spTree>
    <p:extLst>
      <p:ext uri="{BB962C8B-B14F-4D97-AF65-F5344CB8AC3E}">
        <p14:creationId xmlns:p14="http://schemas.microsoft.com/office/powerpoint/2010/main" val="295513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4519-3E03-ACDF-3BCB-34B7B1FC3834}"/>
              </a:ext>
            </a:extLst>
          </p:cNvPr>
          <p:cNvSpPr>
            <a:spLocks noGrp="1"/>
          </p:cNvSpPr>
          <p:nvPr>
            <p:ph type="title"/>
          </p:nvPr>
        </p:nvSpPr>
        <p:spPr/>
        <p:txBody>
          <a:bodyPr/>
          <a:lstStyle/>
          <a:p>
            <a:r>
              <a:rPr lang="en-US" dirty="0"/>
              <a:t>DIF : </a:t>
            </a:r>
            <a:r>
              <a:rPr lang="en-US" sz="2000" dirty="0"/>
              <a:t>Direct Immunofluorescence for skin punches for rashes and bullous lesions</a:t>
            </a:r>
          </a:p>
        </p:txBody>
      </p:sp>
      <p:sp>
        <p:nvSpPr>
          <p:cNvPr id="3" name="Content Placeholder 2">
            <a:extLst>
              <a:ext uri="{FF2B5EF4-FFF2-40B4-BE49-F238E27FC236}">
                <a16:creationId xmlns:a16="http://schemas.microsoft.com/office/drawing/2014/main" id="{64A6EB29-D5D4-E74D-2ACD-6EF68CB4FA75}"/>
              </a:ext>
            </a:extLst>
          </p:cNvPr>
          <p:cNvSpPr>
            <a:spLocks noGrp="1"/>
          </p:cNvSpPr>
          <p:nvPr>
            <p:ph sz="half" idx="1"/>
          </p:nvPr>
        </p:nvSpPr>
        <p:spPr/>
        <p:txBody>
          <a:bodyPr/>
          <a:lstStyle/>
          <a:p>
            <a:r>
              <a:rPr lang="en-US" dirty="0"/>
              <a:t>May come in orange top container- show all fresh skins to FS pathologists before adding formalin</a:t>
            </a:r>
          </a:p>
          <a:p>
            <a:r>
              <a:rPr lang="en-US" dirty="0"/>
              <a:t>May come in formalin for light microscopy and a second container of Michele’s fixative</a:t>
            </a:r>
          </a:p>
          <a:p>
            <a:r>
              <a:rPr lang="en-US" dirty="0"/>
              <a:t>May come as one punch in a formalin container that will need to be divided for half to go as light microscopy and half for IF</a:t>
            </a:r>
          </a:p>
          <a:p>
            <a:r>
              <a:rPr lang="en-US" dirty="0"/>
              <a:t>Always refer to procedure for correct processing instructions</a:t>
            </a:r>
          </a:p>
        </p:txBody>
      </p:sp>
      <p:sp>
        <p:nvSpPr>
          <p:cNvPr id="4" name="Content Placeholder 3">
            <a:extLst>
              <a:ext uri="{FF2B5EF4-FFF2-40B4-BE49-F238E27FC236}">
                <a16:creationId xmlns:a16="http://schemas.microsoft.com/office/drawing/2014/main" id="{27E00F24-61BB-D182-AE6E-DFA903507A41}"/>
              </a:ext>
            </a:extLst>
          </p:cNvPr>
          <p:cNvSpPr>
            <a:spLocks noGrp="1"/>
          </p:cNvSpPr>
          <p:nvPr>
            <p:ph sz="half" idx="2"/>
          </p:nvPr>
        </p:nvSpPr>
        <p:spPr/>
        <p:txBody>
          <a:bodyPr/>
          <a:lstStyle/>
          <a:p>
            <a:r>
              <a:rPr lang="en-US" dirty="0"/>
              <a:t>Record DIF on top of requisition </a:t>
            </a:r>
          </a:p>
        </p:txBody>
      </p:sp>
      <p:sp>
        <p:nvSpPr>
          <p:cNvPr id="7" name="Slide Number Placeholder 6">
            <a:extLst>
              <a:ext uri="{FF2B5EF4-FFF2-40B4-BE49-F238E27FC236}">
                <a16:creationId xmlns:a16="http://schemas.microsoft.com/office/drawing/2014/main" id="{3A4D76CD-9599-F7CB-6B80-4B328EE702A9}"/>
              </a:ext>
            </a:extLst>
          </p:cNvPr>
          <p:cNvSpPr>
            <a:spLocks noGrp="1"/>
          </p:cNvSpPr>
          <p:nvPr>
            <p:ph type="sldNum" sz="quarter" idx="12"/>
          </p:nvPr>
        </p:nvSpPr>
        <p:spPr/>
        <p:txBody>
          <a:bodyPr/>
          <a:lstStyle/>
          <a:p>
            <a:fld id="{DBA1B0FB-D917-4C8C-928F-313BD683BF39}" type="slidenum">
              <a:rPr lang="en-US" smtClean="0"/>
              <a:t>28</a:t>
            </a:fld>
            <a:endParaRPr lang="en-US"/>
          </a:p>
        </p:txBody>
      </p:sp>
    </p:spTree>
    <p:extLst>
      <p:ext uri="{BB962C8B-B14F-4D97-AF65-F5344CB8AC3E}">
        <p14:creationId xmlns:p14="http://schemas.microsoft.com/office/powerpoint/2010/main" val="251641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44CF4-AA07-D092-BE0B-9449C764E720}"/>
              </a:ext>
            </a:extLst>
          </p:cNvPr>
          <p:cNvSpPr>
            <a:spLocks noGrp="1"/>
          </p:cNvSpPr>
          <p:nvPr>
            <p:ph type="title"/>
          </p:nvPr>
        </p:nvSpPr>
        <p:spPr>
          <a:xfrm>
            <a:off x="8075613" y="549275"/>
            <a:ext cx="3565525" cy="5759450"/>
          </a:xfrm>
        </p:spPr>
        <p:txBody>
          <a:bodyPr wrap="square" anchor="ctr">
            <a:normAutofit/>
          </a:bodyPr>
          <a:lstStyle/>
          <a:p>
            <a:r>
              <a:rPr lang="en-US"/>
              <a:t>Conclusion</a:t>
            </a:r>
            <a:endParaRPr lang="en-US" dirty="0"/>
          </a:p>
        </p:txBody>
      </p:sp>
      <p:sp>
        <p:nvSpPr>
          <p:cNvPr id="29" name="Rectangle 15">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A5848EC-9D11-6D84-DC2B-09E0090B05A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29</a:t>
            </a:fld>
            <a:endParaRPr lang="en-US"/>
          </a:p>
        </p:txBody>
      </p:sp>
      <p:graphicFrame>
        <p:nvGraphicFramePr>
          <p:cNvPr id="30" name="Content Placeholder 7">
            <a:extLst>
              <a:ext uri="{FF2B5EF4-FFF2-40B4-BE49-F238E27FC236}">
                <a16:creationId xmlns:a16="http://schemas.microsoft.com/office/drawing/2014/main" id="{0B02F95E-E1E4-A53A-08C7-9CEA3348AC27}"/>
              </a:ext>
            </a:extLst>
          </p:cNvPr>
          <p:cNvGraphicFramePr>
            <a:graphicFrameLocks noGrp="1"/>
          </p:cNvGraphicFramePr>
          <p:nvPr>
            <p:ph idx="1"/>
            <p:extLst>
              <p:ext uri="{D42A27DB-BD31-4B8C-83A1-F6EECF244321}">
                <p14:modId xmlns:p14="http://schemas.microsoft.com/office/powerpoint/2010/main" val="626320498"/>
              </p:ext>
            </p:extLst>
          </p:nvPr>
        </p:nvGraphicFramePr>
        <p:xfrm>
          <a:off x="560704"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7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a:t>Introduction</a:t>
            </a:r>
            <a:endParaRPr lang="en-US"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4" name="Date Placeholder 3">
            <a:extLst>
              <a:ext uri="{FF2B5EF4-FFF2-40B4-BE49-F238E27FC236}">
                <a16:creationId xmlns:a16="http://schemas.microsoft.com/office/drawing/2014/main" id="{0C329F70-04F7-4C70-BCF8-D4371F54EF2F}"/>
              </a:ext>
            </a:extLst>
          </p:cNvPr>
          <p:cNvSpPr>
            <a:spLocks noGrp="1"/>
          </p:cNvSpPr>
          <p:nvPr>
            <p:ph type="dt" sz="half" idx="10"/>
          </p:nvPr>
        </p:nvSpPr>
        <p:spPr>
          <a:xfrm>
            <a:off x="550863" y="6507212"/>
            <a:ext cx="2628900" cy="153888"/>
          </a:xfrm>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06A3302E-502D-4151-81C9-5FD6AF9596D6}"/>
              </a:ext>
            </a:extLst>
          </p:cNvPr>
          <p:cNvSpPr>
            <a:spLocks noGrp="1"/>
          </p:cNvSpPr>
          <p:nvPr>
            <p:ph type="ftr" sz="quarter" idx="11"/>
          </p:nvPr>
        </p:nvSpPr>
        <p:spPr>
          <a:xfrm>
            <a:off x="3359150" y="6507212"/>
            <a:ext cx="6379210" cy="153888"/>
          </a:xfrm>
        </p:spPr>
        <p:txBody>
          <a:bodyPr/>
          <a:lstStyle/>
          <a:p>
            <a:r>
              <a:rPr lang="en-US"/>
              <a:t>Sample Footer Text</a:t>
            </a:r>
          </a:p>
        </p:txBody>
      </p:sp>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fontScale="77500" lnSpcReduction="20000"/>
          </a:bodyPr>
          <a:lstStyle/>
          <a:p>
            <a:r>
              <a:rPr lang="en-US" dirty="0"/>
              <a:t>The proper collection and transportation of specimens to the laboratory for analyses is required by the laboratory to provide valid analytical results for patient care. Specimens which are improperly collected or transported may result in invalid analytical results, and thus adversely affect patient care. We want to focus on how to identify what is needed when triaging at the time of specimen receipt.</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one</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dirty="0"/>
              <a:t>Fresh Specimen Triage</a:t>
            </a:r>
            <a:endParaRPr lang="en-US" kern="1200" dirty="0">
              <a:latin typeface="+mn-lt"/>
              <a:ea typeface="+mn-ea"/>
              <a:cs typeface="+mn-cs"/>
            </a:endParaRPr>
          </a:p>
        </p:txBody>
      </p:sp>
      <p:sp>
        <p:nvSpPr>
          <p:cNvPr id="2" name="Date Placeholder 1">
            <a:extLst>
              <a:ext uri="{FF2B5EF4-FFF2-40B4-BE49-F238E27FC236}">
                <a16:creationId xmlns:a16="http://schemas.microsoft.com/office/drawing/2014/main" id="{2910D835-B454-4270-BB35-86A187307E6F}"/>
              </a:ext>
            </a:extLst>
          </p:cNvPr>
          <p:cNvSpPr>
            <a:spLocks noGrp="1"/>
          </p:cNvSpPr>
          <p:nvPr>
            <p:ph type="dt" sz="half" idx="10"/>
          </p:nvPr>
        </p:nvSpPr>
        <p:spPr/>
        <p:txBody>
          <a:bodyPr/>
          <a:lstStyle/>
          <a:p>
            <a:r>
              <a:rPr lang="en-US"/>
              <a:t>Tuesday, February 2, 20XX</a:t>
            </a:r>
          </a:p>
        </p:txBody>
      </p:sp>
      <p:sp>
        <p:nvSpPr>
          <p:cNvPr id="3" name="Footer Placeholder 2">
            <a:extLst>
              <a:ext uri="{FF2B5EF4-FFF2-40B4-BE49-F238E27FC236}">
                <a16:creationId xmlns:a16="http://schemas.microsoft.com/office/drawing/2014/main" id="{7F7F653B-90B5-4F47-A33F-93DCB2EF68C2}"/>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B499598-69EB-1A7A-A025-DC967087A419}"/>
              </a:ext>
            </a:extLst>
          </p:cNvPr>
          <p:cNvSpPr>
            <a:spLocks noGrp="1"/>
          </p:cNvSpPr>
          <p:nvPr>
            <p:ph type="title"/>
          </p:nvPr>
        </p:nvSpPr>
        <p:spPr/>
        <p:txBody>
          <a:bodyPr vert="horz" wrap="square" lIns="0" tIns="0" rIns="0" bIns="0" rtlCol="0" anchor="ctr" anchorCtr="0">
            <a:normAutofit/>
          </a:bodyPr>
          <a:lstStyle/>
          <a:p>
            <a:pPr>
              <a:lnSpc>
                <a:spcPct val="100000"/>
              </a:lnSpc>
            </a:pPr>
            <a:r>
              <a:rPr lang="en-US" kern="1200" dirty="0">
                <a:solidFill>
                  <a:schemeClr val="tx1"/>
                </a:solidFill>
                <a:latin typeface="+mj-lt"/>
                <a:ea typeface="+mj-ea"/>
                <a:cs typeface="+mj-cs"/>
              </a:rPr>
              <a:t>Drop off Bin</a:t>
            </a:r>
          </a:p>
        </p:txBody>
      </p:sp>
      <p:sp>
        <p:nvSpPr>
          <p:cNvPr id="19" name="Content Placeholder 18">
            <a:extLst>
              <a:ext uri="{FF2B5EF4-FFF2-40B4-BE49-F238E27FC236}">
                <a16:creationId xmlns:a16="http://schemas.microsoft.com/office/drawing/2014/main" id="{0A96E5C6-2AD0-C4B7-1EE4-27043E154CB3}"/>
              </a:ext>
            </a:extLst>
          </p:cNvPr>
          <p:cNvSpPr>
            <a:spLocks noGrp="1"/>
          </p:cNvSpPr>
          <p:nvPr>
            <p:ph sz="half" idx="1"/>
          </p:nvPr>
        </p:nvSpPr>
        <p:spPr/>
        <p:txBody>
          <a:bodyPr vert="horz" wrap="square" lIns="0" tIns="0" rIns="0" bIns="0" rtlCol="0" anchor="ctr">
            <a:normAutofit/>
          </a:bodyPr>
          <a:lstStyle/>
          <a:p>
            <a:pPr marL="0" indent="0">
              <a:lnSpc>
                <a:spcPct val="100000"/>
              </a:lnSpc>
            </a:pPr>
            <a:r>
              <a:rPr lang="en-US" sz="2400" kern="1200" dirty="0">
                <a:latin typeface="+mn-lt"/>
                <a:ea typeface="+mn-ea"/>
                <a:cs typeface="+mn-cs"/>
              </a:rPr>
              <a:t> Check bin for Fresh specimens every 15 minutes   </a:t>
            </a:r>
          </a:p>
          <a:p>
            <a:pPr marL="0" indent="0">
              <a:lnSpc>
                <a:spcPct val="100000"/>
              </a:lnSpc>
            </a:pPr>
            <a:r>
              <a:rPr lang="en-US" sz="1800" dirty="0"/>
              <a:t>If outreach specimens drop off move to bins so they do not cover Fresh specimens</a:t>
            </a:r>
          </a:p>
          <a:p>
            <a:pPr marL="0" indent="0">
              <a:lnSpc>
                <a:spcPct val="100000"/>
              </a:lnSpc>
            </a:pPr>
            <a:r>
              <a:rPr lang="en-US" sz="1800" dirty="0"/>
              <a:t>Create bins with specimens and requisitions to empty the drop off bin</a:t>
            </a:r>
          </a:p>
          <a:p>
            <a:pPr marL="0" indent="0">
              <a:lnSpc>
                <a:spcPct val="100000"/>
              </a:lnSpc>
            </a:pPr>
            <a:r>
              <a:rPr lang="en-US" sz="1800" kern="1200" dirty="0">
                <a:latin typeface="+mn-lt"/>
                <a:ea typeface="+mn-ea"/>
                <a:cs typeface="+mn-cs"/>
              </a:rPr>
              <a:t>Will have to go to registration to pick up </a:t>
            </a:r>
            <a:r>
              <a:rPr lang="en-US" sz="1800" dirty="0"/>
              <a:t>outreach specimens- keep those in the blue bin to not bury any fresh specimens placed in this bin</a:t>
            </a:r>
            <a:endParaRPr lang="en-US" sz="1800" kern="1200" dirty="0">
              <a:latin typeface="+mn-lt"/>
              <a:ea typeface="+mn-ea"/>
              <a:cs typeface="+mn-cs"/>
            </a:endParaRPr>
          </a:p>
        </p:txBody>
      </p:sp>
      <p:pic>
        <p:nvPicPr>
          <p:cNvPr id="26" name="Picture Placeholder 25">
            <a:extLst>
              <a:ext uri="{FF2B5EF4-FFF2-40B4-BE49-F238E27FC236}">
                <a16:creationId xmlns:a16="http://schemas.microsoft.com/office/drawing/2014/main" id="{B72CB816-91BA-9A89-6549-280C00D52546}"/>
              </a:ext>
            </a:extLst>
          </p:cNvPr>
          <p:cNvPicPr>
            <a:picLocks noGrp="1" noChangeAspect="1"/>
          </p:cNvPicPr>
          <p:nvPr>
            <p:ph sz="half" idx="2"/>
          </p:nvPr>
        </p:nvPicPr>
        <p:blipFill rotWithShape="1">
          <a:blip r:embed="rId2"/>
          <a:stretch/>
        </p:blipFill>
        <p:spPr>
          <a:xfrm>
            <a:off x="6205538" y="2844768"/>
            <a:ext cx="5435600" cy="2500376"/>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5" name="Date Placeholder 14">
            <a:extLst>
              <a:ext uri="{FF2B5EF4-FFF2-40B4-BE49-F238E27FC236}">
                <a16:creationId xmlns:a16="http://schemas.microsoft.com/office/drawing/2014/main" id="{55AAEC8F-DA09-D839-CE7E-C61E1BDE1387}"/>
              </a:ext>
            </a:extLst>
          </p:cNvPr>
          <p:cNvSpPr>
            <a:spLocks noGrp="1"/>
          </p:cNvSpPr>
          <p:nvPr>
            <p:ph type="dt" sz="half" idx="10"/>
          </p:nvPr>
        </p:nvSpPr>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16" name="Footer Placeholder 15">
            <a:extLst>
              <a:ext uri="{FF2B5EF4-FFF2-40B4-BE49-F238E27FC236}">
                <a16:creationId xmlns:a16="http://schemas.microsoft.com/office/drawing/2014/main" id="{834C19D9-F0D3-8E46-1FF7-28265F9AFE85}"/>
              </a:ext>
            </a:extLst>
          </p:cNvPr>
          <p:cNvSpPr>
            <a:spLocks noGrp="1"/>
          </p:cNvSpPr>
          <p:nvPr>
            <p:ph type="ftr" sz="quarter" idx="11"/>
          </p:nvPr>
        </p:nvSpPr>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17" name="Slide Number Placeholder 16">
            <a:extLst>
              <a:ext uri="{FF2B5EF4-FFF2-40B4-BE49-F238E27FC236}">
                <a16:creationId xmlns:a16="http://schemas.microsoft.com/office/drawing/2014/main" id="{58EEB724-7EE7-D167-FEF7-3BA09B61129B}"/>
              </a:ext>
            </a:extLst>
          </p:cNvPr>
          <p:cNvSpPr>
            <a:spLocks noGrp="1"/>
          </p:cNvSpPr>
          <p:nvPr>
            <p:ph type="sldNum" sz="quarter" idx="12"/>
          </p:nvPr>
        </p:nvSpPr>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368308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3804-0F28-16B8-9431-EA6ED62D1455}"/>
              </a:ext>
            </a:extLst>
          </p:cNvPr>
          <p:cNvSpPr>
            <a:spLocks noGrp="1"/>
          </p:cNvSpPr>
          <p:nvPr>
            <p:ph type="title"/>
          </p:nvPr>
        </p:nvSpPr>
        <p:spPr/>
        <p:txBody>
          <a:bodyPr/>
          <a:lstStyle/>
          <a:p>
            <a:r>
              <a:rPr lang="en-US" dirty="0"/>
              <a:t>Drop Off process</a:t>
            </a:r>
          </a:p>
        </p:txBody>
      </p:sp>
      <p:sp>
        <p:nvSpPr>
          <p:cNvPr id="8" name="Content Placeholder 7">
            <a:extLst>
              <a:ext uri="{FF2B5EF4-FFF2-40B4-BE49-F238E27FC236}">
                <a16:creationId xmlns:a16="http://schemas.microsoft.com/office/drawing/2014/main" id="{C776B687-E0ED-C606-F59C-6D87C697DA12}"/>
              </a:ext>
            </a:extLst>
          </p:cNvPr>
          <p:cNvSpPr>
            <a:spLocks noGrp="1"/>
          </p:cNvSpPr>
          <p:nvPr>
            <p:ph idx="1"/>
          </p:nvPr>
        </p:nvSpPr>
        <p:spPr/>
        <p:txBody>
          <a:bodyPr/>
          <a:lstStyle/>
          <a:p>
            <a:r>
              <a:rPr lang="en-US" dirty="0"/>
              <a:t>Specimens must be logged in by OR, Radiology, and ENDO</a:t>
            </a:r>
          </a:p>
          <a:p>
            <a:r>
              <a:rPr lang="en-US" dirty="0"/>
              <a:t>Requisitions need to be time stamped when dropped off</a:t>
            </a:r>
          </a:p>
          <a:p>
            <a:r>
              <a:rPr lang="en-US" dirty="0"/>
              <a:t>Runners need to verbally communicate and have a direct hand off to staff when a frozen section or fresh specimen is dropped off</a:t>
            </a:r>
          </a:p>
          <a:p>
            <a:r>
              <a:rPr lang="en-US" dirty="0"/>
              <a:t>After 730pm weekday and on weekends: Fresh specimens will be logged in and placed into the refrigerator to decrease tissue degradation</a:t>
            </a:r>
          </a:p>
          <a:p>
            <a:pPr marL="457200" lvl="1" indent="0">
              <a:buNone/>
            </a:pPr>
            <a:endParaRPr lang="en-US" dirty="0"/>
          </a:p>
        </p:txBody>
      </p:sp>
      <p:sp>
        <p:nvSpPr>
          <p:cNvPr id="5" name="Date Placeholder 4">
            <a:extLst>
              <a:ext uri="{FF2B5EF4-FFF2-40B4-BE49-F238E27FC236}">
                <a16:creationId xmlns:a16="http://schemas.microsoft.com/office/drawing/2014/main" id="{6A071419-49E5-8E1C-47BC-098D8BCE922A}"/>
              </a:ext>
            </a:extLst>
          </p:cNvPr>
          <p:cNvSpPr>
            <a:spLocks noGrp="1"/>
          </p:cNvSpPr>
          <p:nvPr>
            <p:ph type="dt" sz="half" idx="10"/>
          </p:nvPr>
        </p:nvSpPr>
        <p:spPr/>
        <p:txBody>
          <a:bodyPr/>
          <a:lstStyle/>
          <a:p>
            <a:r>
              <a:rPr lang="en-US"/>
              <a:t>Tuesday, February 2, 20XX</a:t>
            </a:r>
          </a:p>
        </p:txBody>
      </p:sp>
      <p:sp>
        <p:nvSpPr>
          <p:cNvPr id="6" name="Footer Placeholder 5">
            <a:extLst>
              <a:ext uri="{FF2B5EF4-FFF2-40B4-BE49-F238E27FC236}">
                <a16:creationId xmlns:a16="http://schemas.microsoft.com/office/drawing/2014/main" id="{AC105BBE-EDA3-EF4C-3EC9-104A5BFE243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C20F5DF-26A7-F432-CA13-3DB87C7B49A1}"/>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141299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6" name="Freeform: Shape 1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464CA8D-788F-DAF6-FCF0-57E27F6B834C}"/>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r>
              <a:rPr lang="en-US" sz="4800" kern="1200" dirty="0">
                <a:solidFill>
                  <a:schemeClr val="tx1"/>
                </a:solidFill>
                <a:latin typeface="+mj-lt"/>
                <a:ea typeface="+mj-ea"/>
                <a:cs typeface="+mj-cs"/>
              </a:rPr>
              <a:t>Double Door Refrigerator</a:t>
            </a:r>
          </a:p>
        </p:txBody>
      </p:sp>
      <p:sp>
        <p:nvSpPr>
          <p:cNvPr id="9" name="Text Placeholder 8">
            <a:extLst>
              <a:ext uri="{FF2B5EF4-FFF2-40B4-BE49-F238E27FC236}">
                <a16:creationId xmlns:a16="http://schemas.microsoft.com/office/drawing/2014/main" id="{79E020B2-E48E-2DE0-DF13-786EBFB07B64}"/>
              </a:ext>
            </a:extLst>
          </p:cNvPr>
          <p:cNvSpPr>
            <a:spLocks noGrp="1"/>
          </p:cNvSpPr>
          <p:nvPr>
            <p:ph type="body" sz="half" idx="2"/>
          </p:nvPr>
        </p:nvSpPr>
        <p:spPr>
          <a:xfrm>
            <a:off x="550863" y="2678400"/>
            <a:ext cx="3565525" cy="3414425"/>
          </a:xfrm>
        </p:spPr>
        <p:txBody>
          <a:bodyPr vert="horz" wrap="square" lIns="0" tIns="0" rIns="0" bIns="0" rtlCol="0" anchor="t">
            <a:normAutofit fontScale="92500" lnSpcReduction="10000"/>
          </a:bodyPr>
          <a:lstStyle/>
          <a:p>
            <a:pPr indent="-228600">
              <a:lnSpc>
                <a:spcPct val="100000"/>
              </a:lnSpc>
              <a:buFont typeface="Arial" panose="020B0604020202020204" pitchFamily="34" charset="0"/>
              <a:buChar char="•"/>
            </a:pPr>
            <a:r>
              <a:rPr lang="en-US" sz="1200" dirty="0"/>
              <a:t>Needs to be checked and specimens removed every morning</a:t>
            </a:r>
          </a:p>
          <a:p>
            <a:pPr lvl="1" indent="-228600">
              <a:lnSpc>
                <a:spcPct val="100000"/>
              </a:lnSpc>
              <a:buFont typeface="Arial" panose="020B0604020202020204" pitchFamily="34" charset="0"/>
              <a:buChar char="•"/>
            </a:pPr>
            <a:r>
              <a:rPr lang="en-US" sz="1000" dirty="0"/>
              <a:t>Notify other techs if fresh specimens still in fridge</a:t>
            </a:r>
          </a:p>
          <a:p>
            <a:pPr indent="-228600">
              <a:lnSpc>
                <a:spcPct val="100000"/>
              </a:lnSpc>
              <a:buFont typeface="Arial" panose="020B0604020202020204" pitchFamily="34" charset="0"/>
              <a:buChar char="•"/>
            </a:pPr>
            <a:r>
              <a:rPr lang="en-US" sz="1200" dirty="0"/>
              <a:t>Add formalin to specimens </a:t>
            </a:r>
          </a:p>
          <a:p>
            <a:pPr indent="-228600">
              <a:lnSpc>
                <a:spcPct val="100000"/>
              </a:lnSpc>
              <a:buFont typeface="Arial" panose="020B0604020202020204" pitchFamily="34" charset="0"/>
              <a:buChar char="•"/>
            </a:pPr>
            <a:r>
              <a:rPr lang="en-US" sz="1200" dirty="0"/>
              <a:t>If specimens are colon, uteri, kidney, urinary bladder,  Whipple's- place in to be opened bin for Sr. Pas</a:t>
            </a:r>
          </a:p>
          <a:p>
            <a:pPr indent="-228600">
              <a:lnSpc>
                <a:spcPct val="100000"/>
              </a:lnSpc>
              <a:buFont typeface="Arial" panose="020B0604020202020204" pitchFamily="34" charset="0"/>
              <a:buChar char="•"/>
            </a:pPr>
            <a:r>
              <a:rPr lang="en-US" sz="1200" dirty="0"/>
              <a:t>Placentas need to have saline poured off and formalin added</a:t>
            </a:r>
          </a:p>
          <a:p>
            <a:pPr indent="-228600">
              <a:lnSpc>
                <a:spcPct val="100000"/>
              </a:lnSpc>
              <a:buFont typeface="Arial" panose="020B0604020202020204" pitchFamily="34" charset="0"/>
              <a:buChar char="•"/>
            </a:pPr>
            <a:r>
              <a:rPr lang="en-US" sz="1200" dirty="0"/>
              <a:t>Placentas for autopsy- do not add formalin</a:t>
            </a:r>
          </a:p>
          <a:p>
            <a:pPr indent="-228600">
              <a:lnSpc>
                <a:spcPct val="100000"/>
              </a:lnSpc>
              <a:buFont typeface="Arial" panose="020B0604020202020204" pitchFamily="34" charset="0"/>
              <a:buChar char="•"/>
            </a:pPr>
            <a:r>
              <a:rPr lang="en-US" sz="1200" dirty="0"/>
              <a:t>POC for cytogenetics: do not add formalin</a:t>
            </a:r>
          </a:p>
          <a:p>
            <a:pPr indent="-228600">
              <a:lnSpc>
                <a:spcPct val="100000"/>
              </a:lnSpc>
              <a:buFont typeface="Arial" panose="020B0604020202020204" pitchFamily="34" charset="0"/>
              <a:buChar char="•"/>
            </a:pPr>
            <a:r>
              <a:rPr lang="en-US" sz="1200" dirty="0"/>
              <a:t>Leg amputations- accession and leave requisition and blocks on PAs cart</a:t>
            </a:r>
          </a:p>
        </p:txBody>
      </p:sp>
      <p:pic>
        <p:nvPicPr>
          <p:cNvPr id="10" name="Content Placeholder 9">
            <a:extLst>
              <a:ext uri="{FF2B5EF4-FFF2-40B4-BE49-F238E27FC236}">
                <a16:creationId xmlns:a16="http://schemas.microsoft.com/office/drawing/2014/main" id="{18B9BAA7-42CF-CF20-5027-D16D505A204C}"/>
              </a:ext>
            </a:extLst>
          </p:cNvPr>
          <p:cNvPicPr>
            <a:picLocks noGrp="1" noChangeAspect="1"/>
          </p:cNvPicPr>
          <p:nvPr>
            <p:ph idx="1"/>
          </p:nvPr>
        </p:nvPicPr>
        <p:blipFill rotWithShape="1">
          <a:blip r:embed="rId2"/>
          <a:srcRect b="25000"/>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 name="Group 2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8" name="Oval 2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Date Placeholder 3">
            <a:extLst>
              <a:ext uri="{FF2B5EF4-FFF2-40B4-BE49-F238E27FC236}">
                <a16:creationId xmlns:a16="http://schemas.microsoft.com/office/drawing/2014/main" id="{8E81A997-3AF4-D46E-FC80-CEA2B2F00BF3}"/>
              </a:ext>
            </a:extLst>
          </p:cNvPr>
          <p:cNvSpPr>
            <a:spLocks noGrp="1"/>
          </p:cNvSpPr>
          <p:nvPr>
            <p:ph type="dt" sz="half" idx="10"/>
          </p:nvPr>
        </p:nvSpPr>
        <p:spPr>
          <a:xfrm>
            <a:off x="550863" y="6507212"/>
            <a:ext cx="2628900" cy="153888"/>
          </a:xfrm>
        </p:spPr>
        <p:txBody>
          <a:bodyPr vert="horz" wrap="square" lIns="0" tIns="0" rIns="0" bIns="0" rtlCol="0" anchor="ctr">
            <a:normAutofit/>
          </a:bodyPr>
          <a:lstStyle/>
          <a:p>
            <a:pPr>
              <a:spcAft>
                <a:spcPts val="600"/>
              </a:spcAft>
            </a:pPr>
            <a:r>
              <a:rPr lang="en-US">
                <a:solidFill>
                  <a:schemeClr val="tx1">
                    <a:alpha val="80000"/>
                  </a:schemeClr>
                </a:solidFill>
              </a:rPr>
              <a:t>Tuesday, February 2, 20XX</a:t>
            </a:r>
          </a:p>
        </p:txBody>
      </p:sp>
      <p:sp>
        <p:nvSpPr>
          <p:cNvPr id="5" name="Footer Placeholder 4">
            <a:extLst>
              <a:ext uri="{FF2B5EF4-FFF2-40B4-BE49-F238E27FC236}">
                <a16:creationId xmlns:a16="http://schemas.microsoft.com/office/drawing/2014/main" id="{42846115-3ACC-77C1-6E0B-54E2AF901A4C}"/>
              </a:ext>
            </a:extLst>
          </p:cNvPr>
          <p:cNvSpPr>
            <a:spLocks noGrp="1"/>
          </p:cNvSpPr>
          <p:nvPr>
            <p:ph type="ftr" sz="quarter" idx="11"/>
          </p:nvPr>
        </p:nvSpPr>
        <p:spPr>
          <a:xfrm>
            <a:off x="3359150" y="6507212"/>
            <a:ext cx="6379210" cy="153888"/>
          </a:xfrm>
        </p:spPr>
        <p:txBody>
          <a:bodyPr vert="horz" wrap="square" lIns="0" tIns="0" rIns="0" bIns="0" rtlCol="0" anchor="ctr">
            <a:normAutofit/>
          </a:bodyPr>
          <a:lstStyle/>
          <a:p>
            <a:pPr>
              <a:spcAft>
                <a:spcPts val="600"/>
              </a:spcAft>
            </a:pPr>
            <a:r>
              <a:rPr lang="en-US" kern="1200">
                <a:solidFill>
                  <a:schemeClr val="tx1">
                    <a:alpha val="80000"/>
                  </a:schemeClr>
                </a:solidFill>
                <a:latin typeface="+mn-lt"/>
                <a:ea typeface="+mn-ea"/>
                <a:cs typeface="+mn-cs"/>
              </a:rPr>
              <a:t>Sample Footer Text</a:t>
            </a:r>
          </a:p>
        </p:txBody>
      </p:sp>
      <p:sp>
        <p:nvSpPr>
          <p:cNvPr id="6" name="Slide Number Placeholder 5">
            <a:extLst>
              <a:ext uri="{FF2B5EF4-FFF2-40B4-BE49-F238E27FC236}">
                <a16:creationId xmlns:a16="http://schemas.microsoft.com/office/drawing/2014/main" id="{AF4B92A0-8232-8566-1FC0-250D61AD08DA}"/>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7</a:t>
            </a:fld>
            <a:endParaRPr lang="en-US">
              <a:solidFill>
                <a:schemeClr val="tx1">
                  <a:alpha val="80000"/>
                </a:schemeClr>
              </a:solidFill>
            </a:endParaRPr>
          </a:p>
        </p:txBody>
      </p:sp>
    </p:spTree>
    <p:extLst>
      <p:ext uri="{BB962C8B-B14F-4D97-AF65-F5344CB8AC3E}">
        <p14:creationId xmlns:p14="http://schemas.microsoft.com/office/powerpoint/2010/main" val="240880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ctrTitle"/>
          </p:nvPr>
        </p:nvSpPr>
        <p:spPr/>
        <p:txBody>
          <a:bodyPr/>
          <a:lstStyle/>
          <a:p>
            <a:r>
              <a:rPr lang="en-US" dirty="0"/>
              <a:t>Types of Specimens that need immediate triage</a:t>
            </a:r>
          </a:p>
        </p:txBody>
      </p:sp>
      <p:graphicFrame>
        <p:nvGraphicFramePr>
          <p:cNvPr id="11" name="Content Placeholder 10" descr="Bar Chart Placeholder ">
            <a:extLst>
              <a:ext uri="{FF2B5EF4-FFF2-40B4-BE49-F238E27FC236}">
                <a16:creationId xmlns:a16="http://schemas.microsoft.com/office/drawing/2014/main" id="{E4A6D503-95F0-4FD3-86D4-D1170C6E2B64}"/>
              </a:ext>
            </a:extLst>
          </p:cNvPr>
          <p:cNvGraphicFramePr>
            <a:graphicFrameLocks noGrp="1"/>
          </p:cNvGraphicFramePr>
          <p:nvPr>
            <p:ph type="pic" sz="quarter" idx="13"/>
            <p:extLst>
              <p:ext uri="{D42A27DB-BD31-4B8C-83A1-F6EECF244321}">
                <p14:modId xmlns:p14="http://schemas.microsoft.com/office/powerpoint/2010/main" val="3849903259"/>
              </p:ext>
            </p:extLst>
          </p:nvPr>
        </p:nvGraphicFramePr>
        <p:xfrm flipH="1">
          <a:off x="1033781" y="3271937"/>
          <a:ext cx="45719" cy="153888"/>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Placeholder 23">
            <a:extLst>
              <a:ext uri="{FF2B5EF4-FFF2-40B4-BE49-F238E27FC236}">
                <a16:creationId xmlns:a16="http://schemas.microsoft.com/office/drawing/2014/main" id="{29C52088-6FAB-2B45-58F5-8B704676AB68}"/>
              </a:ext>
            </a:extLst>
          </p:cNvPr>
          <p:cNvPicPr>
            <a:picLocks noGrp="1" noChangeAspect="1"/>
          </p:cNvPicPr>
          <p:nvPr>
            <p:ph type="pic" sz="quarter" idx="14"/>
          </p:nvPr>
        </p:nvPicPr>
        <p:blipFill>
          <a:blip r:embed="rId3"/>
          <a:srcRect t="18152" b="18152"/>
          <a:stretch>
            <a:fillRect/>
          </a:stretch>
        </p:blipFill>
        <p:spPr>
          <a:xfrm>
            <a:off x="837239" y="2373243"/>
            <a:ext cx="1867209" cy="1253041"/>
          </a:xfrm>
          <a:prstGeom prst="rect">
            <a:avLst/>
          </a:prstGeom>
        </p:spPr>
      </p:pic>
      <p:pic>
        <p:nvPicPr>
          <p:cNvPr id="26" name="Picture Placeholder 25">
            <a:extLst>
              <a:ext uri="{FF2B5EF4-FFF2-40B4-BE49-F238E27FC236}">
                <a16:creationId xmlns:a16="http://schemas.microsoft.com/office/drawing/2014/main" id="{FB880101-06C9-DC00-EF2C-5403E7AA7E6C}"/>
              </a:ext>
            </a:extLst>
          </p:cNvPr>
          <p:cNvPicPr>
            <a:picLocks noGrp="1" noChangeAspect="1"/>
          </p:cNvPicPr>
          <p:nvPr>
            <p:ph type="pic" sz="quarter" idx="15"/>
          </p:nvPr>
        </p:nvPicPr>
        <p:blipFill>
          <a:blip r:embed="rId4"/>
          <a:srcRect t="18147" b="18147"/>
          <a:stretch>
            <a:fillRect/>
          </a:stretch>
        </p:blipFill>
        <p:spPr>
          <a:xfrm>
            <a:off x="3857625" y="2144713"/>
            <a:ext cx="1692275" cy="1436687"/>
          </a:xfrm>
          <a:prstGeom prst="rect">
            <a:avLst/>
          </a:prstGeom>
        </p:spPr>
      </p:pic>
      <p:pic>
        <p:nvPicPr>
          <p:cNvPr id="28" name="Picture Placeholder 27">
            <a:extLst>
              <a:ext uri="{FF2B5EF4-FFF2-40B4-BE49-F238E27FC236}">
                <a16:creationId xmlns:a16="http://schemas.microsoft.com/office/drawing/2014/main" id="{DAF35FF2-E276-F8B8-F5AD-16AF91BFAEA0}"/>
              </a:ext>
            </a:extLst>
          </p:cNvPr>
          <p:cNvPicPr>
            <a:picLocks noGrp="1" noChangeAspect="1"/>
          </p:cNvPicPr>
          <p:nvPr>
            <p:ph type="pic" sz="quarter" idx="16"/>
          </p:nvPr>
        </p:nvPicPr>
        <p:blipFill>
          <a:blip r:embed="rId5"/>
          <a:srcRect t="18182" b="18182"/>
          <a:stretch>
            <a:fillRect/>
          </a:stretch>
        </p:blipFill>
        <p:spPr>
          <a:prstGeom prst="rect">
            <a:avLst/>
          </a:prstGeom>
        </p:spPr>
      </p:pic>
      <p:sp>
        <p:nvSpPr>
          <p:cNvPr id="17" name="Text Placeholder 16">
            <a:extLst>
              <a:ext uri="{FF2B5EF4-FFF2-40B4-BE49-F238E27FC236}">
                <a16:creationId xmlns:a16="http://schemas.microsoft.com/office/drawing/2014/main" id="{533AB709-FD34-BEB5-5825-B0E8C3EE994F}"/>
              </a:ext>
            </a:extLst>
          </p:cNvPr>
          <p:cNvSpPr>
            <a:spLocks noGrp="1"/>
          </p:cNvSpPr>
          <p:nvPr>
            <p:ph type="body" sz="quarter" idx="18"/>
          </p:nvPr>
        </p:nvSpPr>
        <p:spPr>
          <a:xfrm>
            <a:off x="1033782" y="3781424"/>
            <a:ext cx="1757044" cy="638175"/>
          </a:xfrm>
        </p:spPr>
        <p:txBody>
          <a:bodyPr/>
          <a:lstStyle/>
          <a:p>
            <a:r>
              <a:rPr lang="en-US" dirty="0"/>
              <a:t>Frozen Section</a:t>
            </a:r>
          </a:p>
        </p:txBody>
      </p:sp>
      <p:sp>
        <p:nvSpPr>
          <p:cNvPr id="16" name="Text Placeholder 15">
            <a:extLst>
              <a:ext uri="{FF2B5EF4-FFF2-40B4-BE49-F238E27FC236}">
                <a16:creationId xmlns:a16="http://schemas.microsoft.com/office/drawing/2014/main" id="{E795CDD7-FD6B-BD5D-9DC5-BE273F482760}"/>
              </a:ext>
            </a:extLst>
          </p:cNvPr>
          <p:cNvSpPr>
            <a:spLocks noGrp="1"/>
          </p:cNvSpPr>
          <p:nvPr>
            <p:ph type="body" sz="quarter" idx="17"/>
          </p:nvPr>
        </p:nvSpPr>
        <p:spPr>
          <a:xfrm>
            <a:off x="837239" y="4574739"/>
            <a:ext cx="1953065" cy="712156"/>
          </a:xfrm>
        </p:spPr>
        <p:txBody>
          <a:bodyPr/>
          <a:lstStyle/>
          <a:p>
            <a:r>
              <a:rPr lang="en-US" dirty="0"/>
              <a:t>Take to FS room for Frozen immediately</a:t>
            </a:r>
          </a:p>
        </p:txBody>
      </p:sp>
      <p:sp>
        <p:nvSpPr>
          <p:cNvPr id="19" name="Text Placeholder 18">
            <a:extLst>
              <a:ext uri="{FF2B5EF4-FFF2-40B4-BE49-F238E27FC236}">
                <a16:creationId xmlns:a16="http://schemas.microsoft.com/office/drawing/2014/main" id="{666A2C2B-3013-199F-A067-F164586C4E66}"/>
              </a:ext>
            </a:extLst>
          </p:cNvPr>
          <p:cNvSpPr>
            <a:spLocks noGrp="1"/>
          </p:cNvSpPr>
          <p:nvPr>
            <p:ph type="body" sz="quarter" idx="20"/>
          </p:nvPr>
        </p:nvSpPr>
        <p:spPr>
          <a:xfrm>
            <a:off x="3793433" y="3781425"/>
            <a:ext cx="1757043" cy="638174"/>
          </a:xfrm>
        </p:spPr>
        <p:txBody>
          <a:bodyPr/>
          <a:lstStyle/>
          <a:p>
            <a:r>
              <a:rPr lang="en-US" dirty="0"/>
              <a:t> Fresh specimens</a:t>
            </a:r>
          </a:p>
        </p:txBody>
      </p:sp>
      <p:sp>
        <p:nvSpPr>
          <p:cNvPr id="18" name="Text Placeholder 17">
            <a:extLst>
              <a:ext uri="{FF2B5EF4-FFF2-40B4-BE49-F238E27FC236}">
                <a16:creationId xmlns:a16="http://schemas.microsoft.com/office/drawing/2014/main" id="{9F7D0735-D9A1-5552-E925-39082B25F1BD}"/>
              </a:ext>
            </a:extLst>
          </p:cNvPr>
          <p:cNvSpPr>
            <a:spLocks noGrp="1"/>
          </p:cNvSpPr>
          <p:nvPr>
            <p:ph type="body" sz="quarter" idx="19"/>
          </p:nvPr>
        </p:nvSpPr>
        <p:spPr>
          <a:xfrm>
            <a:off x="3838384" y="4574739"/>
            <a:ext cx="1711572" cy="1824604"/>
          </a:xfrm>
        </p:spPr>
        <p:txBody>
          <a:bodyPr/>
          <a:lstStyle/>
          <a:p>
            <a:pPr marL="285750" indent="-285750">
              <a:buFont typeface="Arial" panose="020B0604020202020204" pitchFamily="34" charset="0"/>
              <a:buChar char="•"/>
            </a:pPr>
            <a:r>
              <a:rPr lang="en-US" dirty="0"/>
              <a:t>Verify Cultures/ flow not needed</a:t>
            </a:r>
          </a:p>
          <a:p>
            <a:pPr marL="285750" indent="-285750">
              <a:buFont typeface="Arial" panose="020B0604020202020204" pitchFamily="34" charset="0"/>
              <a:buChar char="•"/>
            </a:pPr>
            <a:r>
              <a:rPr lang="en-US" dirty="0"/>
              <a:t>Give Breast cases to SR PA</a:t>
            </a:r>
          </a:p>
          <a:p>
            <a:pPr marL="285750" indent="-285750">
              <a:buFont typeface="Arial" panose="020B0604020202020204" pitchFamily="34" charset="0"/>
              <a:buChar char="•"/>
            </a:pPr>
            <a:r>
              <a:rPr lang="en-US" dirty="0"/>
              <a:t>Add Formalin </a:t>
            </a:r>
          </a:p>
        </p:txBody>
      </p:sp>
      <p:sp>
        <p:nvSpPr>
          <p:cNvPr id="21" name="Text Placeholder 20">
            <a:extLst>
              <a:ext uri="{FF2B5EF4-FFF2-40B4-BE49-F238E27FC236}">
                <a16:creationId xmlns:a16="http://schemas.microsoft.com/office/drawing/2014/main" id="{BE89D4A4-DB50-76DD-F2E3-1B6581D58643}"/>
              </a:ext>
            </a:extLst>
          </p:cNvPr>
          <p:cNvSpPr>
            <a:spLocks noGrp="1"/>
          </p:cNvSpPr>
          <p:nvPr>
            <p:ph type="body" sz="quarter" idx="22"/>
          </p:nvPr>
        </p:nvSpPr>
        <p:spPr>
          <a:xfrm>
            <a:off x="6271857" y="3781425"/>
            <a:ext cx="2102212" cy="365760"/>
          </a:xfrm>
        </p:spPr>
        <p:txBody>
          <a:bodyPr/>
          <a:lstStyle/>
          <a:p>
            <a:r>
              <a:rPr lang="en-US" dirty="0"/>
              <a:t>Lymphoma Workup/Flow Cytometry</a:t>
            </a:r>
          </a:p>
        </p:txBody>
      </p:sp>
      <p:sp>
        <p:nvSpPr>
          <p:cNvPr id="20" name="Text Placeholder 19">
            <a:extLst>
              <a:ext uri="{FF2B5EF4-FFF2-40B4-BE49-F238E27FC236}">
                <a16:creationId xmlns:a16="http://schemas.microsoft.com/office/drawing/2014/main" id="{357C3609-361A-46A4-3033-FCBA749D98E1}"/>
              </a:ext>
            </a:extLst>
          </p:cNvPr>
          <p:cNvSpPr>
            <a:spLocks noGrp="1"/>
          </p:cNvSpPr>
          <p:nvPr>
            <p:ph type="body" sz="quarter" idx="21"/>
          </p:nvPr>
        </p:nvSpPr>
        <p:spPr>
          <a:xfrm>
            <a:off x="6500553" y="4800221"/>
            <a:ext cx="1554480" cy="913676"/>
          </a:xfrm>
        </p:spPr>
        <p:txBody>
          <a:bodyPr/>
          <a:lstStyle/>
          <a:p>
            <a:r>
              <a:rPr lang="en-US" dirty="0"/>
              <a:t>Need to be taken to FS room within 15 minutes of drop off for triage</a:t>
            </a:r>
          </a:p>
        </p:txBody>
      </p:sp>
      <p:sp>
        <p:nvSpPr>
          <p:cNvPr id="23" name="Text Placeholder 22">
            <a:extLst>
              <a:ext uri="{FF2B5EF4-FFF2-40B4-BE49-F238E27FC236}">
                <a16:creationId xmlns:a16="http://schemas.microsoft.com/office/drawing/2014/main" id="{A153C3DB-FA8E-8347-6691-A735F3BB0177}"/>
              </a:ext>
            </a:extLst>
          </p:cNvPr>
          <p:cNvSpPr>
            <a:spLocks noGrp="1"/>
          </p:cNvSpPr>
          <p:nvPr>
            <p:ph type="body" sz="quarter" idx="24"/>
          </p:nvPr>
        </p:nvSpPr>
        <p:spPr/>
        <p:txBody>
          <a:bodyPr/>
          <a:lstStyle/>
          <a:p>
            <a:r>
              <a:rPr lang="en-US" dirty="0"/>
              <a:t>Shared Specimens</a:t>
            </a:r>
          </a:p>
        </p:txBody>
      </p:sp>
      <p:sp>
        <p:nvSpPr>
          <p:cNvPr id="22" name="Text Placeholder 21">
            <a:extLst>
              <a:ext uri="{FF2B5EF4-FFF2-40B4-BE49-F238E27FC236}">
                <a16:creationId xmlns:a16="http://schemas.microsoft.com/office/drawing/2014/main" id="{BED303D0-1379-5CD8-11C2-51FC397CB327}"/>
              </a:ext>
            </a:extLst>
          </p:cNvPr>
          <p:cNvSpPr>
            <a:spLocks noGrp="1"/>
          </p:cNvSpPr>
          <p:nvPr>
            <p:ph type="body" sz="quarter" idx="23"/>
          </p:nvPr>
        </p:nvSpPr>
        <p:spPr>
          <a:xfrm>
            <a:off x="9432345" y="4514004"/>
            <a:ext cx="1711572" cy="1329843"/>
          </a:xfrm>
        </p:spPr>
        <p:txBody>
          <a:bodyPr/>
          <a:lstStyle/>
          <a:p>
            <a:r>
              <a:rPr lang="en-US" dirty="0"/>
              <a:t>Check requisition to determine what needs done first: cultures, lymphoma workup or Frozen Section</a:t>
            </a:r>
          </a:p>
        </p:txBody>
      </p:sp>
      <p:sp>
        <p:nvSpPr>
          <p:cNvPr id="4" name="Date Placeholder 3">
            <a:extLst>
              <a:ext uri="{FF2B5EF4-FFF2-40B4-BE49-F238E27FC236}">
                <a16:creationId xmlns:a16="http://schemas.microsoft.com/office/drawing/2014/main" id="{E39EF484-38C8-4EDC-ACF5-695CFB216839}"/>
              </a:ext>
            </a:extLst>
          </p:cNvPr>
          <p:cNvSpPr>
            <a:spLocks noGrp="1"/>
          </p:cNvSpPr>
          <p:nvPr>
            <p:ph type="dt" sz="half" idx="10"/>
          </p:nvPr>
        </p:nvSpPr>
        <p:spPr/>
        <p:txBody>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D183D7-B16E-4A9D-BC4B-D1EC347BF97E}"/>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a:lstStyle/>
          <a:p>
            <a:fld id="{DBA1B0FB-D917-4C8C-928F-313BD683BF39}" type="slidenum">
              <a:rPr lang="en-US" smtClean="0"/>
              <a:pPr/>
              <a:t>8</a:t>
            </a:fld>
            <a:endParaRPr lang="en-US"/>
          </a:p>
        </p:txBody>
      </p:sp>
      <p:pic>
        <p:nvPicPr>
          <p:cNvPr id="25" name="Picture 24">
            <a:extLst>
              <a:ext uri="{FF2B5EF4-FFF2-40B4-BE49-F238E27FC236}">
                <a16:creationId xmlns:a16="http://schemas.microsoft.com/office/drawing/2014/main" id="{98FBE949-CD74-4D83-8CCB-B37B314BD14D}"/>
              </a:ext>
            </a:extLst>
          </p:cNvPr>
          <p:cNvPicPr>
            <a:picLocks noChangeAspect="1"/>
          </p:cNvPicPr>
          <p:nvPr/>
        </p:nvPicPr>
        <p:blipFill>
          <a:blip r:embed="rId6"/>
          <a:stretch>
            <a:fillRect/>
          </a:stretch>
        </p:blipFill>
        <p:spPr>
          <a:xfrm>
            <a:off x="6703824" y="1567437"/>
            <a:ext cx="1694835" cy="2058847"/>
          </a:xfrm>
          <a:prstGeom prst="rect">
            <a:avLst/>
          </a:prstGeom>
        </p:spPr>
      </p:pic>
      <p:pic>
        <p:nvPicPr>
          <p:cNvPr id="27" name="Picture 26">
            <a:extLst>
              <a:ext uri="{FF2B5EF4-FFF2-40B4-BE49-F238E27FC236}">
                <a16:creationId xmlns:a16="http://schemas.microsoft.com/office/drawing/2014/main" id="{443F464A-42E6-134B-4458-07F4995D1EE1}"/>
              </a:ext>
            </a:extLst>
          </p:cNvPr>
          <p:cNvPicPr>
            <a:picLocks noChangeAspect="1"/>
          </p:cNvPicPr>
          <p:nvPr/>
        </p:nvPicPr>
        <p:blipFill>
          <a:blip r:embed="rId7"/>
          <a:stretch>
            <a:fillRect/>
          </a:stretch>
        </p:blipFill>
        <p:spPr>
          <a:xfrm>
            <a:off x="6271856" y="1567437"/>
            <a:ext cx="2114620" cy="2213987"/>
          </a:xfrm>
          <a:prstGeom prst="rect">
            <a:avLst/>
          </a:prstGeom>
        </p:spPr>
      </p:pic>
    </p:spTree>
    <p:extLst>
      <p:ext uri="{BB962C8B-B14F-4D97-AF65-F5344CB8AC3E}">
        <p14:creationId xmlns:p14="http://schemas.microsoft.com/office/powerpoint/2010/main" val="374028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864-1039-54A0-B52E-452C47B628D6}"/>
              </a:ext>
            </a:extLst>
          </p:cNvPr>
          <p:cNvSpPr>
            <a:spLocks noGrp="1"/>
          </p:cNvSpPr>
          <p:nvPr>
            <p:ph type="title"/>
          </p:nvPr>
        </p:nvSpPr>
        <p:spPr/>
        <p:txBody>
          <a:bodyPr/>
          <a:lstStyle/>
          <a:p>
            <a:r>
              <a:rPr lang="en-US" dirty="0"/>
              <a:t>Frozen Sections</a:t>
            </a:r>
          </a:p>
        </p:txBody>
      </p:sp>
      <p:sp>
        <p:nvSpPr>
          <p:cNvPr id="3" name="Content Placeholder 2">
            <a:extLst>
              <a:ext uri="{FF2B5EF4-FFF2-40B4-BE49-F238E27FC236}">
                <a16:creationId xmlns:a16="http://schemas.microsoft.com/office/drawing/2014/main" id="{345562E2-EAE5-9AD9-2739-8CDCE9FBD627}"/>
              </a:ext>
            </a:extLst>
          </p:cNvPr>
          <p:cNvSpPr>
            <a:spLocks noGrp="1"/>
          </p:cNvSpPr>
          <p:nvPr>
            <p:ph idx="1"/>
          </p:nvPr>
        </p:nvSpPr>
        <p:spPr/>
        <p:txBody>
          <a:bodyPr/>
          <a:lstStyle/>
          <a:p>
            <a:r>
              <a:rPr lang="en-US" dirty="0"/>
              <a:t>DO NOT ADD FORMALIN</a:t>
            </a:r>
          </a:p>
          <a:p>
            <a:r>
              <a:rPr lang="en-US" dirty="0"/>
              <a:t>Take to Frozen Room ASAP</a:t>
            </a:r>
          </a:p>
        </p:txBody>
      </p:sp>
      <p:pic>
        <p:nvPicPr>
          <p:cNvPr id="10" name="Picture Placeholder 9">
            <a:extLst>
              <a:ext uri="{FF2B5EF4-FFF2-40B4-BE49-F238E27FC236}">
                <a16:creationId xmlns:a16="http://schemas.microsoft.com/office/drawing/2014/main" id="{E6EC9CFE-EEE0-F652-996A-A2881C333F84}"/>
              </a:ext>
            </a:extLst>
          </p:cNvPr>
          <p:cNvPicPr>
            <a:picLocks noGrp="1" noChangeAspect="1"/>
          </p:cNvPicPr>
          <p:nvPr>
            <p:ph type="pic" sz="quarter" idx="13"/>
          </p:nvPr>
        </p:nvPicPr>
        <p:blipFill>
          <a:blip r:embed="rId2"/>
          <a:srcRect t="12498" b="12498"/>
          <a:stretch>
            <a:fillRect/>
          </a:stretch>
        </p:blipFill>
        <p:spPr>
          <a:prstGeom prst="rect">
            <a:avLst/>
          </a:prstGeom>
        </p:spPr>
      </p:pic>
      <p:pic>
        <p:nvPicPr>
          <p:cNvPr id="11" name="Picture Placeholder 10">
            <a:extLst>
              <a:ext uri="{FF2B5EF4-FFF2-40B4-BE49-F238E27FC236}">
                <a16:creationId xmlns:a16="http://schemas.microsoft.com/office/drawing/2014/main" id="{8F8AB5EA-407A-2F19-7D0A-B909CB32DBE3}"/>
              </a:ext>
            </a:extLst>
          </p:cNvPr>
          <p:cNvPicPr>
            <a:picLocks noGrp="1" noChangeAspect="1"/>
          </p:cNvPicPr>
          <p:nvPr>
            <p:ph type="pic" sz="quarter" idx="15"/>
          </p:nvPr>
        </p:nvPicPr>
        <p:blipFill>
          <a:blip r:embed="rId3"/>
          <a:srcRect t="12480" b="12480"/>
          <a:stretch>
            <a:fillRect/>
          </a:stretch>
        </p:blipFill>
        <p:spPr>
          <a:prstGeom prst="rect">
            <a:avLst/>
          </a:prstGeom>
        </p:spPr>
      </p:pic>
      <p:sp>
        <p:nvSpPr>
          <p:cNvPr id="6" name="Slide Number Placeholder 5">
            <a:extLst>
              <a:ext uri="{FF2B5EF4-FFF2-40B4-BE49-F238E27FC236}">
                <a16:creationId xmlns:a16="http://schemas.microsoft.com/office/drawing/2014/main" id="{987FD085-9EBE-327C-0159-B62EE9955151}"/>
              </a:ext>
            </a:extLst>
          </p:cNvPr>
          <p:cNvSpPr>
            <a:spLocks noGrp="1"/>
          </p:cNvSpPr>
          <p:nvPr>
            <p:ph type="sldNum" sz="quarter" idx="12"/>
          </p:nvPr>
        </p:nvSpPr>
        <p:spPr/>
        <p:txBody>
          <a:bodyPr/>
          <a:lstStyle/>
          <a:p>
            <a:fld id="{DBA1B0FB-D917-4C8C-928F-313BD683BF39}" type="slidenum">
              <a:rPr lang="en-US" smtClean="0"/>
              <a:t>9</a:t>
            </a:fld>
            <a:endParaRPr lang="en-US"/>
          </a:p>
        </p:txBody>
      </p:sp>
    </p:spTree>
    <p:extLst>
      <p:ext uri="{BB962C8B-B14F-4D97-AF65-F5344CB8AC3E}">
        <p14:creationId xmlns:p14="http://schemas.microsoft.com/office/powerpoint/2010/main" val="235594623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{2E96806E-509F-4CE3-8844-B0F8B5EE8AA9}tf33713516_win32</Template>
  <TotalTime>1351</TotalTime>
  <Words>1623</Words>
  <Application>Microsoft Office PowerPoint</Application>
  <PresentationFormat>Widescreen</PresentationFormat>
  <Paragraphs>216</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Walbaum Display</vt:lpstr>
      <vt:lpstr>3DFloatVTI</vt:lpstr>
      <vt:lpstr>AP Specimen Receipt</vt:lpstr>
      <vt:lpstr>Agenda</vt:lpstr>
      <vt:lpstr>Introduction</vt:lpstr>
      <vt:lpstr>Topic one</vt:lpstr>
      <vt:lpstr>Drop off Bin</vt:lpstr>
      <vt:lpstr>Drop Off process</vt:lpstr>
      <vt:lpstr>Double Door Refrigerator</vt:lpstr>
      <vt:lpstr>Types of Specimens that need immediate triage</vt:lpstr>
      <vt:lpstr>Frozen Sections</vt:lpstr>
      <vt:lpstr>Fresh Specimens</vt:lpstr>
      <vt:lpstr>Shared Specimens</vt:lpstr>
      <vt:lpstr>Topic two</vt:lpstr>
      <vt:lpstr>Adding Formalin: PPE / face shield needed</vt:lpstr>
      <vt:lpstr>AP Labels</vt:lpstr>
      <vt:lpstr>Accessioning/Label  Expectations</vt:lpstr>
      <vt:lpstr>Topic three</vt:lpstr>
      <vt:lpstr>Where specimens will come from</vt:lpstr>
      <vt:lpstr>Division of biopsies- bins should have dividers between each case</vt:lpstr>
      <vt:lpstr>What is a rush biopsy- red bins</vt:lpstr>
      <vt:lpstr>Previous days biopsies</vt:lpstr>
      <vt:lpstr>Do Fresh specimens go in bins?</vt:lpstr>
      <vt:lpstr>SR PA work- small/ medium case should be in blue bins with dividers    </vt:lpstr>
      <vt:lpstr>Placentas- Routine</vt:lpstr>
      <vt:lpstr>Topic four</vt:lpstr>
      <vt:lpstr>Lymphoma Workup Triage</vt:lpstr>
      <vt:lpstr>Kidney stones</vt:lpstr>
      <vt:lpstr>Kidney Biopsies- Random Kidneys- Medical kidney biopsies</vt:lpstr>
      <vt:lpstr>DIF : Direct Immunofluorescence for skin punches for rashes and bullous lesions</vt:lpstr>
      <vt:lpstr>Conclusion</vt:lpstr>
    </vt:vector>
  </TitlesOfParts>
  <Company>OhioHealth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Specimen Receipt</dc:title>
  <dc:creator>Mitchem, Michelle</dc:creator>
  <cp:lastModifiedBy>Mitchem, Michelle</cp:lastModifiedBy>
  <cp:revision>26</cp:revision>
  <dcterms:created xsi:type="dcterms:W3CDTF">2023-06-13T15:33:42Z</dcterms:created>
  <dcterms:modified xsi:type="dcterms:W3CDTF">2023-06-15T19:16:03Z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