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3" r:id="rId4"/>
    <p:sldId id="284" r:id="rId5"/>
    <p:sldId id="288" r:id="rId6"/>
    <p:sldId id="274" r:id="rId7"/>
    <p:sldId id="283" r:id="rId8"/>
    <p:sldId id="286" r:id="rId9"/>
    <p:sldId id="287"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portis\Documents\RL6%20by%20Month%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hportis\Documents\RL6%20Graphs%20by%20Mon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RL6 by Month</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3.5842293906810034E-2"/>
          <c:y val="0.14968050911444292"/>
          <c:w val="0.89767015682179507"/>
          <c:h val="0.76192399237766517"/>
        </c:manualLayout>
      </c:layout>
      <c:lineChart>
        <c:grouping val="standard"/>
        <c:varyColors val="0"/>
        <c:ser>
          <c:idx val="0"/>
          <c:order val="0"/>
          <c:tx>
            <c:strRef>
              <c:f>Sheet1!$B$4</c:f>
              <c:strCache>
                <c:ptCount val="1"/>
                <c:pt idx="0">
                  <c:v>Lab</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Sheet1!$A$5:$A$12</c:f>
              <c:strCache>
                <c:ptCount val="8"/>
                <c:pt idx="0">
                  <c:v>Jan</c:v>
                </c:pt>
                <c:pt idx="1">
                  <c:v>Feb</c:v>
                </c:pt>
                <c:pt idx="2">
                  <c:v>Mar</c:v>
                </c:pt>
                <c:pt idx="3">
                  <c:v>Apr</c:v>
                </c:pt>
                <c:pt idx="4">
                  <c:v>May</c:v>
                </c:pt>
                <c:pt idx="5">
                  <c:v>June</c:v>
                </c:pt>
                <c:pt idx="6">
                  <c:v>July</c:v>
                </c:pt>
                <c:pt idx="7">
                  <c:v>Aug</c:v>
                </c:pt>
              </c:strCache>
            </c:strRef>
          </c:cat>
          <c:val>
            <c:numRef>
              <c:f>Sheet1!$B$5:$B$12</c:f>
              <c:numCache>
                <c:formatCode>General</c:formatCode>
                <c:ptCount val="8"/>
                <c:pt idx="0">
                  <c:v>203</c:v>
                </c:pt>
                <c:pt idx="1">
                  <c:v>153</c:v>
                </c:pt>
                <c:pt idx="2">
                  <c:v>215</c:v>
                </c:pt>
                <c:pt idx="3">
                  <c:v>221</c:v>
                </c:pt>
                <c:pt idx="4">
                  <c:v>162</c:v>
                </c:pt>
                <c:pt idx="5">
                  <c:v>188</c:v>
                </c:pt>
                <c:pt idx="6">
                  <c:v>138</c:v>
                </c:pt>
                <c:pt idx="7">
                  <c:v>222</c:v>
                </c:pt>
              </c:numCache>
            </c:numRef>
          </c:val>
          <c:smooth val="0"/>
          <c:extLst>
            <c:ext xmlns:c16="http://schemas.microsoft.com/office/drawing/2014/chart" uri="{C3380CC4-5D6E-409C-BE32-E72D297353CC}">
              <c16:uniqueId val="{00000000-730B-487E-91E5-886A5753248B}"/>
            </c:ext>
          </c:extLst>
        </c:ser>
        <c:ser>
          <c:idx val="1"/>
          <c:order val="1"/>
          <c:tx>
            <c:strRef>
              <c:f>Sheet1!$C$4</c:f>
              <c:strCache>
                <c:ptCount val="1"/>
                <c:pt idx="0">
                  <c:v>BB</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Sheet1!$A$5:$A$12</c:f>
              <c:strCache>
                <c:ptCount val="8"/>
                <c:pt idx="0">
                  <c:v>Jan</c:v>
                </c:pt>
                <c:pt idx="1">
                  <c:v>Feb</c:v>
                </c:pt>
                <c:pt idx="2">
                  <c:v>Mar</c:v>
                </c:pt>
                <c:pt idx="3">
                  <c:v>Apr</c:v>
                </c:pt>
                <c:pt idx="4">
                  <c:v>May</c:v>
                </c:pt>
                <c:pt idx="5">
                  <c:v>June</c:v>
                </c:pt>
                <c:pt idx="6">
                  <c:v>July</c:v>
                </c:pt>
                <c:pt idx="7">
                  <c:v>Aug</c:v>
                </c:pt>
              </c:strCache>
            </c:strRef>
          </c:cat>
          <c:val>
            <c:numRef>
              <c:f>Sheet1!$C$5:$C$12</c:f>
              <c:numCache>
                <c:formatCode>General</c:formatCode>
                <c:ptCount val="8"/>
                <c:pt idx="0">
                  <c:v>35</c:v>
                </c:pt>
                <c:pt idx="1">
                  <c:v>13</c:v>
                </c:pt>
                <c:pt idx="2">
                  <c:v>21</c:v>
                </c:pt>
                <c:pt idx="3">
                  <c:v>24</c:v>
                </c:pt>
                <c:pt idx="4">
                  <c:v>36</c:v>
                </c:pt>
                <c:pt idx="5">
                  <c:v>36</c:v>
                </c:pt>
                <c:pt idx="6">
                  <c:v>38</c:v>
                </c:pt>
                <c:pt idx="7">
                  <c:v>33</c:v>
                </c:pt>
              </c:numCache>
            </c:numRef>
          </c:val>
          <c:smooth val="0"/>
          <c:extLst>
            <c:ext xmlns:c16="http://schemas.microsoft.com/office/drawing/2014/chart" uri="{C3380CC4-5D6E-409C-BE32-E72D297353CC}">
              <c16:uniqueId val="{00000001-730B-487E-91E5-886A5753248B}"/>
            </c:ext>
          </c:extLst>
        </c:ser>
        <c:ser>
          <c:idx val="2"/>
          <c:order val="2"/>
          <c:tx>
            <c:strRef>
              <c:f>Sheet1!$D$4</c:f>
              <c:strCache>
                <c:ptCount val="1"/>
                <c:pt idx="0">
                  <c:v>Total</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Sheet1!$A$5:$A$12</c:f>
              <c:strCache>
                <c:ptCount val="8"/>
                <c:pt idx="0">
                  <c:v>Jan</c:v>
                </c:pt>
                <c:pt idx="1">
                  <c:v>Feb</c:v>
                </c:pt>
                <c:pt idx="2">
                  <c:v>Mar</c:v>
                </c:pt>
                <c:pt idx="3">
                  <c:v>Apr</c:v>
                </c:pt>
                <c:pt idx="4">
                  <c:v>May</c:v>
                </c:pt>
                <c:pt idx="5">
                  <c:v>June</c:v>
                </c:pt>
                <c:pt idx="6">
                  <c:v>July</c:v>
                </c:pt>
                <c:pt idx="7">
                  <c:v>Aug</c:v>
                </c:pt>
              </c:strCache>
            </c:strRef>
          </c:cat>
          <c:val>
            <c:numRef>
              <c:f>Sheet1!$D$5:$D$12</c:f>
              <c:numCache>
                <c:formatCode>General</c:formatCode>
                <c:ptCount val="8"/>
                <c:pt idx="0">
                  <c:v>238</c:v>
                </c:pt>
                <c:pt idx="1">
                  <c:v>166</c:v>
                </c:pt>
                <c:pt idx="2">
                  <c:v>236</c:v>
                </c:pt>
                <c:pt idx="3">
                  <c:v>245</c:v>
                </c:pt>
                <c:pt idx="4">
                  <c:v>198</c:v>
                </c:pt>
                <c:pt idx="5">
                  <c:v>224</c:v>
                </c:pt>
                <c:pt idx="6">
                  <c:v>176</c:v>
                </c:pt>
                <c:pt idx="7">
                  <c:v>255</c:v>
                </c:pt>
              </c:numCache>
            </c:numRef>
          </c:val>
          <c:smooth val="0"/>
          <c:extLst>
            <c:ext xmlns:c16="http://schemas.microsoft.com/office/drawing/2014/chart" uri="{C3380CC4-5D6E-409C-BE32-E72D297353CC}">
              <c16:uniqueId val="{00000002-730B-487E-91E5-886A5753248B}"/>
            </c:ext>
          </c:extLst>
        </c:ser>
        <c:dLbls>
          <c:dLblPos val="ctr"/>
          <c:showLegendKey val="0"/>
          <c:showVal val="1"/>
          <c:showCatName val="0"/>
          <c:showSerName val="0"/>
          <c:showPercent val="0"/>
          <c:showBubbleSize val="0"/>
        </c:dLbls>
        <c:marker val="1"/>
        <c:smooth val="0"/>
        <c:axId val="222487016"/>
        <c:axId val="222488984"/>
      </c:lineChart>
      <c:catAx>
        <c:axId val="2224870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22488984"/>
        <c:crosses val="autoZero"/>
        <c:auto val="1"/>
        <c:lblAlgn val="ctr"/>
        <c:lblOffset val="100"/>
        <c:noMultiLvlLbl val="0"/>
      </c:catAx>
      <c:valAx>
        <c:axId val="222488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224870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spc="0" baseline="0">
                <a:solidFill>
                  <a:sysClr val="windowText" lastClr="000000"/>
                </a:solidFill>
                <a:latin typeface="+mn-lt"/>
                <a:ea typeface="+mn-ea"/>
                <a:cs typeface="+mn-cs"/>
              </a:defRPr>
            </a:pPr>
            <a:r>
              <a:rPr lang="en-US" sz="1500" b="1" i="0" baseline="0">
                <a:solidFill>
                  <a:sysClr val="windowText" lastClr="000000"/>
                </a:solidFill>
              </a:rPr>
              <a:t>Top RL6s</a:t>
            </a:r>
          </a:p>
        </c:rich>
      </c:tx>
      <c:layout/>
      <c:overlay val="0"/>
      <c:spPr>
        <a:noFill/>
        <a:ln>
          <a:noFill/>
        </a:ln>
        <a:effectLst/>
      </c:spPr>
      <c:txPr>
        <a:bodyPr rot="0" spcFirstLastPara="1" vertOverflow="ellipsis" vert="horz" wrap="square" anchor="ctr" anchorCtr="1"/>
        <a:lstStyle/>
        <a:p>
          <a:pPr>
            <a:defRPr sz="15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'Top RL6'!$E$4</c:f>
              <c:strCache>
                <c:ptCount val="1"/>
                <c:pt idx="0">
                  <c:v>May</c:v>
                </c:pt>
              </c:strCache>
            </c:strRef>
          </c:tx>
          <c:spPr>
            <a:solidFill>
              <a:schemeClr val="accent5">
                <a:lumMod val="75000"/>
              </a:schemeClr>
            </a:solidFill>
            <a:ln>
              <a:noFill/>
            </a:ln>
            <a:effectLst/>
          </c:spPr>
          <c:invertIfNegative val="0"/>
          <c:cat>
            <c:strRef>
              <c:f>'Top RL6'!$D$5:$D$9</c:f>
              <c:strCache>
                <c:ptCount val="5"/>
                <c:pt idx="0">
                  <c:v>Labeling</c:v>
                </c:pt>
                <c:pt idx="1">
                  <c:v>QNS</c:v>
                </c:pt>
                <c:pt idx="2">
                  <c:v>BBID </c:v>
                </c:pt>
                <c:pt idx="3">
                  <c:v>Delayed Collection</c:v>
                </c:pt>
                <c:pt idx="4">
                  <c:v>Wrong Tube</c:v>
                </c:pt>
              </c:strCache>
            </c:strRef>
          </c:cat>
          <c:val>
            <c:numRef>
              <c:f>'Top RL6'!$E$5:$E$9</c:f>
              <c:numCache>
                <c:formatCode>General</c:formatCode>
                <c:ptCount val="5"/>
                <c:pt idx="0">
                  <c:v>34</c:v>
                </c:pt>
                <c:pt idx="1">
                  <c:v>26</c:v>
                </c:pt>
                <c:pt idx="2">
                  <c:v>26</c:v>
                </c:pt>
                <c:pt idx="3">
                  <c:v>29</c:v>
                </c:pt>
                <c:pt idx="4">
                  <c:v>21</c:v>
                </c:pt>
              </c:numCache>
            </c:numRef>
          </c:val>
          <c:extLst>
            <c:ext xmlns:c16="http://schemas.microsoft.com/office/drawing/2014/chart" uri="{C3380CC4-5D6E-409C-BE32-E72D297353CC}">
              <c16:uniqueId val="{00000000-8106-48FB-961C-0C9B354CC7E2}"/>
            </c:ext>
          </c:extLst>
        </c:ser>
        <c:ser>
          <c:idx val="1"/>
          <c:order val="1"/>
          <c:tx>
            <c:strRef>
              <c:f>'Top RL6'!$F$4</c:f>
              <c:strCache>
                <c:ptCount val="1"/>
                <c:pt idx="0">
                  <c:v>June</c:v>
                </c:pt>
              </c:strCache>
            </c:strRef>
          </c:tx>
          <c:spPr>
            <a:solidFill>
              <a:schemeClr val="accent2"/>
            </a:solidFill>
            <a:ln>
              <a:noFill/>
            </a:ln>
            <a:effectLst/>
          </c:spPr>
          <c:invertIfNegative val="0"/>
          <c:cat>
            <c:strRef>
              <c:f>'Top RL6'!$D$5:$D$9</c:f>
              <c:strCache>
                <c:ptCount val="5"/>
                <c:pt idx="0">
                  <c:v>Labeling</c:v>
                </c:pt>
                <c:pt idx="1">
                  <c:v>QNS</c:v>
                </c:pt>
                <c:pt idx="2">
                  <c:v>BBID </c:v>
                </c:pt>
                <c:pt idx="3">
                  <c:v>Delayed Collection</c:v>
                </c:pt>
                <c:pt idx="4">
                  <c:v>Wrong Tube</c:v>
                </c:pt>
              </c:strCache>
            </c:strRef>
          </c:cat>
          <c:val>
            <c:numRef>
              <c:f>'Top RL6'!$F$5:$F$9</c:f>
              <c:numCache>
                <c:formatCode>General</c:formatCode>
                <c:ptCount val="5"/>
                <c:pt idx="0">
                  <c:v>42</c:v>
                </c:pt>
                <c:pt idx="1">
                  <c:v>35</c:v>
                </c:pt>
                <c:pt idx="2">
                  <c:v>34</c:v>
                </c:pt>
                <c:pt idx="3">
                  <c:v>17</c:v>
                </c:pt>
                <c:pt idx="4">
                  <c:v>25</c:v>
                </c:pt>
              </c:numCache>
            </c:numRef>
          </c:val>
          <c:extLst>
            <c:ext xmlns:c16="http://schemas.microsoft.com/office/drawing/2014/chart" uri="{C3380CC4-5D6E-409C-BE32-E72D297353CC}">
              <c16:uniqueId val="{00000001-8106-48FB-961C-0C9B354CC7E2}"/>
            </c:ext>
          </c:extLst>
        </c:ser>
        <c:ser>
          <c:idx val="2"/>
          <c:order val="2"/>
          <c:tx>
            <c:strRef>
              <c:f>'Top RL6'!$G$4</c:f>
              <c:strCache>
                <c:ptCount val="1"/>
                <c:pt idx="0">
                  <c:v>July</c:v>
                </c:pt>
              </c:strCache>
            </c:strRef>
          </c:tx>
          <c:spPr>
            <a:solidFill>
              <a:schemeClr val="accent6">
                <a:lumMod val="75000"/>
              </a:schemeClr>
            </a:solidFill>
            <a:ln>
              <a:noFill/>
            </a:ln>
            <a:effectLst/>
          </c:spPr>
          <c:invertIfNegative val="0"/>
          <c:cat>
            <c:strRef>
              <c:f>'Top RL6'!$D$5:$D$9</c:f>
              <c:strCache>
                <c:ptCount val="5"/>
                <c:pt idx="0">
                  <c:v>Labeling</c:v>
                </c:pt>
                <c:pt idx="1">
                  <c:v>QNS</c:v>
                </c:pt>
                <c:pt idx="2">
                  <c:v>BBID </c:v>
                </c:pt>
                <c:pt idx="3">
                  <c:v>Delayed Collection</c:v>
                </c:pt>
                <c:pt idx="4">
                  <c:v>Wrong Tube</c:v>
                </c:pt>
              </c:strCache>
            </c:strRef>
          </c:cat>
          <c:val>
            <c:numRef>
              <c:f>'Top RL6'!$G$5:$G$9</c:f>
              <c:numCache>
                <c:formatCode>General</c:formatCode>
                <c:ptCount val="5"/>
                <c:pt idx="0">
                  <c:v>35</c:v>
                </c:pt>
                <c:pt idx="1">
                  <c:v>31</c:v>
                </c:pt>
                <c:pt idx="2">
                  <c:v>25</c:v>
                </c:pt>
                <c:pt idx="3">
                  <c:v>20</c:v>
                </c:pt>
                <c:pt idx="4">
                  <c:v>10</c:v>
                </c:pt>
              </c:numCache>
            </c:numRef>
          </c:val>
          <c:extLst>
            <c:ext xmlns:c16="http://schemas.microsoft.com/office/drawing/2014/chart" uri="{C3380CC4-5D6E-409C-BE32-E72D297353CC}">
              <c16:uniqueId val="{00000002-8106-48FB-961C-0C9B354CC7E2}"/>
            </c:ext>
          </c:extLst>
        </c:ser>
        <c:ser>
          <c:idx val="3"/>
          <c:order val="3"/>
          <c:tx>
            <c:strRef>
              <c:f>'Top RL6'!$H$4</c:f>
              <c:strCache>
                <c:ptCount val="1"/>
                <c:pt idx="0">
                  <c:v>Aug</c:v>
                </c:pt>
              </c:strCache>
            </c:strRef>
          </c:tx>
          <c:spPr>
            <a:solidFill>
              <a:schemeClr val="accent4"/>
            </a:solidFill>
            <a:ln>
              <a:noFill/>
            </a:ln>
            <a:effectLst/>
          </c:spPr>
          <c:invertIfNegative val="0"/>
          <c:cat>
            <c:strRef>
              <c:f>'Top RL6'!$D$5:$D$9</c:f>
              <c:strCache>
                <c:ptCount val="5"/>
                <c:pt idx="0">
                  <c:v>Labeling</c:v>
                </c:pt>
                <c:pt idx="1">
                  <c:v>QNS</c:v>
                </c:pt>
                <c:pt idx="2">
                  <c:v>BBID </c:v>
                </c:pt>
                <c:pt idx="3">
                  <c:v>Delayed Collection</c:v>
                </c:pt>
                <c:pt idx="4">
                  <c:v>Wrong Tube</c:v>
                </c:pt>
              </c:strCache>
            </c:strRef>
          </c:cat>
          <c:val>
            <c:numRef>
              <c:f>'Top RL6'!$H$5:$H$9</c:f>
              <c:numCache>
                <c:formatCode>General</c:formatCode>
                <c:ptCount val="5"/>
                <c:pt idx="0">
                  <c:v>42</c:v>
                </c:pt>
                <c:pt idx="1">
                  <c:v>42</c:v>
                </c:pt>
                <c:pt idx="2">
                  <c:v>33</c:v>
                </c:pt>
                <c:pt idx="3">
                  <c:v>17</c:v>
                </c:pt>
                <c:pt idx="4">
                  <c:v>31</c:v>
                </c:pt>
              </c:numCache>
            </c:numRef>
          </c:val>
          <c:extLst>
            <c:ext xmlns:c16="http://schemas.microsoft.com/office/drawing/2014/chart" uri="{C3380CC4-5D6E-409C-BE32-E72D297353CC}">
              <c16:uniqueId val="{00000003-8106-48FB-961C-0C9B354CC7E2}"/>
            </c:ext>
          </c:extLst>
        </c:ser>
        <c:dLbls>
          <c:showLegendKey val="0"/>
          <c:showVal val="0"/>
          <c:showCatName val="0"/>
          <c:showSerName val="0"/>
          <c:showPercent val="0"/>
          <c:showBubbleSize val="0"/>
        </c:dLbls>
        <c:gapWidth val="219"/>
        <c:overlap val="-27"/>
        <c:axId val="449194192"/>
        <c:axId val="449198456"/>
      </c:barChart>
      <c:catAx>
        <c:axId val="44919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49198456"/>
        <c:crosses val="autoZero"/>
        <c:auto val="1"/>
        <c:lblAlgn val="ctr"/>
        <c:lblOffset val="100"/>
        <c:noMultiLvlLbl val="0"/>
      </c:catAx>
      <c:valAx>
        <c:axId val="449198456"/>
        <c:scaling>
          <c:orientation val="minMax"/>
        </c:scaling>
        <c:delete val="0"/>
        <c:axPos val="l"/>
        <c:majorGridlines>
          <c:spPr>
            <a:ln w="9525" cap="flat" cmpd="sng" algn="ctr">
              <a:solidFill>
                <a:schemeClr val="tx1">
                  <a:lumMod val="50000"/>
                  <a:lumOff val="50000"/>
                </a:schemeClr>
              </a:solidFill>
              <a:beve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449194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4">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FD21-2644-4D75-9A45-219ADBC3CE30}" type="datetimeFigureOut">
              <a:rPr lang="en-US" smtClean="0"/>
              <a:t>9/12/2018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90702-C7E9-4644-8919-DC7411CF7711}" type="slidenum">
              <a:rPr lang="en-US" smtClean="0"/>
              <a:t>‹#›</a:t>
            </a:fld>
            <a:endParaRPr lang="en-US"/>
          </a:p>
        </p:txBody>
      </p:sp>
    </p:spTree>
    <p:extLst>
      <p:ext uri="{BB962C8B-B14F-4D97-AF65-F5344CB8AC3E}">
        <p14:creationId xmlns:p14="http://schemas.microsoft.com/office/powerpoint/2010/main" val="40401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4</a:t>
            </a:fld>
            <a:endParaRPr lang="en-US"/>
          </a:p>
        </p:txBody>
      </p:sp>
    </p:spTree>
    <p:extLst>
      <p:ext uri="{BB962C8B-B14F-4D97-AF65-F5344CB8AC3E}">
        <p14:creationId xmlns:p14="http://schemas.microsoft.com/office/powerpoint/2010/main" val="43671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60000"/>
              </a:lnSpc>
              <a:spcBef>
                <a:spcPct val="0"/>
              </a:spcBef>
            </a:pPr>
            <a:r>
              <a:rPr lang="en-US" altLang="en-US" sz="1300" b="1" dirty="0" smtClean="0"/>
              <a:t>STOP WHEN UNCERTAIN</a:t>
            </a:r>
          </a:p>
          <a:p>
            <a:pPr eaLnBrk="1" hangingPunct="1">
              <a:lnSpc>
                <a:spcPct val="60000"/>
              </a:lnSpc>
              <a:spcBef>
                <a:spcPct val="0"/>
              </a:spcBef>
            </a:pPr>
            <a:endParaRPr lang="en-US" altLang="en-US" b="1" dirty="0" smtClean="0"/>
          </a:p>
          <a:p>
            <a:pPr algn="just" eaLnBrk="1" hangingPunct="1">
              <a:lnSpc>
                <a:spcPct val="90000"/>
              </a:lnSpc>
              <a:spcBef>
                <a:spcPct val="0"/>
              </a:spcBef>
            </a:pPr>
            <a:r>
              <a:rPr lang="en-US" altLang="en-US" dirty="0" smtClean="0"/>
              <a:t>This technique is  used when </a:t>
            </a:r>
            <a:r>
              <a:rPr lang="en-US" altLang="en-US" b="1" dirty="0" smtClean="0">
                <a:solidFill>
                  <a:srgbClr val="150D65"/>
                </a:solidFill>
              </a:rPr>
              <a:t>YOU</a:t>
            </a:r>
            <a:r>
              <a:rPr lang="en-US" altLang="en-US" dirty="0" smtClean="0"/>
              <a:t> have questions about </a:t>
            </a:r>
            <a:r>
              <a:rPr lang="en-US" altLang="en-US" b="1" dirty="0" smtClean="0">
                <a:solidFill>
                  <a:srgbClr val="150D65"/>
                </a:solidFill>
              </a:rPr>
              <a:t>YOUR</a:t>
            </a:r>
            <a:r>
              <a:rPr lang="en-US" altLang="en-US" dirty="0" smtClean="0"/>
              <a:t> planned actions.</a:t>
            </a:r>
          </a:p>
          <a:p>
            <a:pPr algn="just" eaLnBrk="1" hangingPunct="1">
              <a:lnSpc>
                <a:spcPct val="90000"/>
              </a:lnSpc>
              <a:spcBef>
                <a:spcPct val="0"/>
              </a:spcBef>
              <a:buFontTx/>
              <a:buChar char="•"/>
            </a:pPr>
            <a:endParaRPr lang="en-US" altLang="en-US" dirty="0" smtClean="0"/>
          </a:p>
          <a:p>
            <a:pPr algn="just" eaLnBrk="1" hangingPunct="1">
              <a:lnSpc>
                <a:spcPct val="90000"/>
              </a:lnSpc>
              <a:spcBef>
                <a:spcPct val="0"/>
              </a:spcBef>
            </a:pPr>
            <a:r>
              <a:rPr lang="en-US" altLang="en-US" dirty="0" smtClean="0"/>
              <a:t>Studies of significant events where people proceeded in the face of uncertainty show common things. </a:t>
            </a:r>
          </a:p>
          <a:p>
            <a:pPr algn="just" eaLnBrk="1" hangingPunct="1">
              <a:lnSpc>
                <a:spcPct val="90000"/>
              </a:lnSpc>
              <a:spcBef>
                <a:spcPct val="0"/>
              </a:spcBef>
            </a:pPr>
            <a:endParaRPr lang="en-US" altLang="en-US" dirty="0" smtClean="0"/>
          </a:p>
          <a:p>
            <a:pPr algn="just" eaLnBrk="1" hangingPunct="1">
              <a:lnSpc>
                <a:spcPct val="90000"/>
              </a:lnSpc>
              <a:spcBef>
                <a:spcPct val="0"/>
              </a:spcBef>
            </a:pPr>
            <a:r>
              <a:rPr lang="en-US" altLang="en-US" dirty="0" smtClean="0"/>
              <a:t>People performing outside of the policy &amp; procedure or normal plan are more than </a:t>
            </a:r>
            <a:r>
              <a:rPr lang="en-US" altLang="en-US" b="1" dirty="0" smtClean="0"/>
              <a:t>10 times more likely to make an error</a:t>
            </a:r>
            <a:r>
              <a:rPr lang="en-US" altLang="en-US" dirty="0" smtClean="0"/>
              <a:t>. </a:t>
            </a:r>
          </a:p>
          <a:p>
            <a:pPr algn="just" eaLnBrk="1" hangingPunct="1">
              <a:lnSpc>
                <a:spcPct val="90000"/>
              </a:lnSpc>
              <a:spcBef>
                <a:spcPct val="0"/>
              </a:spcBef>
            </a:pPr>
            <a:endParaRPr lang="en-US" altLang="en-US" dirty="0" smtClean="0"/>
          </a:p>
          <a:p>
            <a:pPr algn="just" eaLnBrk="1" hangingPunct="1">
              <a:lnSpc>
                <a:spcPct val="90000"/>
              </a:lnSpc>
              <a:spcBef>
                <a:spcPct val="0"/>
              </a:spcBef>
            </a:pPr>
            <a:r>
              <a:rPr lang="en-US" altLang="en-US" b="1" dirty="0" smtClean="0"/>
              <a:t>STOP</a:t>
            </a:r>
            <a:r>
              <a:rPr lang="en-US" altLang="en-US" dirty="0" smtClean="0"/>
              <a:t> whenever we realize that our job is off of the normal policy, procedure, protocol, plan, etc. get help. </a:t>
            </a:r>
          </a:p>
          <a:p>
            <a:pPr algn="just" eaLnBrk="1" hangingPunct="1">
              <a:lnSpc>
                <a:spcPct val="90000"/>
              </a:lnSpc>
              <a:spcBef>
                <a:spcPct val="0"/>
              </a:spcBef>
            </a:pPr>
            <a:endParaRPr lang="en-US" altLang="en-US" dirty="0" smtClean="0"/>
          </a:p>
          <a:p>
            <a:pPr algn="just" eaLnBrk="1" hangingPunct="1">
              <a:lnSpc>
                <a:spcPct val="90000"/>
              </a:lnSpc>
              <a:spcBef>
                <a:spcPct val="0"/>
              </a:spcBef>
            </a:pPr>
            <a:r>
              <a:rPr lang="en-US" altLang="en-US" dirty="0" smtClean="0"/>
              <a:t>Get the right people involved, follow the chain of command, and be very diligent in applying these error prevention techniques.</a:t>
            </a:r>
          </a:p>
          <a:p>
            <a:pPr algn="just" eaLnBrk="1" hangingPunct="1">
              <a:lnSpc>
                <a:spcPct val="90000"/>
              </a:lnSpc>
              <a:spcBef>
                <a:spcPct val="0"/>
              </a:spcBef>
            </a:pPr>
            <a:endParaRPr lang="en-US" alt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6</a:t>
            </a:fld>
            <a:endParaRPr lang="en-US"/>
          </a:p>
        </p:txBody>
      </p:sp>
    </p:spTree>
    <p:extLst>
      <p:ext uri="{BB962C8B-B14F-4D97-AF65-F5344CB8AC3E}">
        <p14:creationId xmlns:p14="http://schemas.microsoft.com/office/powerpoint/2010/main" val="16458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90702-C7E9-4644-8919-DC7411CF7711}" type="slidenum">
              <a:rPr lang="en-US" smtClean="0"/>
              <a:t>9</a:t>
            </a:fld>
            <a:endParaRPr lang="en-US"/>
          </a:p>
        </p:txBody>
      </p:sp>
    </p:spTree>
    <p:extLst>
      <p:ext uri="{BB962C8B-B14F-4D97-AF65-F5344CB8AC3E}">
        <p14:creationId xmlns:p14="http://schemas.microsoft.com/office/powerpoint/2010/main" val="2986311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9144000" cy="3429000"/>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hasCustomPrompt="1"/>
          </p:nvPr>
        </p:nvSpPr>
        <p:spPr>
          <a:xfrm>
            <a:off x="1216598" y="2514600"/>
            <a:ext cx="5939539"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2">
    <p:spTree>
      <p:nvGrpSpPr>
        <p:cNvPr id="1" name=""/>
        <p:cNvGrpSpPr/>
        <p:nvPr/>
      </p:nvGrpSpPr>
      <p:grpSpPr>
        <a:xfrm>
          <a:off x="0" y="0"/>
          <a:ext cx="0" cy="0"/>
          <a:chOff x="0" y="0"/>
          <a:chExt cx="0" cy="0"/>
        </a:xfrm>
      </p:grpSpPr>
      <p:pic>
        <p:nvPicPr>
          <p:cNvPr id="8" name="Picture 7"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8" name="Picture 7"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8" name="Picture 7"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8" name="Picture 7"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8" name="Picture 7"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Outpatient Building">
    <p:spTree>
      <p:nvGrpSpPr>
        <p:cNvPr id="1" name=""/>
        <p:cNvGrpSpPr/>
        <p:nvPr/>
      </p:nvGrpSpPr>
      <p:grpSpPr>
        <a:xfrm>
          <a:off x="0" y="0"/>
          <a:ext cx="0" cy="0"/>
          <a:chOff x="0" y="0"/>
          <a:chExt cx="0" cy="0"/>
        </a:xfrm>
      </p:grpSpPr>
      <p:pic>
        <p:nvPicPr>
          <p:cNvPr id="8" name="Picture 7" descr="BL110100D1.jpg"/>
          <p:cNvPicPr>
            <a:picLocks noChangeAspect="1"/>
          </p:cNvPicPr>
          <p:nvPr userDrawn="1"/>
        </p:nvPicPr>
        <p:blipFill>
          <a:blip r:embed="rId2" cstate="print"/>
          <a:stretch>
            <a:fillRect/>
          </a:stretch>
        </p:blipFill>
        <p:spPr>
          <a:xfrm>
            <a:off x="0" y="3432048"/>
            <a:ext cx="9144000" cy="3425952"/>
          </a:xfrm>
          <a:prstGeom prst="rect">
            <a:avLst/>
          </a:prstGeom>
        </p:spPr>
      </p:pic>
      <p:pic>
        <p:nvPicPr>
          <p:cNvPr id="9" name="Picture 8"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2850" y="1538645"/>
            <a:ext cx="7315200" cy="553998"/>
          </a:xfrm>
        </p:spPr>
        <p:txBody>
          <a:bodyPr wrap="square" lIns="0" tIns="0" rIns="0" bIns="0" anchor="b" anchorCtr="0">
            <a:spAutoFit/>
          </a:bodyPr>
          <a:lstStyle>
            <a:lvl1pPr algn="l">
              <a:defRPr sz="3600" baseline="0">
                <a:solidFill>
                  <a:schemeClr val="tx2"/>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p:nvPr>
        </p:nvSpPr>
        <p:spPr>
          <a:xfrm>
            <a:off x="1212850" y="2171700"/>
            <a:ext cx="7315200"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fluid energy lines internal horz.png"/>
          <p:cNvPicPr>
            <a:picLocks noChangeAspect="1"/>
          </p:cNvPicPr>
          <p:nvPr userDrawn="1"/>
        </p:nvPicPr>
        <p:blipFill>
          <a:blip r:embed="rId2" cstate="print"/>
          <a:srcRect l="1508" r="1998" b="1793"/>
          <a:stretch>
            <a:fillRect/>
          </a:stretch>
        </p:blipFill>
        <p:spPr>
          <a:xfrm>
            <a:off x="0" y="2685279"/>
            <a:ext cx="9144000" cy="4172721"/>
          </a:xfrm>
          <a:prstGeom prst="rect">
            <a:avLst/>
          </a:prstGeom>
        </p:spPr>
      </p:pic>
      <p:sp>
        <p:nvSpPr>
          <p:cNvPr id="6"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Physican/Patient/Clinical 1">
    <p:spTree>
      <p:nvGrpSpPr>
        <p:cNvPr id="1" name=""/>
        <p:cNvGrpSpPr/>
        <p:nvPr/>
      </p:nvGrpSpPr>
      <p:grpSpPr>
        <a:xfrm>
          <a:off x="0" y="0"/>
          <a:ext cx="0" cy="0"/>
          <a:chOff x="0" y="0"/>
          <a:chExt cx="0" cy="0"/>
        </a:xfrm>
      </p:grpSpPr>
      <p:pic>
        <p:nvPicPr>
          <p:cNvPr id="8" name="Picture 7" descr="PC082012-085.jpg"/>
          <p:cNvPicPr>
            <a:picLocks noChangeAspect="1"/>
          </p:cNvPicPr>
          <p:nvPr userDrawn="1"/>
        </p:nvPicPr>
        <p:blipFill>
          <a:blip r:embed="rId2"/>
          <a:stretch>
            <a:fillRect/>
          </a:stretch>
        </p:blipFill>
        <p:spPr>
          <a:xfrm>
            <a:off x="0" y="3432048"/>
            <a:ext cx="9144000" cy="3425952"/>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Country Club Medical Plaza">
    <p:spTree>
      <p:nvGrpSpPr>
        <p:cNvPr id="1" name=""/>
        <p:cNvGrpSpPr/>
        <p:nvPr/>
      </p:nvGrpSpPr>
      <p:grpSpPr>
        <a:xfrm>
          <a:off x="0" y="0"/>
          <a:ext cx="0" cy="0"/>
          <a:chOff x="0" y="0"/>
          <a:chExt cx="0" cy="0"/>
        </a:xfrm>
      </p:grpSpPr>
      <p:pic>
        <p:nvPicPr>
          <p:cNvPr id="8" name="Picture 7" descr="BL052312-0381.jpg"/>
          <p:cNvPicPr>
            <a:picLocks noChangeAspect="1"/>
          </p:cNvPicPr>
          <p:nvPr userDrawn="1"/>
        </p:nvPicPr>
        <p:blipFill>
          <a:blip r:embed="rId2"/>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28573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extLst>
      <p:ext uri="{BB962C8B-B14F-4D97-AF65-F5344CB8AC3E}">
        <p14:creationId xmlns:p14="http://schemas.microsoft.com/office/powerpoint/2010/main" val="373444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5952"/>
            <a:ext cx="9144000" cy="3432048"/>
          </a:xfrm>
          <a:prstGeom prst="rect">
            <a:avLst/>
          </a:prstGeom>
        </p:spPr>
      </p:pic>
      <p:pic>
        <p:nvPicPr>
          <p:cNvPr id="7" name="Picture 6" descr="fluid energy lines internal.png"/>
          <p:cNvPicPr>
            <a:picLocks noChangeAspect="1"/>
          </p:cNvPicPr>
          <p:nvPr userDrawn="1"/>
        </p:nvPicPr>
        <p:blipFill>
          <a:blip r:embed="rId3" cstate="print"/>
          <a:srcRect t="10425" r="28429" b="3303"/>
          <a:stretch>
            <a:fillRect/>
          </a:stretch>
        </p:blipFill>
        <p:spPr>
          <a:xfrm>
            <a:off x="5978643" y="0"/>
            <a:ext cx="3165357" cy="6858000"/>
          </a:xfrm>
          <a:prstGeom prst="rect">
            <a:avLst/>
          </a:prstGeom>
        </p:spPr>
      </p:pic>
      <p:sp>
        <p:nvSpPr>
          <p:cNvPr id="2" name="Title 1"/>
          <p:cNvSpPr>
            <a:spLocks noGrp="1"/>
          </p:cNvSpPr>
          <p:nvPr>
            <p:ph type="ctrTitle" hasCustomPrompt="1"/>
          </p:nvPr>
        </p:nvSpPr>
        <p:spPr>
          <a:xfrm>
            <a:off x="1212850"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Internal Audience</a:t>
            </a:r>
            <a:endParaRPr lang="en-US" dirty="0"/>
          </a:p>
        </p:txBody>
      </p:sp>
      <p:sp>
        <p:nvSpPr>
          <p:cNvPr id="3" name="Subtitle 2"/>
          <p:cNvSpPr>
            <a:spLocks noGrp="1"/>
          </p:cNvSpPr>
          <p:nvPr>
            <p:ph type="subTitle" idx="1"/>
          </p:nvPr>
        </p:nvSpPr>
        <p:spPr>
          <a:xfrm>
            <a:off x="1216598" y="2514600"/>
            <a:ext cx="5939906" cy="369332"/>
          </a:xfrm>
        </p:spPr>
        <p:txBody>
          <a:bodyPr wrap="square" lIns="0" tIns="0" rIns="0" bIns="0">
            <a:spAutoFit/>
          </a:bodyPr>
          <a:lstStyle>
            <a:lvl1pPr marL="0" indent="0" algn="l">
              <a:buNone/>
              <a:defRPr sz="2400">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44" y="90051"/>
            <a:ext cx="4307738" cy="12876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9" r:id="rId7"/>
    <p:sldLayoutId id="2147483668" r:id="rId8"/>
    <p:sldLayoutId id="2147483667" r:id="rId9"/>
    <p:sldLayoutId id="2147483660" r:id="rId10"/>
    <p:sldLayoutId id="2147483658" r:id="rId11"/>
    <p:sldLayoutId id="2147483661" r:id="rId12"/>
    <p:sldLayoutId id="2147483659" r:id="rId13"/>
    <p:sldLayoutId id="2147483663" r:id="rId14"/>
    <p:sldLayoutId id="2147483662" r:id="rId15"/>
  </p:sldLayoutIdLst>
  <p:txStyles>
    <p:title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ing.com/videos/search?q=Communication+in+Health+Care&amp;&amp;view=detail&amp;mid=85EB268F48D04B3CB46B85EB268F48D04B3CB46B&amp;FORM=VRDG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6623049" cy="1107996"/>
          </a:xfrm>
        </p:spPr>
        <p:txBody>
          <a:bodyPr/>
          <a:lstStyle/>
          <a:p>
            <a:r>
              <a:rPr lang="en-US" dirty="0" smtClean="0"/>
              <a:t>Lab / Pathology </a:t>
            </a:r>
            <a:br>
              <a:rPr lang="en-US" dirty="0" smtClean="0"/>
            </a:br>
            <a:r>
              <a:rPr lang="en-US" dirty="0" smtClean="0"/>
              <a:t>Managers Meeting</a:t>
            </a:r>
            <a:endParaRPr lang="en-US" dirty="0"/>
          </a:p>
        </p:txBody>
      </p:sp>
      <p:sp>
        <p:nvSpPr>
          <p:cNvPr id="3" name="Subtitle 2"/>
          <p:cNvSpPr>
            <a:spLocks noGrp="1"/>
          </p:cNvSpPr>
          <p:nvPr>
            <p:ph type="subTitle" idx="1"/>
          </p:nvPr>
        </p:nvSpPr>
        <p:spPr>
          <a:xfrm>
            <a:off x="381000" y="2743200"/>
            <a:ext cx="5939539" cy="369332"/>
          </a:xfrm>
        </p:spPr>
        <p:txBody>
          <a:bodyPr/>
          <a:lstStyle/>
          <a:p>
            <a:r>
              <a:rPr lang="en-US" dirty="0" smtClean="0"/>
              <a:t>September 2018</a:t>
            </a:r>
            <a:endParaRPr lang="en-US" dirty="0"/>
          </a:p>
        </p:txBody>
      </p:sp>
    </p:spTree>
    <p:extLst>
      <p:ext uri="{BB962C8B-B14F-4D97-AF65-F5344CB8AC3E}">
        <p14:creationId xmlns:p14="http://schemas.microsoft.com/office/powerpoint/2010/main" val="3956382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553998"/>
          </a:xfrm>
        </p:spPr>
        <p:txBody>
          <a:bodyPr/>
          <a:lstStyle/>
          <a:p>
            <a:pPr algn="ctr"/>
            <a:r>
              <a:rPr lang="en-US" dirty="0" smtClean="0"/>
              <a:t>Next Steps:</a:t>
            </a:r>
            <a:endParaRPr lang="en-US" dirty="0"/>
          </a:p>
        </p:txBody>
      </p:sp>
      <p:sp>
        <p:nvSpPr>
          <p:cNvPr id="3" name="Content Placeholder 2"/>
          <p:cNvSpPr>
            <a:spLocks noGrp="1"/>
          </p:cNvSpPr>
          <p:nvPr>
            <p:ph idx="1"/>
          </p:nvPr>
        </p:nvSpPr>
        <p:spPr>
          <a:xfrm>
            <a:off x="609600" y="1219200"/>
            <a:ext cx="7772400" cy="3785652"/>
          </a:xfrm>
        </p:spPr>
        <p:txBody>
          <a:bodyPr/>
          <a:lstStyle/>
          <a:p>
            <a:r>
              <a:rPr lang="en-US" sz="2400" dirty="0" smtClean="0"/>
              <a:t>Complete a roster of those that have been educated every month.  </a:t>
            </a:r>
            <a:r>
              <a:rPr lang="en-US" sz="2400" dirty="0" smtClean="0">
                <a:solidFill>
                  <a:srgbClr val="FF0000"/>
                </a:solidFill>
              </a:rPr>
              <a:t>Send the number of staff in your department along with the roster. </a:t>
            </a:r>
          </a:p>
          <a:p>
            <a:r>
              <a:rPr lang="en-US" sz="2400" dirty="0" smtClean="0"/>
              <a:t>Send the agenda or details of how the education was completed along with the roster to Shelley Bowmen monthly.</a:t>
            </a:r>
          </a:p>
          <a:p>
            <a:r>
              <a:rPr lang="en-US" sz="2400" dirty="0" smtClean="0">
                <a:solidFill>
                  <a:srgbClr val="FF0000"/>
                </a:solidFill>
              </a:rPr>
              <a:t>Safety Coaches for Lab/Path: 18</a:t>
            </a:r>
          </a:p>
          <a:p>
            <a:r>
              <a:rPr lang="en-US" sz="2400" b="1" dirty="0" smtClean="0">
                <a:solidFill>
                  <a:srgbClr val="00B050"/>
                </a:solidFill>
              </a:rPr>
              <a:t>Safety Coach Meetings: 4</a:t>
            </a:r>
            <a:r>
              <a:rPr lang="en-US" sz="2400" b="1" baseline="30000" dirty="0" smtClean="0">
                <a:solidFill>
                  <a:srgbClr val="00B050"/>
                </a:solidFill>
              </a:rPr>
              <a:t>th</a:t>
            </a:r>
            <a:r>
              <a:rPr lang="en-US" sz="2400" b="1" dirty="0" smtClean="0">
                <a:solidFill>
                  <a:srgbClr val="00B050"/>
                </a:solidFill>
              </a:rPr>
              <a:t> Thursday every month 1pm</a:t>
            </a:r>
            <a:endParaRPr lang="en-US" sz="2400" b="1" dirty="0">
              <a:solidFill>
                <a:srgbClr val="00B050"/>
              </a:solidFill>
            </a:endParaRPr>
          </a:p>
        </p:txBody>
      </p:sp>
    </p:spTree>
    <p:extLst>
      <p:ext uri="{BB962C8B-B14F-4D97-AF65-F5344CB8AC3E}">
        <p14:creationId xmlns:p14="http://schemas.microsoft.com/office/powerpoint/2010/main" val="2554221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53998"/>
          </a:xfrm>
        </p:spPr>
        <p:txBody>
          <a:bodyPr/>
          <a:lstStyle/>
          <a:p>
            <a:pPr algn="ctr"/>
            <a:r>
              <a:rPr lang="en-US" dirty="0" smtClean="0"/>
              <a:t>Patient and Family Promise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9798"/>
            <a:ext cx="81375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6998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03222154"/>
              </p:ext>
            </p:extLst>
          </p:nvPr>
        </p:nvGraphicFramePr>
        <p:xfrm>
          <a:off x="1295400" y="1295401"/>
          <a:ext cx="67056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26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553998"/>
          </a:xfrm>
        </p:spPr>
        <p:txBody>
          <a:bodyPr/>
          <a:lstStyle/>
          <a:p>
            <a:pPr algn="ctr"/>
            <a:r>
              <a:rPr lang="en-US" dirty="0" smtClean="0"/>
              <a:t>Top RL6 by Category</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060383274"/>
              </p:ext>
            </p:extLst>
          </p:nvPr>
        </p:nvGraphicFramePr>
        <p:xfrm>
          <a:off x="1181100" y="1676400"/>
          <a:ext cx="7086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509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69023"/>
            <a:ext cx="4267200" cy="4739759"/>
          </a:xfrm>
          <a:prstGeom prst="rect">
            <a:avLst/>
          </a:prstGeom>
          <a:noFill/>
        </p:spPr>
        <p:txBody>
          <a:bodyPr wrap="square" rtlCol="0">
            <a:spAutoFit/>
          </a:bodyPr>
          <a:lstStyle/>
          <a:p>
            <a:r>
              <a:rPr lang="en-US" sz="1600" b="1" u="sng" dirty="0"/>
              <a:t>OR:</a:t>
            </a:r>
          </a:p>
          <a:p>
            <a:pPr lvl="0"/>
            <a:r>
              <a:rPr lang="en-US" sz="1600" dirty="0"/>
              <a:t>Blood sample with label in the bag not on the specimen</a:t>
            </a:r>
          </a:p>
          <a:p>
            <a:pPr lvl="0"/>
            <a:r>
              <a:rPr lang="en-US" sz="1600" dirty="0"/>
              <a:t>Bag of fluids with label in the bag, not on the </a:t>
            </a:r>
            <a:r>
              <a:rPr lang="en-US" sz="1600" dirty="0" smtClean="0"/>
              <a:t>specimen</a:t>
            </a:r>
          </a:p>
          <a:p>
            <a:pPr lvl="0"/>
            <a:endParaRPr lang="en-US" sz="1400" dirty="0"/>
          </a:p>
          <a:p>
            <a:r>
              <a:rPr lang="en-US" sz="1600" b="1" u="sng" dirty="0"/>
              <a:t>7 NT CVICU:</a:t>
            </a:r>
          </a:p>
          <a:p>
            <a:pPr lvl="0"/>
            <a:r>
              <a:rPr lang="en-US" sz="1600" dirty="0"/>
              <a:t>Unlabeled tubes </a:t>
            </a:r>
            <a:r>
              <a:rPr lang="en-US" sz="1600" dirty="0" smtClean="0"/>
              <a:t>x3</a:t>
            </a:r>
          </a:p>
          <a:p>
            <a:pPr lvl="0"/>
            <a:endParaRPr lang="en-US" sz="1600" dirty="0"/>
          </a:p>
          <a:p>
            <a:r>
              <a:rPr lang="en-US" sz="1600" b="1" u="sng" dirty="0"/>
              <a:t>Blood Gas Lab:</a:t>
            </a:r>
          </a:p>
          <a:p>
            <a:pPr lvl="0"/>
            <a:r>
              <a:rPr lang="en-US" sz="1600" dirty="0"/>
              <a:t>RT - Mislabeled ABG x4</a:t>
            </a:r>
          </a:p>
          <a:p>
            <a:pPr lvl="0"/>
            <a:r>
              <a:rPr lang="en-US" sz="1600" dirty="0"/>
              <a:t>RN – Unlabeled x 3; mislabeled </a:t>
            </a:r>
            <a:r>
              <a:rPr lang="en-US" sz="1600" dirty="0" smtClean="0"/>
              <a:t>x1</a:t>
            </a:r>
          </a:p>
          <a:p>
            <a:pPr lvl="0"/>
            <a:endParaRPr lang="en-US" sz="1600" dirty="0"/>
          </a:p>
          <a:p>
            <a:r>
              <a:rPr lang="en-US" sz="1600" b="1" u="sng" dirty="0"/>
              <a:t>OB GYN Clinic:</a:t>
            </a:r>
          </a:p>
          <a:p>
            <a:pPr lvl="0"/>
            <a:r>
              <a:rPr lang="en-US" sz="1600" dirty="0"/>
              <a:t>Pap – requisition doesn’t match the lab </a:t>
            </a:r>
            <a:r>
              <a:rPr lang="en-US" sz="1600" dirty="0" smtClean="0"/>
              <a:t>label</a:t>
            </a:r>
          </a:p>
          <a:p>
            <a:pPr lvl="0"/>
            <a:endParaRPr lang="en-US" sz="1600" dirty="0"/>
          </a:p>
          <a:p>
            <a:r>
              <a:rPr lang="en-US" sz="1600" b="1" u="sng" dirty="0"/>
              <a:t>Cornerstone Clinic:</a:t>
            </a:r>
          </a:p>
          <a:p>
            <a:pPr lvl="0"/>
            <a:r>
              <a:rPr lang="en-US" sz="1600" dirty="0"/>
              <a:t>Hand printed name doesn’t match the printed label – urine </a:t>
            </a:r>
            <a:r>
              <a:rPr lang="en-US" sz="1600" dirty="0" smtClean="0"/>
              <a:t>x2</a:t>
            </a:r>
            <a:endParaRPr lang="en-US" sz="1600" dirty="0"/>
          </a:p>
        </p:txBody>
      </p:sp>
      <p:sp>
        <p:nvSpPr>
          <p:cNvPr id="6" name="TextBox 5"/>
          <p:cNvSpPr txBox="1"/>
          <p:nvPr/>
        </p:nvSpPr>
        <p:spPr>
          <a:xfrm>
            <a:off x="5181600" y="1295400"/>
            <a:ext cx="3733800" cy="4524315"/>
          </a:xfrm>
          <a:prstGeom prst="rect">
            <a:avLst/>
          </a:prstGeom>
          <a:noFill/>
        </p:spPr>
        <p:txBody>
          <a:bodyPr wrap="square" rtlCol="0">
            <a:spAutoFit/>
          </a:bodyPr>
          <a:lstStyle/>
          <a:p>
            <a:r>
              <a:rPr lang="en-US" sz="1600" b="1" u="sng" dirty="0"/>
              <a:t>Medicine Clinic:</a:t>
            </a:r>
          </a:p>
          <a:p>
            <a:pPr lvl="0"/>
            <a:r>
              <a:rPr lang="en-US" sz="1600" dirty="0"/>
              <a:t>Sputum had illegible name </a:t>
            </a:r>
          </a:p>
          <a:p>
            <a:endParaRPr lang="en-US" sz="1600" b="1" u="sng" dirty="0" smtClean="0"/>
          </a:p>
          <a:p>
            <a:r>
              <a:rPr lang="en-US" sz="1600" b="1" u="sng" dirty="0" smtClean="0"/>
              <a:t>Labeled with the wrong patient:</a:t>
            </a:r>
            <a:endParaRPr lang="en-US" sz="1600" b="1" u="sng" dirty="0"/>
          </a:p>
          <a:p>
            <a:pPr lvl="0"/>
            <a:r>
              <a:rPr lang="en-US" sz="1600" dirty="0"/>
              <a:t>8CC, 4A ICU x2,  Triad Neuro,  9NT (fluids labeled by resident</a:t>
            </a:r>
            <a:r>
              <a:rPr lang="en-US" sz="1600" dirty="0" smtClean="0"/>
              <a:t>)</a:t>
            </a:r>
          </a:p>
          <a:p>
            <a:pPr lvl="0"/>
            <a:endParaRPr lang="en-US" sz="1600" dirty="0"/>
          </a:p>
          <a:p>
            <a:r>
              <a:rPr lang="en-US" sz="1600" b="1" u="sng" dirty="0"/>
              <a:t>Unlabeled:</a:t>
            </a:r>
          </a:p>
          <a:p>
            <a:pPr lvl="0"/>
            <a:r>
              <a:rPr lang="en-US" sz="1600" dirty="0"/>
              <a:t>7CC, 6 CC,  9PHO x2, Med Clinic (urine),  </a:t>
            </a:r>
            <a:r>
              <a:rPr lang="en-US" sz="1600" dirty="0" smtClean="0"/>
              <a:t>ED</a:t>
            </a:r>
          </a:p>
          <a:p>
            <a:pPr lvl="0"/>
            <a:r>
              <a:rPr lang="en-US" sz="1600" dirty="0" smtClean="0"/>
              <a:t> </a:t>
            </a:r>
            <a:endParaRPr lang="en-US" sz="1600" dirty="0"/>
          </a:p>
          <a:p>
            <a:r>
              <a:rPr lang="en-US" sz="1600" b="1" u="sng" dirty="0"/>
              <a:t>Label in bag, not on specimen:</a:t>
            </a:r>
          </a:p>
          <a:p>
            <a:pPr lvl="0"/>
            <a:r>
              <a:rPr lang="en-US" sz="1600" dirty="0"/>
              <a:t>NICU x2,  OB clinic</a:t>
            </a:r>
          </a:p>
          <a:p>
            <a:r>
              <a:rPr lang="en-US" sz="1600" dirty="0"/>
              <a:t>Sample labeled, mislabeled requisition:</a:t>
            </a:r>
          </a:p>
          <a:p>
            <a:pPr lvl="0"/>
            <a:r>
              <a:rPr lang="en-US" sz="1600" dirty="0" err="1"/>
              <a:t>Peds</a:t>
            </a:r>
            <a:r>
              <a:rPr lang="en-US" sz="1600" dirty="0"/>
              <a:t> </a:t>
            </a:r>
            <a:r>
              <a:rPr lang="en-US" sz="1600" dirty="0" smtClean="0"/>
              <a:t>Clinic</a:t>
            </a:r>
            <a:endParaRPr lang="en-US" sz="1600" dirty="0"/>
          </a:p>
          <a:p>
            <a:pPr lvl="0"/>
            <a:endParaRPr lang="en-US" sz="1600" dirty="0"/>
          </a:p>
          <a:p>
            <a:r>
              <a:rPr lang="en-US" sz="1600" b="1" u="sng" dirty="0"/>
              <a:t>Incorrect DOB on the </a:t>
            </a:r>
            <a:r>
              <a:rPr lang="en-US" sz="1600" b="1" u="sng" dirty="0" smtClean="0"/>
              <a:t>specimen:</a:t>
            </a:r>
            <a:endParaRPr lang="en-US" sz="1600" b="1" u="sng" dirty="0"/>
          </a:p>
          <a:p>
            <a:pPr lvl="0"/>
            <a:r>
              <a:rPr lang="en-US" sz="1600" dirty="0" err="1"/>
              <a:t>Peds</a:t>
            </a:r>
            <a:r>
              <a:rPr lang="en-US" sz="1600" dirty="0"/>
              <a:t> Clinic</a:t>
            </a:r>
          </a:p>
        </p:txBody>
      </p:sp>
      <p:sp>
        <p:nvSpPr>
          <p:cNvPr id="8" name="Title 1"/>
          <p:cNvSpPr txBox="1">
            <a:spLocks/>
          </p:cNvSpPr>
          <p:nvPr/>
        </p:nvSpPr>
        <p:spPr>
          <a:xfrm>
            <a:off x="381000" y="381000"/>
            <a:ext cx="8534400"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RL6 – Labeling </a:t>
            </a:r>
            <a:endParaRPr lang="en-US" dirty="0"/>
          </a:p>
        </p:txBody>
      </p:sp>
    </p:spTree>
    <p:extLst>
      <p:ext uri="{BB962C8B-B14F-4D97-AF65-F5344CB8AC3E}">
        <p14:creationId xmlns:p14="http://schemas.microsoft.com/office/powerpoint/2010/main" val="253891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838" y="269163"/>
            <a:ext cx="7772400" cy="1107996"/>
          </a:xfrm>
        </p:spPr>
        <p:txBody>
          <a:bodyPr/>
          <a:lstStyle/>
          <a:p>
            <a:pPr algn="ctr"/>
            <a:r>
              <a:rPr lang="en-US" dirty="0" smtClean="0"/>
              <a:t>Safety Focus of the Month </a:t>
            </a:r>
            <a:br>
              <a:rPr lang="en-US" dirty="0" smtClean="0"/>
            </a:br>
            <a:r>
              <a:rPr lang="en-US" dirty="0" smtClean="0"/>
              <a:t>September 2018</a:t>
            </a:r>
            <a:endParaRPr lang="en-US" dirty="0"/>
          </a:p>
        </p:txBody>
      </p:sp>
      <p:sp>
        <p:nvSpPr>
          <p:cNvPr id="16" name="Rectangle 15"/>
          <p:cNvSpPr/>
          <p:nvPr/>
        </p:nvSpPr>
        <p:spPr>
          <a:xfrm>
            <a:off x="0" y="1447800"/>
            <a:ext cx="9144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anchor="ctr"/>
          <a:lstStyle/>
          <a:p>
            <a:pPr marL="287338" algn="ctr" eaLnBrk="1" fontAlgn="auto" hangingPunct="1">
              <a:spcBef>
                <a:spcPts val="0"/>
              </a:spcBef>
              <a:spcAft>
                <a:spcPts val="0"/>
              </a:spcAft>
              <a:defRPr/>
            </a:pPr>
            <a:r>
              <a:rPr lang="en-US" sz="3000" b="1" dirty="0">
                <a:solidFill>
                  <a:srgbClr val="FFFFFF"/>
                </a:solidFill>
                <a:latin typeface="Arial" panose="020B0604020202020204" pitchFamily="34" charset="0"/>
                <a:cs typeface="Arial" panose="020B0604020202020204" pitchFamily="34" charset="0"/>
              </a:rPr>
              <a:t>Stop When Uncertain: </a:t>
            </a:r>
            <a:r>
              <a:rPr lang="en-US" sz="3000" dirty="0">
                <a:solidFill>
                  <a:srgbClr val="FFFFFF"/>
                </a:solidFill>
                <a:latin typeface="Arial" panose="020B0604020202020204" pitchFamily="34" charset="0"/>
                <a:cs typeface="Arial" panose="020B0604020202020204" pitchFamily="34" charset="0"/>
              </a:rPr>
              <a:t>It’s Low-Risk</a:t>
            </a:r>
          </a:p>
        </p:txBody>
      </p:sp>
      <p:pic>
        <p:nvPicPr>
          <p:cNvPr id="17" name="Picture 7" descr="C:\Users\cheri\AppData\Local\Microsoft\Windows\Temporary Internet Files\Content.IE5\V3LGWDZ7\MCj04348050000[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44096"/>
            <a:ext cx="3352800" cy="312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0"/>
          <p:cNvSpPr>
            <a:spLocks noChangeArrowheads="1"/>
          </p:cNvSpPr>
          <p:nvPr/>
        </p:nvSpPr>
        <p:spPr bwMode="auto">
          <a:xfrm>
            <a:off x="3962400" y="2541451"/>
            <a:ext cx="4764088"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spcAft>
                <a:spcPts val="1200"/>
              </a:spcAft>
              <a:buBlip>
                <a:blip r:embed="rId5"/>
              </a:buBlip>
              <a:defRPr sz="2400">
                <a:solidFill>
                  <a:schemeClr val="tx1"/>
                </a:solidFill>
                <a:latin typeface="Arial" panose="020B0604020202020204" pitchFamily="34" charset="0"/>
                <a:cs typeface="Arial" panose="020B0604020202020204" pitchFamily="34" charset="0"/>
              </a:defRPr>
            </a:lvl1pPr>
            <a:lvl2pPr marL="742950" indent="-285750">
              <a:spcAft>
                <a:spcPts val="120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ts val="120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tx2"/>
                </a:solidFill>
              </a:rPr>
              <a:t>When you’re uncertain</a:t>
            </a:r>
          </a:p>
          <a:p>
            <a:pPr eaLnBrk="1" hangingPunct="1"/>
            <a:r>
              <a:rPr lang="en-US" altLang="en-US" dirty="0">
                <a:solidFill>
                  <a:schemeClr val="tx2"/>
                </a:solidFill>
              </a:rPr>
              <a:t>If you have questions – about anything</a:t>
            </a:r>
          </a:p>
          <a:p>
            <a:pPr eaLnBrk="1" hangingPunct="1"/>
            <a:r>
              <a:rPr lang="en-US" altLang="en-US" dirty="0">
                <a:solidFill>
                  <a:schemeClr val="tx2"/>
                </a:solidFill>
              </a:rPr>
              <a:t>When anyone raises a concern</a:t>
            </a:r>
          </a:p>
          <a:p>
            <a:pPr eaLnBrk="1" hangingPunct="1"/>
            <a:r>
              <a:rPr lang="en-US" altLang="en-US" dirty="0">
                <a:solidFill>
                  <a:schemeClr val="tx2"/>
                </a:solidFill>
              </a:rPr>
              <a:t>When you can’t follow practice guidelines</a:t>
            </a:r>
          </a:p>
        </p:txBody>
      </p:sp>
      <p:sp>
        <p:nvSpPr>
          <p:cNvPr id="19" name="Rectangle 18"/>
          <p:cNvSpPr/>
          <p:nvPr/>
        </p:nvSpPr>
        <p:spPr>
          <a:xfrm>
            <a:off x="765175" y="5311639"/>
            <a:ext cx="7613650" cy="1076325"/>
          </a:xfrm>
          <a:prstGeom prst="rect">
            <a:avLst/>
          </a:prstGeom>
        </p:spPr>
        <p:txBody>
          <a:bodyPr>
            <a:spAutoFit/>
          </a:bodyPr>
          <a:lstStyle/>
          <a:p>
            <a:pPr algn="ctr" eaLnBrk="1" hangingPunct="1">
              <a:defRPr/>
            </a:pPr>
            <a:r>
              <a:rPr lang="en-US" altLang="en-US" sz="3200" b="1" dirty="0">
                <a:solidFill>
                  <a:schemeClr val="accent2"/>
                </a:solidFill>
                <a:latin typeface="Calibri" panose="020F0502020204030204" pitchFamily="34" charset="0"/>
              </a:rPr>
              <a:t>It’s </a:t>
            </a:r>
            <a:r>
              <a:rPr lang="en-US" altLang="en-US" sz="3200" b="1" dirty="0">
                <a:solidFill>
                  <a:schemeClr val="accent2"/>
                </a:solidFill>
                <a:effectLst>
                  <a:outerShdw blurRad="38100" dist="38100" dir="2700000" algn="tl">
                    <a:srgbClr val="000000">
                      <a:alpha val="43137"/>
                    </a:srgbClr>
                  </a:outerShdw>
                </a:effectLst>
                <a:latin typeface="Calibri" panose="020F0502020204030204" pitchFamily="34" charset="0"/>
              </a:rPr>
              <a:t>OK</a:t>
            </a:r>
            <a:r>
              <a:rPr lang="en-US" altLang="en-US" sz="3200" b="1" dirty="0">
                <a:solidFill>
                  <a:schemeClr val="accent2"/>
                </a:solidFill>
                <a:latin typeface="Calibri" panose="020F0502020204030204" pitchFamily="34" charset="0"/>
              </a:rPr>
              <a:t> not to know</a:t>
            </a:r>
          </a:p>
          <a:p>
            <a:pPr algn="ctr" eaLnBrk="1" hangingPunct="1">
              <a:defRPr/>
            </a:pPr>
            <a:r>
              <a:rPr lang="en-US" altLang="en-US" sz="3200" b="1" dirty="0">
                <a:solidFill>
                  <a:schemeClr val="accent2"/>
                </a:solidFill>
                <a:latin typeface="Calibri" panose="020F0502020204030204" pitchFamily="34" charset="0"/>
              </a:rPr>
              <a:t>It’s </a:t>
            </a:r>
            <a:r>
              <a:rPr lang="en-US" altLang="en-US" sz="3200" b="1" dirty="0">
                <a:solidFill>
                  <a:schemeClr val="accent2"/>
                </a:solidFill>
                <a:effectLst>
                  <a:outerShdw blurRad="38100" dist="38100" dir="2700000" algn="tl">
                    <a:srgbClr val="000000">
                      <a:alpha val="43137"/>
                    </a:srgbClr>
                  </a:outerShdw>
                </a:effectLst>
                <a:latin typeface="Calibri" panose="020F0502020204030204" pitchFamily="34" charset="0"/>
              </a:rPr>
              <a:t>NEVER</a:t>
            </a:r>
            <a:r>
              <a:rPr lang="en-US" altLang="en-US" sz="3200" b="1" dirty="0">
                <a:solidFill>
                  <a:schemeClr val="accent2"/>
                </a:solidFill>
                <a:latin typeface="Calibri" panose="020F0502020204030204" pitchFamily="34" charset="0"/>
              </a:rPr>
              <a:t> OK not to find out</a:t>
            </a:r>
          </a:p>
        </p:txBody>
      </p:sp>
    </p:spTree>
    <p:extLst>
      <p:ext uri="{BB962C8B-B14F-4D97-AF65-F5344CB8AC3E}">
        <p14:creationId xmlns:p14="http://schemas.microsoft.com/office/powerpoint/2010/main" val="1970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style.rotation</p:attrName>
                                        </p:attrNameLst>
                                      </p:cBhvr>
                                      <p:tavLst>
                                        <p:tav tm="0">
                                          <p:val>
                                            <p:fltVal val="90"/>
                                          </p:val>
                                        </p:tav>
                                        <p:tav tm="100000">
                                          <p:val>
                                            <p:fltVal val="0"/>
                                          </p:val>
                                        </p:tav>
                                      </p:tavLst>
                                    </p:anim>
                                    <p:animEffect transition="in" filter="fade">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203331602"/>
              </p:ext>
            </p:extLst>
          </p:nvPr>
        </p:nvGraphicFramePr>
        <p:xfrm>
          <a:off x="914400" y="381000"/>
          <a:ext cx="7391400" cy="5852015"/>
        </p:xfrm>
        <a:graphic>
          <a:graphicData uri="http://schemas.openxmlformats.org/presentationml/2006/ole">
            <mc:AlternateContent xmlns:mc="http://schemas.openxmlformats.org/markup-compatibility/2006">
              <mc:Choice xmlns:v="urn:schemas-microsoft-com:vml" Requires="v">
                <p:oleObj spid="_x0000_s1033" name="Worksheet" r:id="rId3" imgW="5991206" imgH="4743530" progId="Excel.Sheet.12">
                  <p:embed/>
                </p:oleObj>
              </mc:Choice>
              <mc:Fallback>
                <p:oleObj name="Worksheet" r:id="rId3" imgW="5991206" imgH="4743530" progId="Excel.Sheet.12">
                  <p:embed/>
                  <p:pic>
                    <p:nvPicPr>
                      <p:cNvPr id="0" name=""/>
                      <p:cNvPicPr/>
                      <p:nvPr/>
                    </p:nvPicPr>
                    <p:blipFill>
                      <a:blip r:embed="rId4"/>
                      <a:stretch>
                        <a:fillRect/>
                      </a:stretch>
                    </p:blipFill>
                    <p:spPr>
                      <a:xfrm>
                        <a:off x="914400" y="381000"/>
                        <a:ext cx="7391400" cy="5852015"/>
                      </a:xfrm>
                      <a:prstGeom prst="rect">
                        <a:avLst/>
                      </a:prstGeom>
                    </p:spPr>
                  </p:pic>
                </p:oleObj>
              </mc:Fallback>
            </mc:AlternateContent>
          </a:graphicData>
        </a:graphic>
      </p:graphicFrame>
    </p:spTree>
    <p:extLst>
      <p:ext uri="{BB962C8B-B14F-4D97-AF65-F5344CB8AC3E}">
        <p14:creationId xmlns:p14="http://schemas.microsoft.com/office/powerpoint/2010/main" val="189234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15525187"/>
              </p:ext>
            </p:extLst>
          </p:nvPr>
        </p:nvGraphicFramePr>
        <p:xfrm>
          <a:off x="1981200" y="838200"/>
          <a:ext cx="5181600" cy="5181599"/>
        </p:xfrm>
        <a:graphic>
          <a:graphicData uri="http://schemas.openxmlformats.org/presentationml/2006/ole">
            <mc:AlternateContent xmlns:mc="http://schemas.openxmlformats.org/markup-compatibility/2006">
              <mc:Choice xmlns:v="urn:schemas-microsoft-com:vml" Requires="v">
                <p:oleObj spid="_x0000_s2058" name="Worksheet" r:id="rId3" imgW="3838684" imgH="4400390" progId="Excel.Sheet.12">
                  <p:embed/>
                </p:oleObj>
              </mc:Choice>
              <mc:Fallback>
                <p:oleObj name="Worksheet" r:id="rId3" imgW="3838684" imgH="4400390" progId="Excel.Sheet.12">
                  <p:embed/>
                  <p:pic>
                    <p:nvPicPr>
                      <p:cNvPr id="0" name=""/>
                      <p:cNvPicPr/>
                      <p:nvPr/>
                    </p:nvPicPr>
                    <p:blipFill>
                      <a:blip r:embed="rId4"/>
                      <a:stretch>
                        <a:fillRect/>
                      </a:stretch>
                    </p:blipFill>
                    <p:spPr>
                      <a:xfrm>
                        <a:off x="1981200" y="838200"/>
                        <a:ext cx="5181600" cy="5181599"/>
                      </a:xfrm>
                      <a:prstGeom prst="rect">
                        <a:avLst/>
                      </a:prstGeom>
                    </p:spPr>
                  </p:pic>
                </p:oleObj>
              </mc:Fallback>
            </mc:AlternateContent>
          </a:graphicData>
        </a:graphic>
      </p:graphicFrame>
    </p:spTree>
    <p:extLst>
      <p:ext uri="{BB962C8B-B14F-4D97-AF65-F5344CB8AC3E}">
        <p14:creationId xmlns:p14="http://schemas.microsoft.com/office/powerpoint/2010/main" val="381842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654" y="381000"/>
            <a:ext cx="8748346" cy="553998"/>
          </a:xfrm>
          <a:prstGeom prst="rect">
            <a:avLst/>
          </a:prstGeom>
        </p:spPr>
        <p:txBody>
          <a:bodyPr/>
          <a:lstStyle>
            <a:lvl1pPr algn="l" defTabSz="914400" rtl="0" eaLnBrk="1" latinLnBrk="0" hangingPunct="1">
              <a:spcBef>
                <a:spcPct val="0"/>
              </a:spcBef>
              <a:buNone/>
              <a:defRPr sz="3600" kern="1200">
                <a:solidFill>
                  <a:schemeClr val="tx2"/>
                </a:solidFill>
                <a:latin typeface="Arial" pitchFamily="34" charset="0"/>
                <a:ea typeface="+mj-ea"/>
                <a:cs typeface="Arial" pitchFamily="34" charset="0"/>
              </a:defRPr>
            </a:lvl1pPr>
          </a:lstStyle>
          <a:p>
            <a:pPr algn="ctr"/>
            <a:r>
              <a:rPr lang="en-US" dirty="0" smtClean="0"/>
              <a:t>Safety Coaches Meeting - August</a:t>
            </a:r>
            <a:endParaRPr lang="en-US" dirty="0"/>
          </a:p>
        </p:txBody>
      </p:sp>
      <p:sp>
        <p:nvSpPr>
          <p:cNvPr id="5" name="Rectangle 4"/>
          <p:cNvSpPr/>
          <p:nvPr/>
        </p:nvSpPr>
        <p:spPr>
          <a:xfrm>
            <a:off x="731227" y="1295400"/>
            <a:ext cx="7315200" cy="5087611"/>
          </a:xfrm>
          <a:prstGeom prst="rect">
            <a:avLst/>
          </a:prstGeom>
        </p:spPr>
        <p:txBody>
          <a:bodyPr wrap="square">
            <a:spAutoFit/>
          </a:bodyPr>
          <a:lstStyle/>
          <a:p>
            <a:pPr>
              <a:lnSpc>
                <a:spcPct val="107000"/>
              </a:lnSpc>
              <a:spcAft>
                <a:spcPts val="800"/>
              </a:spcAft>
            </a:pPr>
            <a:r>
              <a:rPr lang="en-US" sz="1400" b="1" u="sng" dirty="0">
                <a:latin typeface="Calibri" panose="020F0502020204030204" pitchFamily="34" charset="0"/>
                <a:ea typeface="Calibri" panose="020F0502020204030204" pitchFamily="34" charset="0"/>
                <a:cs typeface="Times New Roman" panose="02020603050405020304" pitchFamily="18" charset="0"/>
              </a:rPr>
              <a:t>Good Catch: </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Inpatient phlebotomy: While training a new phlebotomist, it was noted by the preceptor that Rover indicated one tube color and the lab label had a different tube color.  The lab label was correct. Had the new phlebotomist been by herself she would have most likely looked at what Rover said and went with that.  IT has been notified to identify and correct the problem. </a:t>
            </a:r>
          </a:p>
          <a:p>
            <a:pPr>
              <a:lnSpc>
                <a:spcPct val="107000"/>
              </a:lnSpc>
              <a:spcAft>
                <a:spcPts val="800"/>
              </a:spcAft>
            </a:pPr>
            <a:r>
              <a:rPr lang="en-US" sz="1400" b="1" u="sng" dirty="0">
                <a:latin typeface="Calibri" panose="020F0502020204030204" pitchFamily="34" charset="0"/>
                <a:ea typeface="Calibri" panose="020F0502020204030204" pitchFamily="34" charset="0"/>
                <a:cs typeface="Times New Roman" panose="02020603050405020304" pitchFamily="18" charset="0"/>
              </a:rPr>
              <a:t>Concerns:</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Blood Gas Lab: </a:t>
            </a:r>
          </a:p>
          <a:p>
            <a:pPr marL="342900" marR="0" lvl="0" indent="-342900">
              <a:lnSpc>
                <a:spcPct val="107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On one of the ICU this past weekend it took 40 minutes to call critical lab values.  After talking with the charge nurse, the unit was working understaffed.  An RL6 </a:t>
            </a:r>
            <a:r>
              <a:rPr lang="en-US" sz="1400" dirty="0" smtClean="0">
                <a:latin typeface="Calibri" panose="020F0502020204030204" pitchFamily="34" charset="0"/>
                <a:ea typeface="Calibri" panose="020F0502020204030204" pitchFamily="34" charset="0"/>
                <a:cs typeface="Times New Roman" panose="02020603050405020304" pitchFamily="18" charset="0"/>
              </a:rPr>
              <a:t>was not </a:t>
            </a:r>
            <a:r>
              <a:rPr lang="en-US" sz="1400" dirty="0">
                <a:latin typeface="Calibri" panose="020F0502020204030204" pitchFamily="34" charset="0"/>
                <a:ea typeface="Calibri" panose="020F0502020204030204" pitchFamily="34" charset="0"/>
                <a:cs typeface="Times New Roman" panose="02020603050405020304" pitchFamily="18" charset="0"/>
              </a:rPr>
              <a:t>placed because </a:t>
            </a:r>
            <a:r>
              <a:rPr lang="en-US" sz="1400" dirty="0" smtClean="0">
                <a:latin typeface="Calibri" panose="020F0502020204030204" pitchFamily="34" charset="0"/>
                <a:ea typeface="Calibri" panose="020F0502020204030204" pitchFamily="34" charset="0"/>
                <a:cs typeface="Times New Roman" panose="02020603050405020304" pitchFamily="18" charset="0"/>
              </a:rPr>
              <a:t>“I didn’t </a:t>
            </a:r>
            <a:r>
              <a:rPr lang="en-US" sz="1400" dirty="0">
                <a:latin typeface="Calibri" panose="020F0502020204030204" pitchFamily="34" charset="0"/>
                <a:ea typeface="Calibri" panose="020F0502020204030204" pitchFamily="34" charset="0"/>
                <a:cs typeface="Times New Roman" panose="02020603050405020304" pitchFamily="18" charset="0"/>
              </a:rPr>
              <a:t>want to get that unit in </a:t>
            </a:r>
            <a:r>
              <a:rPr lang="en-US" sz="1400" dirty="0" smtClean="0">
                <a:latin typeface="Calibri" panose="020F0502020204030204" pitchFamily="34" charset="0"/>
                <a:ea typeface="Calibri" panose="020F0502020204030204" pitchFamily="34" charset="0"/>
                <a:cs typeface="Times New Roman" panose="02020603050405020304" pitchFamily="18" charset="0"/>
              </a:rPr>
              <a:t>trouble when this wasn’t their fault.”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OR frequently comes to the blood gas lab and labels their tubes there – not drawn by them, but show up with the tube and the label and put it all together at the window. </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Blood Bank:  </a:t>
            </a:r>
          </a:p>
          <a:p>
            <a:pPr marL="342900" marR="0" lvl="0" indent="-342900">
              <a:lnSpc>
                <a:spcPct val="107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When nurses call the BB because the unit will not scan, once we have identified that it is the unit that has been assigned to the patient, the BB is telling the nurse transfuse the patient like you would do during downtime when you can’t scan.</a:t>
            </a:r>
          </a:p>
          <a:p>
            <a:pPr marL="342900" marR="0" lvl="0" indent="-342900">
              <a:lnSpc>
                <a:spcPct val="107000"/>
              </a:lnSpc>
              <a:spcBef>
                <a:spcPts val="0"/>
              </a:spcBef>
              <a:spcAft>
                <a:spcPts val="0"/>
              </a:spcAft>
              <a:buFont typeface="+mj-lt"/>
              <a:buAutoNum type="arabicPeriod"/>
            </a:pPr>
            <a:r>
              <a:rPr lang="en-US" sz="1400" dirty="0">
                <a:latin typeface="Calibri" panose="020F0502020204030204" pitchFamily="34" charset="0"/>
                <a:ea typeface="Calibri" panose="020F0502020204030204" pitchFamily="34" charset="0"/>
                <a:cs typeface="Times New Roman" panose="02020603050405020304" pitchFamily="18" charset="0"/>
              </a:rPr>
              <a:t>BB is getting numerous phone calls (20+ per day) asking if their patient’s blood is ready yet when they have the ability to go into Wake One to see if their patient’s blood is ready.  </a:t>
            </a: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98926742"/>
      </p:ext>
    </p:extLst>
  </p:cSld>
  <p:clrMapOvr>
    <a:masterClrMapping/>
  </p:clrMapOvr>
</p:sld>
</file>

<file path=ppt/theme/theme1.xml><?xml version="1.0" encoding="utf-8"?>
<a:theme xmlns:a="http://schemas.openxmlformats.org/drawingml/2006/main" name="WFBMC Internal Theme1">
  <a:themeElements>
    <a:clrScheme name="iCARE">
      <a:dk1>
        <a:sysClr val="windowText" lastClr="000000"/>
      </a:dk1>
      <a:lt1>
        <a:sysClr val="window" lastClr="FFFFFF"/>
      </a:lt1>
      <a:dk2>
        <a:srgbClr val="4261AD"/>
      </a:dk2>
      <a:lt2>
        <a:srgbClr val="FFFFFF"/>
      </a:lt2>
      <a:accent1>
        <a:srgbClr val="4261AD"/>
      </a:accent1>
      <a:accent2>
        <a:srgbClr val="F07B05"/>
      </a:accent2>
      <a:accent3>
        <a:srgbClr val="FFD200"/>
      </a:accent3>
      <a:accent4>
        <a:srgbClr val="9E7E38"/>
      </a:accent4>
      <a:accent5>
        <a:srgbClr val="595959"/>
      </a:accent5>
      <a:accent6>
        <a:srgbClr val="000000"/>
      </a:accent6>
      <a:hlink>
        <a:srgbClr val="3B60AF"/>
      </a:hlink>
      <a:folHlink>
        <a:srgbClr val="3B60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WFBMC Internal Theme1</Template>
  <TotalTime>1829</TotalTime>
  <Words>650</Words>
  <Application>Microsoft Office PowerPoint</Application>
  <PresentationFormat>On-screen Show (4:3)</PresentationFormat>
  <Paragraphs>78</Paragraphs>
  <Slides>10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WFBMC Internal Theme1</vt:lpstr>
      <vt:lpstr>Worksheet</vt:lpstr>
      <vt:lpstr>Lab / Pathology  Managers Meeting</vt:lpstr>
      <vt:lpstr>Patient and Family Promise</vt:lpstr>
      <vt:lpstr>PowerPoint Presentation</vt:lpstr>
      <vt:lpstr>Top RL6 by Category</vt:lpstr>
      <vt:lpstr>PowerPoint Presentation</vt:lpstr>
      <vt:lpstr>Safety Focus of the Month  September 2018</vt:lpstr>
      <vt:lpstr>PowerPoint Presentation</vt:lpstr>
      <vt:lpstr>PowerPoint Presentation</vt:lpstr>
      <vt:lpstr>PowerPoint Presentation</vt:lpstr>
      <vt:lpstr>Next Steps:</vt:lpstr>
    </vt:vector>
  </TitlesOfParts>
  <Company>WFUHS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WFUHS</dc:creator>
  <cp:lastModifiedBy>Rinard P. Howard</cp:lastModifiedBy>
  <cp:revision>91</cp:revision>
  <dcterms:created xsi:type="dcterms:W3CDTF">2016-09-30T15:29:35Z</dcterms:created>
  <dcterms:modified xsi:type="dcterms:W3CDTF">2018-09-12T13:46:10Z</dcterms:modified>
</cp:coreProperties>
</file>