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3" r:id="rId6"/>
    <p:sldId id="265" r:id="rId7"/>
    <p:sldId id="268" r:id="rId8"/>
    <p:sldId id="259" r:id="rId9"/>
    <p:sldId id="273" r:id="rId10"/>
    <p:sldId id="267" r:id="rId11"/>
    <p:sldId id="271" r:id="rId12"/>
    <p:sldId id="272" r:id="rId13"/>
    <p:sldId id="274" r:id="rId14"/>
    <p:sldId id="260" r:id="rId15"/>
    <p:sldId id="279" r:id="rId16"/>
    <p:sldId id="275" r:id="rId17"/>
    <p:sldId id="277" r:id="rId18"/>
    <p:sldId id="276" r:id="rId19"/>
    <p:sldId id="281" r:id="rId20"/>
    <p:sldId id="261" r:id="rId21"/>
    <p:sldId id="280" r:id="rId22"/>
    <p:sldId id="278" r:id="rId23"/>
    <p:sldId id="282" r:id="rId24"/>
    <p:sldId id="283" r:id="rId25"/>
    <p:sldId id="285" r:id="rId26"/>
    <p:sldId id="288" r:id="rId27"/>
    <p:sldId id="262" r:id="rId28"/>
    <p:sldId id="286" r:id="rId29"/>
    <p:sldId id="287" r:id="rId30"/>
    <p:sldId id="284" r:id="rId31"/>
    <p:sldId id="26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09" autoAdjust="0"/>
  </p:normalViewPr>
  <p:slideViewPr>
    <p:cSldViewPr>
      <p:cViewPr varScale="1">
        <p:scale>
          <a:sx n="71" d="100"/>
          <a:sy n="71" d="100"/>
        </p:scale>
        <p:origin x="-49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45F50777-BACB-4D69-97A2-F56B4B1ABF84}" type="datetimeFigureOut">
              <a:rPr lang="en-CA" smtClean="0"/>
              <a:t>07/31/2012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901027502"/>
      </p:ext>
    </p:extLst>
  </p:cSld>
  <p:clrMapOvr>
    <a:masterClrMapping/>
  </p:clrMapOvr>
  <p:transition spd="slow" advTm="4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F50777-BACB-4D69-97A2-F56B4B1ABF84}" type="datetimeFigureOut">
              <a:rPr lang="en-CA" smtClean="0"/>
              <a:t>07/31/2012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3525390027"/>
      </p:ext>
    </p:extLst>
  </p:cSld>
  <p:clrMapOvr>
    <a:masterClrMapping/>
  </p:clrMapOvr>
  <p:transition spd="slow" advTm="4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F50777-BACB-4D69-97A2-F56B4B1ABF84}" type="datetimeFigureOut">
              <a:rPr lang="en-CA" smtClean="0"/>
              <a:t>07/31/2012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3391956806"/>
      </p:ext>
    </p:extLst>
  </p:cSld>
  <p:clrMapOvr>
    <a:masterClrMapping/>
  </p:clrMapOvr>
  <p:transition spd="slow" advTm="4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5F50777-BACB-4D69-97A2-F56B4B1ABF84}" type="datetimeFigureOut">
              <a:rPr lang="en-CA" smtClean="0"/>
              <a:t>07/31/2012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3746743904"/>
      </p:ext>
    </p:extLst>
  </p:cSld>
  <p:clrMapOvr>
    <a:masterClrMapping/>
  </p:clrMapOvr>
  <p:transition spd="slow" advTm="400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F50777-BACB-4D69-97A2-F56B4B1ABF84}" type="datetimeFigureOut">
              <a:rPr lang="en-CA" smtClean="0"/>
              <a:t>07/31/2012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2994644273"/>
      </p:ext>
    </p:extLst>
  </p:cSld>
  <p:clrMapOvr>
    <a:masterClrMapping/>
  </p:clrMapOvr>
  <p:transition spd="slow" advTm="4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45F50777-BACB-4D69-97A2-F56B4B1ABF84}" type="datetimeFigureOut">
              <a:rPr lang="en-CA" smtClean="0"/>
              <a:t>07/31/2012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2331258730"/>
      </p:ext>
    </p:extLst>
  </p:cSld>
  <p:clrMapOvr>
    <a:masterClrMapping/>
  </p:clrMapOvr>
  <p:transition spd="slow" advTm="4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45F50777-BACB-4D69-97A2-F56B4B1ABF84}" type="datetimeFigureOut">
              <a:rPr lang="en-CA" smtClean="0"/>
              <a:t>07/31/2012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1672764724"/>
      </p:ext>
    </p:extLst>
  </p:cSld>
  <p:clrMapOvr>
    <a:masterClrMapping/>
  </p:clrMapOvr>
  <p:transition spd="slow" advTm="4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45F50777-BACB-4D69-97A2-F56B4B1ABF84}" type="datetimeFigureOut">
              <a:rPr lang="en-CA" smtClean="0"/>
              <a:t>07/31/2012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1500286338"/>
      </p:ext>
    </p:extLst>
  </p:cSld>
  <p:clrMapOvr>
    <a:masterClrMapping/>
  </p:clrMapOvr>
  <p:transition spd="slow" advTm="4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F50777-BACB-4D69-97A2-F56B4B1ABF84}" type="datetimeFigureOut">
              <a:rPr lang="en-CA" smtClean="0"/>
              <a:t>07/31/2012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1507194840"/>
      </p:ext>
    </p:extLst>
  </p:cSld>
  <p:clrMapOvr>
    <a:masterClrMapping/>
  </p:clrMapOvr>
  <p:transition spd="slow" advTm="4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F50777-BACB-4D69-97A2-F56B4B1ABF84}" type="datetimeFigureOut">
              <a:rPr lang="en-CA" smtClean="0"/>
              <a:t>07/31/2012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3229622182"/>
      </p:ext>
    </p:extLst>
  </p:cSld>
  <p:clrMapOvr>
    <a:masterClrMapping/>
  </p:clrMapOvr>
  <p:transition spd="slow" advTm="4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F50777-BACB-4D69-97A2-F56B4B1ABF84}" type="datetimeFigureOut">
              <a:rPr lang="en-CA" smtClean="0"/>
              <a:t>07/31/2012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59174AB-7F56-4363-B04E-7F8B8795CA2B}" type="slidenum">
              <a:rPr lang="en-CA" smtClean="0"/>
              <a:t>‹#›</a:t>
            </a:fld>
            <a:endParaRPr lang="en-CA"/>
          </a:p>
        </p:txBody>
      </p:sp>
    </p:spTree>
    <p:extLst>
      <p:ext uri="{BB962C8B-B14F-4D97-AF65-F5344CB8AC3E}">
        <p14:creationId xmlns:p14="http://schemas.microsoft.com/office/powerpoint/2010/main" val="1584846477"/>
      </p:ext>
    </p:extLst>
  </p:cSld>
  <p:clrMapOvr>
    <a:masterClrMapping/>
  </p:clrMapOvr>
  <p:transition spd="slow" advTm="4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F50777-BACB-4D69-97A2-F56B4B1ABF84}" type="datetimeFigureOut">
              <a:rPr lang="en-CA" smtClean="0"/>
              <a:t>07/31/2012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174AB-7F56-4363-B04E-7F8B8795CA2B}" type="slidenum">
              <a:rPr lang="en-CA" smtClean="0"/>
              <a:t>‹#›</a:t>
            </a:fld>
            <a:endParaRPr lang="en-CA"/>
          </a:p>
        </p:txBody>
      </p:sp>
    </p:spTree>
    <p:extLst>
      <p:ext uri="{BB962C8B-B14F-4D97-AF65-F5344CB8AC3E}">
        <p14:creationId xmlns:p14="http://schemas.microsoft.com/office/powerpoint/2010/main" val="2098614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Tm="4000">
    <p:wip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Scenes from an assessment visit</a:t>
            </a:r>
            <a:endParaRPr lang="en-CA" dirty="0"/>
          </a:p>
        </p:txBody>
      </p:sp>
      <p:sp>
        <p:nvSpPr>
          <p:cNvPr id="3" name="Subtitle 2"/>
          <p:cNvSpPr>
            <a:spLocks noGrp="1"/>
          </p:cNvSpPr>
          <p:nvPr>
            <p:ph type="subTitle" idx="1"/>
          </p:nvPr>
        </p:nvSpPr>
        <p:spPr/>
        <p:txBody>
          <a:bodyPr/>
          <a:lstStyle/>
          <a:p>
            <a:r>
              <a:rPr lang="en-US" dirty="0" smtClean="0"/>
              <a:t>This scenario mimics an actual assessment visit and describes actual findings by assessors.</a:t>
            </a:r>
            <a:endParaRPr lang="en-CA" dirty="0"/>
          </a:p>
        </p:txBody>
      </p:sp>
    </p:spTree>
    <p:extLst>
      <p:ext uri="{BB962C8B-B14F-4D97-AF65-F5344CB8AC3E}">
        <p14:creationId xmlns:p14="http://schemas.microsoft.com/office/powerpoint/2010/main" val="1837235476"/>
      </p:ext>
    </p:extLst>
  </p:cSld>
  <p:clrMapOvr>
    <a:masterClrMapping/>
  </p:clrMapOvr>
  <p:transition spd="slow" advTm="10000">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 Two: POCT Performed in the Emergency Room</a:t>
            </a:r>
            <a:endParaRPr lang="en-CA" dirty="0"/>
          </a:p>
        </p:txBody>
      </p:sp>
      <p:sp>
        <p:nvSpPr>
          <p:cNvPr id="3" name="Content Placeholder 2"/>
          <p:cNvSpPr>
            <a:spLocks noGrp="1"/>
          </p:cNvSpPr>
          <p:nvPr>
            <p:ph idx="1"/>
          </p:nvPr>
        </p:nvSpPr>
        <p:spPr>
          <a:xfrm>
            <a:off x="457200" y="1600200"/>
            <a:ext cx="6419056" cy="4525963"/>
          </a:xfrm>
        </p:spPr>
        <p:txBody>
          <a:bodyPr>
            <a:normAutofit/>
          </a:bodyPr>
          <a:lstStyle/>
          <a:p>
            <a:r>
              <a:rPr lang="en-US" sz="2000" dirty="0" smtClean="0"/>
              <a:t>After the tour the assessment team splits up to conduct their assigned technical assessments.  Susie, the assessor assigned to point-of-care heads off to the emergency department with the POCT technologist to view the area.  The POCT technologist informs Susie that they only do POCT glucose testing.  Susie notes that there are initial training records from five years ago but there are </a:t>
            </a:r>
            <a:r>
              <a:rPr lang="en-US" sz="2000" dirty="0" smtClean="0">
                <a:solidFill>
                  <a:srgbClr val="FF0000"/>
                </a:solidFill>
              </a:rPr>
              <a:t>no on-going training records</a:t>
            </a:r>
            <a:r>
              <a:rPr lang="en-US" sz="2000" dirty="0" smtClean="0"/>
              <a:t>.  Susie then reviews recorded POCT glucose results.  Several results are </a:t>
            </a:r>
            <a:r>
              <a:rPr lang="en-US" sz="2000" dirty="0" smtClean="0">
                <a:solidFill>
                  <a:srgbClr val="FF0000"/>
                </a:solidFill>
              </a:rPr>
              <a:t>missing the reference interval</a:t>
            </a:r>
            <a:r>
              <a:rPr lang="en-US" sz="2000" dirty="0" smtClean="0"/>
              <a:t>.  She proceeds to check reagents in the supply cupboard and a very helpful nurse points out </a:t>
            </a:r>
            <a:r>
              <a:rPr lang="en-US" sz="2000" dirty="0" smtClean="0">
                <a:solidFill>
                  <a:srgbClr val="FF0000"/>
                </a:solidFill>
              </a:rPr>
              <a:t>the fecal occult blood kits </a:t>
            </a:r>
            <a:r>
              <a:rPr lang="en-US" sz="2000" dirty="0" smtClean="0"/>
              <a:t>Dr. Dick brought in from his office so nursing staff could test for that in the emergency room, too.</a:t>
            </a:r>
            <a:endParaRPr lang="en-CA" sz="2000" dirty="0"/>
          </a:p>
        </p:txBody>
      </p:sp>
      <p:pic>
        <p:nvPicPr>
          <p:cNvPr id="4100" name="Picture 4" descr="C:\Documents and Settings\jbieto\Local Settings\Temporary Internet Files\Content.IE5\MCDXO0AB\MC90006023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2452060"/>
            <a:ext cx="1854572" cy="2823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987086"/>
      </p:ext>
    </p:extLst>
  </p:cSld>
  <p:clrMapOvr>
    <a:masterClrMapping/>
  </p:clrMapOvr>
  <p:transition spd="slow" advTm="4000">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12368" y="836711"/>
            <a:ext cx="3287216" cy="369332"/>
          </a:xfrm>
          <a:prstGeom prst="rect">
            <a:avLst/>
          </a:prstGeom>
          <a:noFill/>
        </p:spPr>
        <p:txBody>
          <a:bodyPr wrap="square" rtlCol="0">
            <a:spAutoFit/>
          </a:bodyPr>
          <a:lstStyle/>
          <a:p>
            <a:r>
              <a:rPr lang="en-US" b="1" dirty="0" smtClean="0"/>
              <a:t>“</a:t>
            </a:r>
            <a:r>
              <a:rPr lang="en-US" b="1" dirty="0">
                <a:solidFill>
                  <a:srgbClr val="FF0000"/>
                </a:solidFill>
              </a:rPr>
              <a:t>no on-going training records</a:t>
            </a:r>
            <a:r>
              <a:rPr lang="en-US" b="1" dirty="0" smtClean="0"/>
              <a:t>“ </a:t>
            </a:r>
            <a:endParaRPr lang="en-CA" dirty="0"/>
          </a:p>
        </p:txBody>
      </p:sp>
      <p:sp>
        <p:nvSpPr>
          <p:cNvPr id="3" name="TextBox 2"/>
          <p:cNvSpPr txBox="1"/>
          <p:nvPr/>
        </p:nvSpPr>
        <p:spPr>
          <a:xfrm>
            <a:off x="972780" y="2204864"/>
            <a:ext cx="7128792" cy="646331"/>
          </a:xfrm>
          <a:prstGeom prst="rect">
            <a:avLst/>
          </a:prstGeom>
          <a:noFill/>
        </p:spPr>
        <p:txBody>
          <a:bodyPr wrap="square" rtlCol="0">
            <a:spAutoFit/>
          </a:bodyPr>
          <a:lstStyle/>
          <a:p>
            <a:r>
              <a:rPr lang="en-US" b="1" dirty="0"/>
              <a:t>XI.B.13 Records of trainers, trained operators, retraining and date of</a:t>
            </a:r>
          </a:p>
          <a:p>
            <a:r>
              <a:rPr lang="en-US" b="1" dirty="0"/>
              <a:t>completion/certifications for point-of-care testing shall be maintained</a:t>
            </a:r>
            <a:r>
              <a:rPr lang="en-US" b="1" dirty="0" smtClean="0"/>
              <a:t>.</a:t>
            </a:r>
            <a:endParaRPr lang="en-CA" b="1" dirty="0"/>
          </a:p>
        </p:txBody>
      </p:sp>
      <p:sp>
        <p:nvSpPr>
          <p:cNvPr id="4" name="TextBox 3"/>
          <p:cNvSpPr txBox="1"/>
          <p:nvPr/>
        </p:nvSpPr>
        <p:spPr>
          <a:xfrm>
            <a:off x="1002705" y="2960077"/>
            <a:ext cx="7416824" cy="646331"/>
          </a:xfrm>
          <a:prstGeom prst="rect">
            <a:avLst/>
          </a:prstGeom>
          <a:noFill/>
        </p:spPr>
        <p:txBody>
          <a:bodyPr wrap="square" rtlCol="0">
            <a:spAutoFit/>
          </a:bodyPr>
          <a:lstStyle/>
          <a:p>
            <a:pPr marL="285750" indent="-285750">
              <a:buFont typeface="Arial" pitchFamily="34" charset="0"/>
              <a:buChar char="•"/>
            </a:pPr>
            <a:r>
              <a:rPr lang="en-US" dirty="0" smtClean="0"/>
              <a:t>The OLA requirement above clearly indicates retaining records must be maintained with the date of completion.</a:t>
            </a:r>
            <a:endParaRPr lang="en-CA" dirty="0"/>
          </a:p>
        </p:txBody>
      </p:sp>
      <p:sp>
        <p:nvSpPr>
          <p:cNvPr id="6" name="TextBox 5"/>
          <p:cNvSpPr txBox="1"/>
          <p:nvPr/>
        </p:nvSpPr>
        <p:spPr>
          <a:xfrm>
            <a:off x="995845" y="3896181"/>
            <a:ext cx="7128792" cy="646331"/>
          </a:xfrm>
          <a:prstGeom prst="rect">
            <a:avLst/>
          </a:prstGeom>
          <a:noFill/>
        </p:spPr>
        <p:txBody>
          <a:bodyPr wrap="square" rtlCol="0">
            <a:spAutoFit/>
          </a:bodyPr>
          <a:lstStyle/>
          <a:p>
            <a:pPr lvl="0"/>
            <a:r>
              <a:rPr lang="en-CA" b="1" dirty="0" smtClean="0">
                <a:solidFill>
                  <a:srgbClr val="00B050"/>
                </a:solidFill>
              </a:rPr>
              <a:t>IHL-POC-IV Point of Care Recertification Program &amp;  IHL-POC-I Point of Care Testing Roles, Responsibilities and Scope</a:t>
            </a:r>
            <a:endParaRPr lang="en-CA" b="1" dirty="0">
              <a:solidFill>
                <a:srgbClr val="00B050"/>
              </a:solidFill>
            </a:endParaRPr>
          </a:p>
        </p:txBody>
      </p:sp>
      <p:sp>
        <p:nvSpPr>
          <p:cNvPr id="7" name="TextBox 6"/>
          <p:cNvSpPr txBox="1"/>
          <p:nvPr/>
        </p:nvSpPr>
        <p:spPr>
          <a:xfrm>
            <a:off x="972780" y="4697398"/>
            <a:ext cx="7128792" cy="646331"/>
          </a:xfrm>
          <a:prstGeom prst="rect">
            <a:avLst/>
          </a:prstGeom>
          <a:noFill/>
        </p:spPr>
        <p:txBody>
          <a:bodyPr wrap="square" rtlCol="0">
            <a:spAutoFit/>
          </a:bodyPr>
          <a:lstStyle/>
          <a:p>
            <a:pPr marL="285750" lvl="0" indent="-285750">
              <a:buFont typeface="Arial" pitchFamily="34" charset="0"/>
              <a:buChar char="•"/>
            </a:pPr>
            <a:r>
              <a:rPr lang="en-US" dirty="0" smtClean="0"/>
              <a:t>The above IHL documents clearly states when retraining is warranted, records must be maintained.</a:t>
            </a:r>
            <a:endParaRPr lang="en-CA" dirty="0"/>
          </a:p>
        </p:txBody>
      </p:sp>
      <p:cxnSp>
        <p:nvCxnSpPr>
          <p:cNvPr id="10" name="Straight Connector 9"/>
          <p:cNvCxnSpPr/>
          <p:nvPr/>
        </p:nvCxnSpPr>
        <p:spPr>
          <a:xfrm>
            <a:off x="1623465" y="3717032"/>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23465" y="2060848"/>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72780" y="1206043"/>
            <a:ext cx="7103640" cy="646331"/>
          </a:xfrm>
          <a:prstGeom prst="rect">
            <a:avLst/>
          </a:prstGeom>
          <a:noFill/>
        </p:spPr>
        <p:txBody>
          <a:bodyPr wrap="square" rtlCol="0">
            <a:spAutoFit/>
          </a:bodyPr>
          <a:lstStyle/>
          <a:p>
            <a:pPr marL="285750" indent="-285750">
              <a:buFont typeface="Arial" pitchFamily="34" charset="0"/>
              <a:buChar char="•"/>
            </a:pPr>
            <a:r>
              <a:rPr lang="en-US" dirty="0" smtClean="0"/>
              <a:t>Any training or re-training requires documentation, this is how we can prove that the staff performing the POCT is competent.</a:t>
            </a:r>
            <a:endParaRPr lang="en-CA" dirty="0"/>
          </a:p>
        </p:txBody>
      </p:sp>
    </p:spTree>
    <p:extLst>
      <p:ext uri="{BB962C8B-B14F-4D97-AF65-F5344CB8AC3E}">
        <p14:creationId xmlns:p14="http://schemas.microsoft.com/office/powerpoint/2010/main" val="3232818954"/>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12368" y="836711"/>
            <a:ext cx="3083768" cy="369332"/>
          </a:xfrm>
          <a:prstGeom prst="rect">
            <a:avLst/>
          </a:prstGeom>
          <a:noFill/>
        </p:spPr>
        <p:txBody>
          <a:bodyPr wrap="square" rtlCol="0">
            <a:spAutoFit/>
          </a:bodyPr>
          <a:lstStyle/>
          <a:p>
            <a:r>
              <a:rPr lang="en-US" b="1" dirty="0" smtClean="0"/>
              <a:t>“</a:t>
            </a:r>
            <a:r>
              <a:rPr lang="en-US" b="1" dirty="0" smtClean="0">
                <a:solidFill>
                  <a:srgbClr val="FF0000"/>
                </a:solidFill>
              </a:rPr>
              <a:t>missing the reference range</a:t>
            </a:r>
            <a:r>
              <a:rPr lang="en-US" b="1" dirty="0" smtClean="0"/>
              <a:t>“ </a:t>
            </a:r>
            <a:endParaRPr lang="en-CA" dirty="0"/>
          </a:p>
        </p:txBody>
      </p:sp>
      <p:sp>
        <p:nvSpPr>
          <p:cNvPr id="3" name="TextBox 2"/>
          <p:cNvSpPr txBox="1"/>
          <p:nvPr/>
        </p:nvSpPr>
        <p:spPr>
          <a:xfrm>
            <a:off x="960204" y="2036747"/>
            <a:ext cx="7128792" cy="923330"/>
          </a:xfrm>
          <a:prstGeom prst="rect">
            <a:avLst/>
          </a:prstGeom>
          <a:noFill/>
        </p:spPr>
        <p:txBody>
          <a:bodyPr wrap="square" rtlCol="0">
            <a:spAutoFit/>
          </a:bodyPr>
          <a:lstStyle/>
          <a:p>
            <a:r>
              <a:rPr lang="en-US" b="1" dirty="0"/>
              <a:t>XI.J.3 The patient record shall include the point-of-care test result in clearly </a:t>
            </a:r>
            <a:r>
              <a:rPr lang="en-US" b="1" dirty="0" smtClean="0"/>
              <a:t>defined units</a:t>
            </a:r>
            <a:r>
              <a:rPr lang="en-US" b="1" dirty="0"/>
              <a:t>, the date and time the test was performed, and the reference interval for </a:t>
            </a:r>
            <a:r>
              <a:rPr lang="en-US" b="1" dirty="0" smtClean="0"/>
              <a:t>the </a:t>
            </a:r>
            <a:r>
              <a:rPr lang="en-CA" b="1" dirty="0" smtClean="0"/>
              <a:t>test</a:t>
            </a:r>
            <a:r>
              <a:rPr lang="en-CA" b="1" dirty="0"/>
              <a:t>.[611]</a:t>
            </a:r>
          </a:p>
        </p:txBody>
      </p:sp>
      <p:sp>
        <p:nvSpPr>
          <p:cNvPr id="4" name="TextBox 3"/>
          <p:cNvSpPr txBox="1"/>
          <p:nvPr/>
        </p:nvSpPr>
        <p:spPr>
          <a:xfrm>
            <a:off x="1002705" y="2960077"/>
            <a:ext cx="7416824" cy="646331"/>
          </a:xfrm>
          <a:prstGeom prst="rect">
            <a:avLst/>
          </a:prstGeom>
          <a:noFill/>
        </p:spPr>
        <p:txBody>
          <a:bodyPr wrap="square" rtlCol="0">
            <a:spAutoFit/>
          </a:bodyPr>
          <a:lstStyle/>
          <a:p>
            <a:pPr marL="285750" indent="-285750">
              <a:buFont typeface="Arial" pitchFamily="34" charset="0"/>
              <a:buChar char="•"/>
            </a:pPr>
            <a:r>
              <a:rPr lang="en-US" dirty="0" smtClean="0"/>
              <a:t>The above OLA requirement indicates that the reference interval for the POCT test must be clearly defined.</a:t>
            </a:r>
            <a:endParaRPr lang="en-CA" dirty="0"/>
          </a:p>
        </p:txBody>
      </p:sp>
      <p:sp>
        <p:nvSpPr>
          <p:cNvPr id="6" name="TextBox 5"/>
          <p:cNvSpPr txBox="1"/>
          <p:nvPr/>
        </p:nvSpPr>
        <p:spPr>
          <a:xfrm>
            <a:off x="995845" y="3896181"/>
            <a:ext cx="7128792" cy="646331"/>
          </a:xfrm>
          <a:prstGeom prst="rect">
            <a:avLst/>
          </a:prstGeom>
          <a:noFill/>
        </p:spPr>
        <p:txBody>
          <a:bodyPr wrap="square" rtlCol="0">
            <a:spAutoFit/>
          </a:bodyPr>
          <a:lstStyle/>
          <a:p>
            <a:pPr lvl="0"/>
            <a:r>
              <a:rPr lang="en-CA" b="1" dirty="0" smtClean="0">
                <a:solidFill>
                  <a:srgbClr val="00B050"/>
                </a:solidFill>
              </a:rPr>
              <a:t>IHL-POC-IV Point of Care Recertification Program &amp;  IHL-POC-I Point of Care Testing Roles, Responsibilities and Scope</a:t>
            </a:r>
            <a:endParaRPr lang="en-CA" b="1" dirty="0">
              <a:solidFill>
                <a:srgbClr val="00B050"/>
              </a:solidFill>
            </a:endParaRPr>
          </a:p>
        </p:txBody>
      </p:sp>
      <p:sp>
        <p:nvSpPr>
          <p:cNvPr id="7" name="TextBox 6"/>
          <p:cNvSpPr txBox="1"/>
          <p:nvPr/>
        </p:nvSpPr>
        <p:spPr>
          <a:xfrm>
            <a:off x="972780" y="4697398"/>
            <a:ext cx="7128792" cy="646331"/>
          </a:xfrm>
          <a:prstGeom prst="rect">
            <a:avLst/>
          </a:prstGeom>
          <a:noFill/>
        </p:spPr>
        <p:txBody>
          <a:bodyPr wrap="square" rtlCol="0">
            <a:spAutoFit/>
          </a:bodyPr>
          <a:lstStyle/>
          <a:p>
            <a:pPr marL="285750" lvl="0" indent="-285750">
              <a:buFont typeface="Arial" pitchFamily="34" charset="0"/>
              <a:buChar char="•"/>
            </a:pPr>
            <a:r>
              <a:rPr lang="en-US" dirty="0" smtClean="0"/>
              <a:t>The above IHL documents states when reporting a POCT result it must also be accompanied by the reference interval.</a:t>
            </a:r>
            <a:endParaRPr lang="en-CA" dirty="0"/>
          </a:p>
        </p:txBody>
      </p:sp>
      <p:cxnSp>
        <p:nvCxnSpPr>
          <p:cNvPr id="10" name="Straight Connector 9"/>
          <p:cNvCxnSpPr/>
          <p:nvPr/>
        </p:nvCxnSpPr>
        <p:spPr>
          <a:xfrm>
            <a:off x="1623465" y="3717032"/>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23465" y="1869269"/>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72780" y="1206043"/>
            <a:ext cx="7103640" cy="646331"/>
          </a:xfrm>
          <a:prstGeom prst="rect">
            <a:avLst/>
          </a:prstGeom>
          <a:noFill/>
        </p:spPr>
        <p:txBody>
          <a:bodyPr wrap="square" rtlCol="0">
            <a:spAutoFit/>
          </a:bodyPr>
          <a:lstStyle/>
          <a:p>
            <a:pPr marL="285750" indent="-285750">
              <a:buFont typeface="Arial" pitchFamily="34" charset="0"/>
              <a:buChar char="•"/>
            </a:pPr>
            <a:r>
              <a:rPr lang="en-US" dirty="0" smtClean="0"/>
              <a:t>Any POCT results must be documented along with the relevant </a:t>
            </a:r>
            <a:r>
              <a:rPr lang="en-US" smtClean="0"/>
              <a:t>reference range.</a:t>
            </a:r>
            <a:endParaRPr lang="en-CA" dirty="0"/>
          </a:p>
        </p:txBody>
      </p:sp>
    </p:spTree>
    <p:extLst>
      <p:ext uri="{BB962C8B-B14F-4D97-AF65-F5344CB8AC3E}">
        <p14:creationId xmlns:p14="http://schemas.microsoft.com/office/powerpoint/2010/main" val="3645721090"/>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12368" y="836711"/>
            <a:ext cx="3083768" cy="369332"/>
          </a:xfrm>
          <a:prstGeom prst="rect">
            <a:avLst/>
          </a:prstGeom>
          <a:noFill/>
        </p:spPr>
        <p:txBody>
          <a:bodyPr wrap="square" rtlCol="0">
            <a:spAutoFit/>
          </a:bodyPr>
          <a:lstStyle/>
          <a:p>
            <a:r>
              <a:rPr lang="en-US" b="1" dirty="0" smtClean="0"/>
              <a:t>“</a:t>
            </a:r>
            <a:r>
              <a:rPr lang="en-US" b="1" dirty="0">
                <a:solidFill>
                  <a:srgbClr val="FF0000"/>
                </a:solidFill>
              </a:rPr>
              <a:t>the fecal occult blood kits </a:t>
            </a:r>
            <a:r>
              <a:rPr lang="en-US" b="1" dirty="0" smtClean="0"/>
              <a:t>“ </a:t>
            </a:r>
            <a:endParaRPr lang="en-CA" dirty="0"/>
          </a:p>
        </p:txBody>
      </p:sp>
      <p:sp>
        <p:nvSpPr>
          <p:cNvPr id="7" name="TextBox 6"/>
          <p:cNvSpPr txBox="1"/>
          <p:nvPr/>
        </p:nvSpPr>
        <p:spPr>
          <a:xfrm>
            <a:off x="975393" y="2420888"/>
            <a:ext cx="7128792" cy="2585323"/>
          </a:xfrm>
          <a:prstGeom prst="rect">
            <a:avLst/>
          </a:prstGeom>
          <a:noFill/>
        </p:spPr>
        <p:txBody>
          <a:bodyPr wrap="square" rtlCol="0">
            <a:spAutoFit/>
          </a:bodyPr>
          <a:lstStyle/>
          <a:p>
            <a:pPr marL="285750" lvl="0" indent="-285750">
              <a:buFont typeface="Arial" pitchFamily="34" charset="0"/>
              <a:buChar char="•"/>
            </a:pPr>
            <a:r>
              <a:rPr lang="en-US" dirty="0" smtClean="0"/>
              <a:t>When a department or physician decides that they want to perform point of care testing, it must be approved by the appointed POCT committee, validation must be performed and documented, processes and procedures must be created and documented, training must be developed, implemented and documented.  Not doing any of these steps is in violation of MANY OLA requirements.  There are too many requirement to list.  The IHL also has strict guidelines, processes, procedures, training and documentation in place to ensure quality results are being yield.  </a:t>
            </a:r>
            <a:endParaRPr lang="en-CA" dirty="0"/>
          </a:p>
        </p:txBody>
      </p:sp>
      <p:cxnSp>
        <p:nvCxnSpPr>
          <p:cNvPr id="10" name="Straight Connector 9"/>
          <p:cNvCxnSpPr/>
          <p:nvPr/>
        </p:nvCxnSpPr>
        <p:spPr>
          <a:xfrm>
            <a:off x="1639907" y="5229200"/>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23465" y="2204864"/>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72780" y="1172379"/>
            <a:ext cx="7103640" cy="923330"/>
          </a:xfrm>
          <a:prstGeom prst="rect">
            <a:avLst/>
          </a:prstGeom>
          <a:noFill/>
        </p:spPr>
        <p:txBody>
          <a:bodyPr wrap="square" rtlCol="0">
            <a:spAutoFit/>
          </a:bodyPr>
          <a:lstStyle/>
          <a:p>
            <a:pPr marL="285750" indent="-285750">
              <a:buFont typeface="Arial" pitchFamily="34" charset="0"/>
              <a:buChar char="•"/>
            </a:pPr>
            <a:r>
              <a:rPr lang="en-US" dirty="0" smtClean="0"/>
              <a:t>Any POCT testing must be approved by the management of the laboratory and hospital.  No department can begin testing until all the checks and balances are in place.</a:t>
            </a:r>
          </a:p>
        </p:txBody>
      </p:sp>
    </p:spTree>
    <p:extLst>
      <p:ext uri="{BB962C8B-B14F-4D97-AF65-F5344CB8AC3E}">
        <p14:creationId xmlns:p14="http://schemas.microsoft.com/office/powerpoint/2010/main" val="1561605983"/>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1000" fill="hold"/>
                                        <p:tgtEl>
                                          <p:spTgt spid="7"/>
                                        </p:tgtEl>
                                        <p:attrNameLst>
                                          <p:attrName>ppt_w</p:attrName>
                                        </p:attrNameLst>
                                      </p:cBhvr>
                                      <p:tavLst>
                                        <p:tav tm="0">
                                          <p:val>
                                            <p:fltVal val="0"/>
                                          </p:val>
                                        </p:tav>
                                        <p:tav tm="100000">
                                          <p:val>
                                            <p:strVal val="#ppt_w"/>
                                          </p:val>
                                        </p:tav>
                                      </p:tavLst>
                                    </p:anim>
                                    <p:anim calcmode="lin" valueType="num">
                                      <p:cBhvr>
                                        <p:cTn id="23" dur="1000" fill="hold"/>
                                        <p:tgtEl>
                                          <p:spTgt spid="7"/>
                                        </p:tgtEl>
                                        <p:attrNameLst>
                                          <p:attrName>ppt_h</p:attrName>
                                        </p:attrNameLst>
                                      </p:cBhvr>
                                      <p:tavLst>
                                        <p:tav tm="0">
                                          <p:val>
                                            <p:fltVal val="0"/>
                                          </p:val>
                                        </p:tav>
                                        <p:tav tm="100000">
                                          <p:val>
                                            <p:strVal val="#ppt_h"/>
                                          </p:val>
                                        </p:tav>
                                      </p:tavLst>
                                    </p:anim>
                                    <p:anim calcmode="lin" valueType="num">
                                      <p:cBhvr>
                                        <p:cTn id="24" dur="1000" fill="hold"/>
                                        <p:tgtEl>
                                          <p:spTgt spid="7"/>
                                        </p:tgtEl>
                                        <p:attrNameLst>
                                          <p:attrName>style.rotation</p:attrName>
                                        </p:attrNameLst>
                                      </p:cBhvr>
                                      <p:tavLst>
                                        <p:tav tm="0">
                                          <p:val>
                                            <p:fltVal val="90"/>
                                          </p:val>
                                        </p:tav>
                                        <p:tav tm="100000">
                                          <p:val>
                                            <p:fltVal val="0"/>
                                          </p:val>
                                        </p:tav>
                                      </p:tavLst>
                                    </p:anim>
                                    <p:animEffect transition="in" filter="fade">
                                      <p:cBhvr>
                                        <p:cTn id="2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 Three: Transfusion Medicine Practices</a:t>
            </a:r>
            <a:endParaRPr lang="en-CA" dirty="0"/>
          </a:p>
        </p:txBody>
      </p:sp>
      <p:sp>
        <p:nvSpPr>
          <p:cNvPr id="3" name="TextBox 2"/>
          <p:cNvSpPr txBox="1"/>
          <p:nvPr/>
        </p:nvSpPr>
        <p:spPr>
          <a:xfrm>
            <a:off x="2627784" y="1814353"/>
            <a:ext cx="6120680" cy="4524315"/>
          </a:xfrm>
          <a:prstGeom prst="rect">
            <a:avLst/>
          </a:prstGeom>
          <a:noFill/>
        </p:spPr>
        <p:txBody>
          <a:bodyPr wrap="square" rtlCol="0">
            <a:spAutoFit/>
          </a:bodyPr>
          <a:lstStyle/>
          <a:p>
            <a:r>
              <a:rPr lang="en-US" dirty="0" smtClean="0"/>
              <a:t>Red, the transfusion medicine assessor goes to the operating room to look at the blood warmers located there.  She notes that the are not monitored for temperature and to ensure they meet applicable safety standards.  Back in the laboratory, while reviewing transfusion medicine instructions, she notes that several printed procedures related to antibody identification, dealing with transfusion reactions and performing crossmatches have sections blacked out with a marker.  When Red asks the bench technologist why, she is told “OMNI Hospital lab managers maintain our procedures but won’t alter them to match our practices, so we just cross out whatever isn’t done here, on our printed copies”.  At the end of the day team meeting Red shares this observation with the rest of the team and discovers this practice of making authorized changes to printed procedures is also carried out in chemistry and hematology.</a:t>
            </a:r>
            <a:endParaRPr lang="en-CA" dirty="0"/>
          </a:p>
        </p:txBody>
      </p:sp>
      <p:pic>
        <p:nvPicPr>
          <p:cNvPr id="5122" name="Picture 2" descr="C:\Documents and Settings\jbieto\Local Settings\Temporary Internet Files\Content.IE5\9UUQXPII\MC9000601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289154"/>
            <a:ext cx="1944216" cy="3228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481631"/>
      </p:ext>
    </p:extLst>
  </p:cSld>
  <p:clrMapOvr>
    <a:masterClrMapping/>
  </p:clrMapOvr>
  <p:transition spd="slow" advTm="4000">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1143000"/>
          </a:xfrm>
        </p:spPr>
        <p:txBody>
          <a:bodyPr/>
          <a:lstStyle/>
          <a:p>
            <a:r>
              <a:rPr lang="en-US" dirty="0" smtClean="0"/>
              <a:t>The Answers</a:t>
            </a:r>
            <a:endParaRPr lang="en-CA" dirty="0"/>
          </a:p>
        </p:txBody>
      </p:sp>
    </p:spTree>
    <p:extLst>
      <p:ext uri="{BB962C8B-B14F-4D97-AF65-F5344CB8AC3E}">
        <p14:creationId xmlns:p14="http://schemas.microsoft.com/office/powerpoint/2010/main" val="2697351002"/>
      </p:ext>
    </p:extLst>
  </p:cSld>
  <p:clrMapOvr>
    <a:masterClrMapping/>
  </p:clrMapOvr>
  <p:transition spd="slow" advTm="4000">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 Three: Transfusion Medicine Practices</a:t>
            </a:r>
            <a:endParaRPr lang="en-CA" dirty="0"/>
          </a:p>
        </p:txBody>
      </p:sp>
      <p:sp>
        <p:nvSpPr>
          <p:cNvPr id="3" name="TextBox 2"/>
          <p:cNvSpPr txBox="1"/>
          <p:nvPr/>
        </p:nvSpPr>
        <p:spPr>
          <a:xfrm>
            <a:off x="2627784" y="1814353"/>
            <a:ext cx="6120680" cy="4524315"/>
          </a:xfrm>
          <a:prstGeom prst="rect">
            <a:avLst/>
          </a:prstGeom>
          <a:noFill/>
        </p:spPr>
        <p:txBody>
          <a:bodyPr wrap="square" rtlCol="0">
            <a:spAutoFit/>
          </a:bodyPr>
          <a:lstStyle/>
          <a:p>
            <a:r>
              <a:rPr lang="en-US" dirty="0" smtClean="0"/>
              <a:t>Red, the transfusion medicine assessor goes to the operating room to look at the </a:t>
            </a:r>
            <a:r>
              <a:rPr lang="en-US" dirty="0" smtClean="0">
                <a:solidFill>
                  <a:srgbClr val="FF0000"/>
                </a:solidFill>
              </a:rPr>
              <a:t>blood warmers </a:t>
            </a:r>
            <a:r>
              <a:rPr lang="en-US" dirty="0" smtClean="0"/>
              <a:t>located there.  She notes that the are </a:t>
            </a:r>
            <a:r>
              <a:rPr lang="en-US" dirty="0" smtClean="0">
                <a:solidFill>
                  <a:srgbClr val="FF0000"/>
                </a:solidFill>
              </a:rPr>
              <a:t>not monitored for temperature and to ensure they meet applicable safety standards</a:t>
            </a:r>
            <a:r>
              <a:rPr lang="en-US" dirty="0" smtClean="0"/>
              <a:t>.  Back in the laboratory, while reviewing transfusion medicine instructions, she notes that </a:t>
            </a:r>
            <a:r>
              <a:rPr lang="en-US" dirty="0" smtClean="0">
                <a:solidFill>
                  <a:srgbClr val="FF0000"/>
                </a:solidFill>
              </a:rPr>
              <a:t>several printed procedures </a:t>
            </a:r>
            <a:r>
              <a:rPr lang="en-US" dirty="0" smtClean="0"/>
              <a:t>related to antibody identification, dealing with transfusion reactions and performing crossmatches </a:t>
            </a:r>
            <a:r>
              <a:rPr lang="en-US" dirty="0" smtClean="0">
                <a:solidFill>
                  <a:srgbClr val="FF0000"/>
                </a:solidFill>
              </a:rPr>
              <a:t>have sections blacked out with a marker</a:t>
            </a:r>
            <a:r>
              <a:rPr lang="en-US" dirty="0" smtClean="0"/>
              <a:t>.  When Red asks the bench technologist why, she is told “OMNI Hospital lab managers maintain our procedures but won’t alter them to match our practices, so we just cross out whatever isn’t done here, on our printed copies”.  At the end of the day team meeting Red shares this observation with the rest of the team and discovers this practice of </a:t>
            </a:r>
            <a:r>
              <a:rPr lang="en-US" dirty="0" smtClean="0">
                <a:solidFill>
                  <a:srgbClr val="FF0000"/>
                </a:solidFill>
              </a:rPr>
              <a:t>making unauthorized changes to printed procedures is also carried out in chemistry and hematology.</a:t>
            </a:r>
            <a:endParaRPr lang="en-CA" dirty="0">
              <a:solidFill>
                <a:srgbClr val="FF0000"/>
              </a:solidFill>
            </a:endParaRPr>
          </a:p>
        </p:txBody>
      </p:sp>
      <p:pic>
        <p:nvPicPr>
          <p:cNvPr id="5122" name="Picture 2" descr="C:\Documents and Settings\jbieto\Local Settings\Temporary Internet Files\Content.IE5\9UUQXPII\MC9000601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289154"/>
            <a:ext cx="1944216" cy="3228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976121"/>
      </p:ext>
    </p:extLst>
  </p:cSld>
  <p:clrMapOvr>
    <a:masterClrMapping/>
  </p:clrMapOvr>
  <p:transition spd="slow" advTm="4000">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0204" y="836711"/>
            <a:ext cx="6780148" cy="646331"/>
          </a:xfrm>
          <a:prstGeom prst="rect">
            <a:avLst/>
          </a:prstGeom>
          <a:noFill/>
        </p:spPr>
        <p:txBody>
          <a:bodyPr wrap="square" rtlCol="0">
            <a:spAutoFit/>
          </a:bodyPr>
          <a:lstStyle/>
          <a:p>
            <a:r>
              <a:rPr lang="en-US" b="1" dirty="0" smtClean="0"/>
              <a:t>“</a:t>
            </a:r>
            <a:r>
              <a:rPr lang="en-US" b="1" dirty="0">
                <a:solidFill>
                  <a:srgbClr val="FF0000"/>
                </a:solidFill>
              </a:rPr>
              <a:t>blood warmers </a:t>
            </a:r>
            <a:r>
              <a:rPr lang="en-US" b="1" dirty="0" smtClean="0">
                <a:solidFill>
                  <a:srgbClr val="FF0000"/>
                </a:solidFill>
              </a:rPr>
              <a:t>- </a:t>
            </a:r>
            <a:r>
              <a:rPr lang="en-US" b="1" dirty="0">
                <a:solidFill>
                  <a:srgbClr val="FF0000"/>
                </a:solidFill>
              </a:rPr>
              <a:t>not monitored for temperature and to ensure they meet applicable safety standards</a:t>
            </a:r>
            <a:r>
              <a:rPr lang="en-US" b="1" dirty="0" smtClean="0"/>
              <a:t>“ </a:t>
            </a:r>
            <a:endParaRPr lang="en-CA" dirty="0"/>
          </a:p>
        </p:txBody>
      </p:sp>
      <p:sp>
        <p:nvSpPr>
          <p:cNvPr id="3" name="TextBox 2"/>
          <p:cNvSpPr txBox="1"/>
          <p:nvPr/>
        </p:nvSpPr>
        <p:spPr>
          <a:xfrm>
            <a:off x="947628" y="2348880"/>
            <a:ext cx="7128792" cy="1754326"/>
          </a:xfrm>
          <a:prstGeom prst="rect">
            <a:avLst/>
          </a:prstGeom>
          <a:noFill/>
        </p:spPr>
        <p:txBody>
          <a:bodyPr wrap="square" rtlCol="0">
            <a:spAutoFit/>
          </a:bodyPr>
          <a:lstStyle/>
          <a:p>
            <a:r>
              <a:rPr lang="en-US" b="1" dirty="0"/>
              <a:t>IV.14 Maintenance of laboratory equipment shall ensure proper performance and </a:t>
            </a:r>
            <a:r>
              <a:rPr lang="en-US" b="1" dirty="0" smtClean="0"/>
              <a:t>assure accurate </a:t>
            </a:r>
            <a:r>
              <a:rPr lang="en-US" b="1" dirty="0"/>
              <a:t>and reliable test performance.[159</a:t>
            </a:r>
            <a:r>
              <a:rPr lang="en-US" b="1" dirty="0" smtClean="0"/>
              <a:t>]</a:t>
            </a:r>
          </a:p>
          <a:p>
            <a:r>
              <a:rPr lang="en-CA" b="1" dirty="0" smtClean="0"/>
              <a:t>TM138 </a:t>
            </a:r>
            <a:r>
              <a:rPr lang="en-US" b="1" dirty="0"/>
              <a:t>All equipment used to warm blood components shall include</a:t>
            </a:r>
          </a:p>
          <a:p>
            <a:r>
              <a:rPr lang="en-US" b="1" dirty="0"/>
              <a:t>a temperature sensing device and an audible alarm system</a:t>
            </a:r>
            <a:r>
              <a:rPr lang="en-US" b="1" dirty="0" smtClean="0"/>
              <a:t>. The </a:t>
            </a:r>
            <a:r>
              <a:rPr lang="en-US" b="1" dirty="0"/>
              <a:t>temperature during use shall be documented. </a:t>
            </a:r>
            <a:r>
              <a:rPr lang="en-US" b="1" dirty="0" smtClean="0"/>
              <a:t>Blood warmers </a:t>
            </a:r>
            <a:r>
              <a:rPr lang="en-US" b="1" dirty="0"/>
              <a:t>shall be verified and shall meet applicable </a:t>
            </a:r>
            <a:r>
              <a:rPr lang="en-US" b="1" dirty="0" smtClean="0"/>
              <a:t>national </a:t>
            </a:r>
            <a:r>
              <a:rPr lang="en-CA" b="1" dirty="0" smtClean="0"/>
              <a:t>safety </a:t>
            </a:r>
            <a:r>
              <a:rPr lang="en-CA" b="1" dirty="0"/>
              <a:t>standards. [1245]</a:t>
            </a:r>
          </a:p>
        </p:txBody>
      </p:sp>
      <p:sp>
        <p:nvSpPr>
          <p:cNvPr id="4" name="TextBox 3"/>
          <p:cNvSpPr txBox="1"/>
          <p:nvPr/>
        </p:nvSpPr>
        <p:spPr>
          <a:xfrm>
            <a:off x="681264" y="4103206"/>
            <a:ext cx="7416824" cy="646331"/>
          </a:xfrm>
          <a:prstGeom prst="rect">
            <a:avLst/>
          </a:prstGeom>
          <a:noFill/>
        </p:spPr>
        <p:txBody>
          <a:bodyPr wrap="square" rtlCol="0">
            <a:spAutoFit/>
          </a:bodyPr>
          <a:lstStyle/>
          <a:p>
            <a:pPr marL="285750" indent="-285750">
              <a:buFont typeface="Arial" pitchFamily="34" charset="0"/>
              <a:buChar char="•"/>
            </a:pPr>
            <a:r>
              <a:rPr lang="en-US" dirty="0" smtClean="0"/>
              <a:t>The above OLA requirement indicates that the temperature must be monitored.</a:t>
            </a:r>
            <a:endParaRPr lang="en-CA" dirty="0"/>
          </a:p>
        </p:txBody>
      </p:sp>
      <p:sp>
        <p:nvSpPr>
          <p:cNvPr id="6" name="TextBox 5"/>
          <p:cNvSpPr txBox="1"/>
          <p:nvPr/>
        </p:nvSpPr>
        <p:spPr>
          <a:xfrm>
            <a:off x="960204" y="5027552"/>
            <a:ext cx="7128792" cy="369332"/>
          </a:xfrm>
          <a:prstGeom prst="rect">
            <a:avLst/>
          </a:prstGeom>
          <a:noFill/>
        </p:spPr>
        <p:txBody>
          <a:bodyPr wrap="square" rtlCol="0">
            <a:spAutoFit/>
          </a:bodyPr>
          <a:lstStyle/>
          <a:p>
            <a:pPr lvl="0"/>
            <a:r>
              <a:rPr lang="en-CA" b="1" dirty="0">
                <a:solidFill>
                  <a:srgbClr val="00B050"/>
                </a:solidFill>
              </a:rPr>
              <a:t>IHL-TMD-VI Duties and Maintenance-WRH</a:t>
            </a:r>
          </a:p>
        </p:txBody>
      </p:sp>
      <p:sp>
        <p:nvSpPr>
          <p:cNvPr id="7" name="TextBox 6"/>
          <p:cNvSpPr txBox="1"/>
          <p:nvPr/>
        </p:nvSpPr>
        <p:spPr>
          <a:xfrm>
            <a:off x="947628" y="5517232"/>
            <a:ext cx="7128792" cy="646331"/>
          </a:xfrm>
          <a:prstGeom prst="rect">
            <a:avLst/>
          </a:prstGeom>
          <a:noFill/>
        </p:spPr>
        <p:txBody>
          <a:bodyPr wrap="square" rtlCol="0">
            <a:spAutoFit/>
          </a:bodyPr>
          <a:lstStyle/>
          <a:p>
            <a:pPr marL="285750" lvl="0" indent="-285750">
              <a:buFont typeface="Arial" pitchFamily="34" charset="0"/>
              <a:buChar char="•"/>
            </a:pPr>
            <a:r>
              <a:rPr lang="en-US" dirty="0" smtClean="0"/>
              <a:t>The above IHL documents states in section 2.2 that temperatures must be monitored and documented.  </a:t>
            </a:r>
            <a:endParaRPr lang="en-CA" dirty="0"/>
          </a:p>
        </p:txBody>
      </p:sp>
      <p:cxnSp>
        <p:nvCxnSpPr>
          <p:cNvPr id="10" name="Straight Connector 9"/>
          <p:cNvCxnSpPr/>
          <p:nvPr/>
        </p:nvCxnSpPr>
        <p:spPr>
          <a:xfrm>
            <a:off x="1583124" y="4865677"/>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8276" y="2204864"/>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47628" y="1483042"/>
            <a:ext cx="7103640" cy="646331"/>
          </a:xfrm>
          <a:prstGeom prst="rect">
            <a:avLst/>
          </a:prstGeom>
          <a:noFill/>
        </p:spPr>
        <p:txBody>
          <a:bodyPr wrap="square" rtlCol="0">
            <a:spAutoFit/>
          </a:bodyPr>
          <a:lstStyle/>
          <a:p>
            <a:pPr marL="285750" indent="-285750">
              <a:buFont typeface="Arial" pitchFamily="34" charset="0"/>
              <a:buChar char="•"/>
            </a:pPr>
            <a:r>
              <a:rPr lang="en-US" dirty="0" smtClean="0"/>
              <a:t>The blood warmers need to be monitored for temperature to ensure the product it is warming is at optimal temperature..</a:t>
            </a:r>
            <a:endParaRPr lang="en-CA" dirty="0"/>
          </a:p>
        </p:txBody>
      </p:sp>
    </p:spTree>
    <p:extLst>
      <p:ext uri="{BB962C8B-B14F-4D97-AF65-F5344CB8AC3E}">
        <p14:creationId xmlns:p14="http://schemas.microsoft.com/office/powerpoint/2010/main" val="246102013"/>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2779" y="836711"/>
            <a:ext cx="6911589" cy="369332"/>
          </a:xfrm>
          <a:prstGeom prst="rect">
            <a:avLst/>
          </a:prstGeom>
          <a:noFill/>
        </p:spPr>
        <p:txBody>
          <a:bodyPr wrap="square" rtlCol="0">
            <a:spAutoFit/>
          </a:bodyPr>
          <a:lstStyle/>
          <a:p>
            <a:pPr algn="ctr"/>
            <a:r>
              <a:rPr lang="en-US" b="1" dirty="0" smtClean="0"/>
              <a:t>“</a:t>
            </a:r>
            <a:r>
              <a:rPr lang="en-US" b="1" dirty="0">
                <a:solidFill>
                  <a:srgbClr val="FF0000"/>
                </a:solidFill>
              </a:rPr>
              <a:t>several printed </a:t>
            </a:r>
            <a:r>
              <a:rPr lang="en-US" b="1" dirty="0" smtClean="0">
                <a:solidFill>
                  <a:srgbClr val="FF0000"/>
                </a:solidFill>
              </a:rPr>
              <a:t>procedures </a:t>
            </a:r>
            <a:r>
              <a:rPr lang="en-US" b="1" dirty="0">
                <a:solidFill>
                  <a:srgbClr val="FF0000"/>
                </a:solidFill>
              </a:rPr>
              <a:t>have sections blacked out with a marker</a:t>
            </a:r>
            <a:r>
              <a:rPr lang="en-US" b="1" dirty="0" smtClean="0">
                <a:solidFill>
                  <a:srgbClr val="FF0000"/>
                </a:solidFill>
              </a:rPr>
              <a:t> </a:t>
            </a:r>
            <a:r>
              <a:rPr lang="en-US" b="1" dirty="0" smtClean="0"/>
              <a:t>“ </a:t>
            </a:r>
            <a:endParaRPr lang="en-CA" dirty="0"/>
          </a:p>
        </p:txBody>
      </p:sp>
      <p:sp>
        <p:nvSpPr>
          <p:cNvPr id="3" name="TextBox 2"/>
          <p:cNvSpPr txBox="1"/>
          <p:nvPr/>
        </p:nvSpPr>
        <p:spPr>
          <a:xfrm>
            <a:off x="947628" y="2332761"/>
            <a:ext cx="7128792" cy="923330"/>
          </a:xfrm>
          <a:prstGeom prst="rect">
            <a:avLst/>
          </a:prstGeom>
          <a:noFill/>
        </p:spPr>
        <p:txBody>
          <a:bodyPr wrap="square" rtlCol="0">
            <a:spAutoFit/>
          </a:bodyPr>
          <a:lstStyle/>
          <a:p>
            <a:r>
              <a:rPr lang="en-CA" b="1" dirty="0" smtClean="0"/>
              <a:t>II.F.11 </a:t>
            </a:r>
            <a:r>
              <a:rPr lang="en-US" b="1" dirty="0" smtClean="0"/>
              <a:t>Document </a:t>
            </a:r>
            <a:r>
              <a:rPr lang="en-US" b="1" dirty="0"/>
              <a:t>control processes shall ensure that obsolete documents are </a:t>
            </a:r>
            <a:r>
              <a:rPr lang="en-US" b="1" dirty="0" smtClean="0"/>
              <a:t>removed and </a:t>
            </a:r>
            <a:r>
              <a:rPr lang="en-US" b="1" dirty="0"/>
              <a:t>only currently authorized versions of appropriate documents are available </a:t>
            </a:r>
            <a:r>
              <a:rPr lang="en-US" b="1" dirty="0" smtClean="0"/>
              <a:t>for active </a:t>
            </a:r>
            <a:r>
              <a:rPr lang="en-US" b="1" dirty="0"/>
              <a:t>use at relevant locations.[95]</a:t>
            </a:r>
            <a:endParaRPr lang="en-CA" b="1" dirty="0"/>
          </a:p>
        </p:txBody>
      </p:sp>
      <p:sp>
        <p:nvSpPr>
          <p:cNvPr id="4" name="TextBox 3"/>
          <p:cNvSpPr txBox="1"/>
          <p:nvPr/>
        </p:nvSpPr>
        <p:spPr>
          <a:xfrm>
            <a:off x="1002705" y="3249850"/>
            <a:ext cx="7416824" cy="923330"/>
          </a:xfrm>
          <a:prstGeom prst="rect">
            <a:avLst/>
          </a:prstGeom>
          <a:noFill/>
        </p:spPr>
        <p:txBody>
          <a:bodyPr wrap="square" rtlCol="0">
            <a:spAutoFit/>
          </a:bodyPr>
          <a:lstStyle/>
          <a:p>
            <a:pPr marL="285750" indent="-285750">
              <a:buFont typeface="Arial" pitchFamily="34" charset="0"/>
              <a:buChar char="•"/>
            </a:pPr>
            <a:r>
              <a:rPr lang="en-US" dirty="0" smtClean="0"/>
              <a:t>Because the document control process does not compensate for sites performing processes differently, they are not ensuring that current documents exist.</a:t>
            </a:r>
            <a:endParaRPr lang="en-CA" dirty="0"/>
          </a:p>
        </p:txBody>
      </p:sp>
      <p:sp>
        <p:nvSpPr>
          <p:cNvPr id="6" name="TextBox 5"/>
          <p:cNvSpPr txBox="1"/>
          <p:nvPr/>
        </p:nvSpPr>
        <p:spPr>
          <a:xfrm>
            <a:off x="1044407" y="4261702"/>
            <a:ext cx="7128792" cy="923330"/>
          </a:xfrm>
          <a:prstGeom prst="rect">
            <a:avLst/>
          </a:prstGeom>
          <a:noFill/>
        </p:spPr>
        <p:txBody>
          <a:bodyPr wrap="square" rtlCol="0">
            <a:spAutoFit/>
          </a:bodyPr>
          <a:lstStyle/>
          <a:p>
            <a:r>
              <a:rPr lang="en-US" b="1" dirty="0" smtClean="0"/>
              <a:t>VI.3 All </a:t>
            </a:r>
            <a:r>
              <a:rPr lang="en-US" b="1" dirty="0"/>
              <a:t>laboratory technical procedures, including manufacturer's instructions used </a:t>
            </a:r>
            <a:r>
              <a:rPr lang="en-US" b="1" dirty="0" smtClean="0"/>
              <a:t>as procedures </a:t>
            </a:r>
            <a:r>
              <a:rPr lang="en-US" b="1" dirty="0"/>
              <a:t>and electronic instructions, shall be documented and available at </a:t>
            </a:r>
            <a:r>
              <a:rPr lang="en-US" b="1" dirty="0" smtClean="0"/>
              <a:t>the </a:t>
            </a:r>
            <a:r>
              <a:rPr lang="en-CA" b="1" dirty="0" smtClean="0"/>
              <a:t>workstation </a:t>
            </a:r>
            <a:r>
              <a:rPr lang="en-CA" b="1" dirty="0"/>
              <a:t>for relevant staff</a:t>
            </a:r>
            <a:endParaRPr lang="en-CA" b="1" dirty="0" smtClean="0">
              <a:solidFill>
                <a:srgbClr val="00B050"/>
              </a:solidFill>
            </a:endParaRPr>
          </a:p>
        </p:txBody>
      </p:sp>
      <p:sp>
        <p:nvSpPr>
          <p:cNvPr id="7" name="TextBox 6"/>
          <p:cNvSpPr txBox="1"/>
          <p:nvPr/>
        </p:nvSpPr>
        <p:spPr>
          <a:xfrm>
            <a:off x="972780" y="5301208"/>
            <a:ext cx="7128792" cy="923330"/>
          </a:xfrm>
          <a:prstGeom prst="rect">
            <a:avLst/>
          </a:prstGeom>
          <a:noFill/>
        </p:spPr>
        <p:txBody>
          <a:bodyPr wrap="square" rtlCol="0">
            <a:spAutoFit/>
          </a:bodyPr>
          <a:lstStyle/>
          <a:p>
            <a:pPr marL="285750" lvl="0" indent="-285750">
              <a:buFont typeface="Arial" pitchFamily="34" charset="0"/>
              <a:buChar char="•"/>
            </a:pPr>
            <a:r>
              <a:rPr lang="en-US" dirty="0" smtClean="0"/>
              <a:t>The procedures are not available for relevant staff because they do not reflect the current practice.  Therefore the staff do not follow the procedures are written.  </a:t>
            </a:r>
            <a:endParaRPr lang="en-CA" dirty="0"/>
          </a:p>
        </p:txBody>
      </p:sp>
      <p:cxnSp>
        <p:nvCxnSpPr>
          <p:cNvPr id="10" name="Straight Connector 9"/>
          <p:cNvCxnSpPr/>
          <p:nvPr/>
        </p:nvCxnSpPr>
        <p:spPr>
          <a:xfrm>
            <a:off x="1595700" y="4173180"/>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385909" y="2319442"/>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76753" y="1228743"/>
            <a:ext cx="7103640" cy="923330"/>
          </a:xfrm>
          <a:prstGeom prst="rect">
            <a:avLst/>
          </a:prstGeom>
          <a:noFill/>
        </p:spPr>
        <p:txBody>
          <a:bodyPr wrap="square" rtlCol="0">
            <a:spAutoFit/>
          </a:bodyPr>
          <a:lstStyle/>
          <a:p>
            <a:pPr marL="285750" indent="-285750">
              <a:buFont typeface="Arial" pitchFamily="34" charset="0"/>
              <a:buChar char="•"/>
            </a:pPr>
            <a:r>
              <a:rPr lang="en-US" dirty="0" smtClean="0"/>
              <a:t>Any alterations done to a procedure should be done with the use of a document control system.  </a:t>
            </a:r>
            <a:r>
              <a:rPr lang="en-US" dirty="0" smtClean="0"/>
              <a:t>The </a:t>
            </a:r>
            <a:r>
              <a:rPr lang="en-US" dirty="0" smtClean="0"/>
              <a:t>procedures </a:t>
            </a:r>
            <a:r>
              <a:rPr lang="en-US" dirty="0" smtClean="0"/>
              <a:t>with the blacked </a:t>
            </a:r>
            <a:r>
              <a:rPr lang="en-US" dirty="0" smtClean="0"/>
              <a:t>out section </a:t>
            </a:r>
            <a:r>
              <a:rPr lang="en-US" dirty="0" smtClean="0"/>
              <a:t>are not considered “current” and therefore should not be used.</a:t>
            </a:r>
            <a:endParaRPr lang="en-CA" dirty="0"/>
          </a:p>
        </p:txBody>
      </p:sp>
    </p:spTree>
    <p:extLst>
      <p:ext uri="{BB962C8B-B14F-4D97-AF65-F5344CB8AC3E}">
        <p14:creationId xmlns:p14="http://schemas.microsoft.com/office/powerpoint/2010/main" val="3556375826"/>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2779" y="692696"/>
            <a:ext cx="6911589" cy="646331"/>
          </a:xfrm>
          <a:prstGeom prst="rect">
            <a:avLst/>
          </a:prstGeom>
          <a:noFill/>
        </p:spPr>
        <p:txBody>
          <a:bodyPr wrap="square" rtlCol="0">
            <a:spAutoFit/>
          </a:bodyPr>
          <a:lstStyle/>
          <a:p>
            <a:r>
              <a:rPr lang="en-US" b="1" dirty="0" smtClean="0"/>
              <a:t>“</a:t>
            </a:r>
            <a:r>
              <a:rPr lang="en-US" b="1" dirty="0">
                <a:solidFill>
                  <a:srgbClr val="FF0000"/>
                </a:solidFill>
              </a:rPr>
              <a:t>making unauthorized changes to printed procedures is also carried out in chemistry and hematology</a:t>
            </a:r>
            <a:r>
              <a:rPr lang="en-US" dirty="0">
                <a:solidFill>
                  <a:srgbClr val="FF0000"/>
                </a:solidFill>
              </a:rPr>
              <a:t>. </a:t>
            </a:r>
            <a:r>
              <a:rPr lang="en-US" b="1" dirty="0" smtClean="0">
                <a:solidFill>
                  <a:srgbClr val="FF0000"/>
                </a:solidFill>
              </a:rPr>
              <a:t> </a:t>
            </a:r>
            <a:r>
              <a:rPr lang="en-US" b="1" dirty="0" smtClean="0"/>
              <a:t>“ </a:t>
            </a:r>
            <a:endParaRPr lang="en-CA" dirty="0"/>
          </a:p>
        </p:txBody>
      </p:sp>
      <p:sp>
        <p:nvSpPr>
          <p:cNvPr id="3" name="TextBox 2"/>
          <p:cNvSpPr txBox="1"/>
          <p:nvPr/>
        </p:nvSpPr>
        <p:spPr>
          <a:xfrm>
            <a:off x="947628" y="2674433"/>
            <a:ext cx="7128792" cy="369332"/>
          </a:xfrm>
          <a:prstGeom prst="rect">
            <a:avLst/>
          </a:prstGeom>
          <a:noFill/>
        </p:spPr>
        <p:txBody>
          <a:bodyPr wrap="square" rtlCol="0">
            <a:spAutoFit/>
          </a:bodyPr>
          <a:lstStyle/>
          <a:p>
            <a:pPr algn="ctr"/>
            <a:r>
              <a:rPr lang="en-US" b="1" dirty="0">
                <a:solidFill>
                  <a:srgbClr val="00B050"/>
                </a:solidFill>
              </a:rPr>
              <a:t>IHL-OPS-VIII Establishing and Maintaining a Document Control System</a:t>
            </a:r>
            <a:endParaRPr lang="en-CA" b="1" dirty="0">
              <a:solidFill>
                <a:srgbClr val="00B050"/>
              </a:solidFill>
            </a:endParaRPr>
          </a:p>
        </p:txBody>
      </p:sp>
      <p:sp>
        <p:nvSpPr>
          <p:cNvPr id="4" name="TextBox 3"/>
          <p:cNvSpPr txBox="1"/>
          <p:nvPr/>
        </p:nvSpPr>
        <p:spPr>
          <a:xfrm>
            <a:off x="720161" y="3212976"/>
            <a:ext cx="7416824" cy="1200329"/>
          </a:xfrm>
          <a:prstGeom prst="rect">
            <a:avLst/>
          </a:prstGeom>
          <a:noFill/>
        </p:spPr>
        <p:txBody>
          <a:bodyPr wrap="square" rtlCol="0">
            <a:spAutoFit/>
          </a:bodyPr>
          <a:lstStyle/>
          <a:p>
            <a:pPr marL="285750" indent="-285750">
              <a:buFont typeface="Arial" pitchFamily="34" charset="0"/>
              <a:buChar char="•"/>
            </a:pPr>
            <a:r>
              <a:rPr lang="en-US" dirty="0" smtClean="0"/>
              <a:t>The above IHL document clearly states that the document control system makes provisions to ensure the most current document is available to staff to correctly perform their duties.  It also states that the staff have a responsibility to bring forth any revision that are required on a document. </a:t>
            </a:r>
            <a:endParaRPr lang="en-CA" dirty="0"/>
          </a:p>
        </p:txBody>
      </p:sp>
      <p:cxnSp>
        <p:nvCxnSpPr>
          <p:cNvPr id="10" name="Straight Connector 9"/>
          <p:cNvCxnSpPr/>
          <p:nvPr/>
        </p:nvCxnSpPr>
        <p:spPr>
          <a:xfrm>
            <a:off x="1595700" y="4725144"/>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385909" y="2319442"/>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20161" y="1319901"/>
            <a:ext cx="7103640" cy="923330"/>
          </a:xfrm>
          <a:prstGeom prst="rect">
            <a:avLst/>
          </a:prstGeom>
          <a:noFill/>
        </p:spPr>
        <p:txBody>
          <a:bodyPr wrap="square" rtlCol="0">
            <a:spAutoFit/>
          </a:bodyPr>
          <a:lstStyle/>
          <a:p>
            <a:pPr marL="285750" indent="-285750">
              <a:buFont typeface="Arial" pitchFamily="34" charset="0"/>
              <a:buChar char="•"/>
            </a:pPr>
            <a:r>
              <a:rPr lang="en-US" dirty="0" smtClean="0"/>
              <a:t>The previously noted nonconformance must be upgraded as a “major” because it was found in more than one department and obviously an institution wide issue. </a:t>
            </a:r>
            <a:endParaRPr lang="en-CA" dirty="0"/>
          </a:p>
        </p:txBody>
      </p:sp>
    </p:spTree>
    <p:extLst>
      <p:ext uri="{BB962C8B-B14F-4D97-AF65-F5344CB8AC3E}">
        <p14:creationId xmlns:p14="http://schemas.microsoft.com/office/powerpoint/2010/main" val="3083585929"/>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2344" b="2344"/>
          <a:stretch>
            <a:fillRect/>
          </a:stretch>
        </p:blipFill>
        <p:spPr>
          <a:xfrm>
            <a:off x="2627784" y="908720"/>
            <a:ext cx="4320455" cy="3240341"/>
          </a:xfrm>
        </p:spPr>
      </p:pic>
      <p:sp>
        <p:nvSpPr>
          <p:cNvPr id="4" name="Text Placeholder 3"/>
          <p:cNvSpPr>
            <a:spLocks noGrp="1"/>
          </p:cNvSpPr>
          <p:nvPr>
            <p:ph type="body" sz="half" idx="2"/>
          </p:nvPr>
        </p:nvSpPr>
        <p:spPr>
          <a:xfrm>
            <a:off x="1792288" y="4869160"/>
            <a:ext cx="5486400" cy="1303040"/>
          </a:xfrm>
        </p:spPr>
        <p:txBody>
          <a:bodyPr>
            <a:noAutofit/>
          </a:bodyPr>
          <a:lstStyle/>
          <a:p>
            <a:r>
              <a:rPr lang="en-US" sz="1800" b="1" dirty="0" smtClean="0"/>
              <a:t>How many non-compliances to OLA Standards can you find?</a:t>
            </a:r>
          </a:p>
          <a:p>
            <a:r>
              <a:rPr lang="en-US" sz="1800" b="1" dirty="0" smtClean="0"/>
              <a:t>How many inappropriate behavior from the assessors can you find?</a:t>
            </a:r>
            <a:endParaRPr lang="en-CA" sz="1800" b="1" dirty="0"/>
          </a:p>
        </p:txBody>
      </p:sp>
    </p:spTree>
    <p:extLst>
      <p:ext uri="{BB962C8B-B14F-4D97-AF65-F5344CB8AC3E}">
        <p14:creationId xmlns:p14="http://schemas.microsoft.com/office/powerpoint/2010/main" val="3444459319"/>
      </p:ext>
    </p:extLst>
  </p:cSld>
  <p:clrMapOvr>
    <a:masterClrMapping/>
  </p:clrMapOvr>
  <p:transition spd="slow" advTm="4000">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Four:  Chemistry Lab</a:t>
            </a:r>
            <a:endParaRPr lang="en-CA" dirty="0"/>
          </a:p>
        </p:txBody>
      </p:sp>
      <p:sp>
        <p:nvSpPr>
          <p:cNvPr id="3" name="TextBox 2"/>
          <p:cNvSpPr txBox="1"/>
          <p:nvPr/>
        </p:nvSpPr>
        <p:spPr>
          <a:xfrm>
            <a:off x="293402" y="1816749"/>
            <a:ext cx="6071411" cy="3970318"/>
          </a:xfrm>
          <a:prstGeom prst="rect">
            <a:avLst/>
          </a:prstGeom>
          <a:noFill/>
        </p:spPr>
        <p:txBody>
          <a:bodyPr wrap="square" rtlCol="0">
            <a:spAutoFit/>
          </a:bodyPr>
          <a:lstStyle/>
          <a:p>
            <a:r>
              <a:rPr lang="en-US" dirty="0" smtClean="0"/>
              <a:t>Sugar, the chemistry assessor, discovers several reagents that do not have a recorded “in use” date or expiry date.  She also notes several duplicate procedures in the laboratory manual and when she quizzes the technologists working in the area, they tell her that one of the procedures is  obsolete and the one with the most recent date is the current procedure.</a:t>
            </a:r>
          </a:p>
          <a:p>
            <a:endParaRPr lang="en-US" dirty="0" smtClean="0"/>
          </a:p>
          <a:p>
            <a:r>
              <a:rPr lang="en-US" dirty="0" smtClean="0"/>
              <a:t>While assessing the specimen collection area she notes that the pneumatic tube system was installed earlier in the year, but there are no validation records.  When she asks the laboratory manager about the validation records, the laboratory manager, an OLA assessor, waits until she is alone and then steps into Sugar’s personal space and starts shouting at her, trying to intimidate her.</a:t>
            </a:r>
            <a:endParaRPr lang="en-CA" dirty="0"/>
          </a:p>
        </p:txBody>
      </p:sp>
      <p:pic>
        <p:nvPicPr>
          <p:cNvPr id="6146" name="Picture 2" descr="C:\Documents and Settings\jbieto\Local Settings\Temporary Internet Files\Content.IE5\CH5HZ449\MC90024035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3175" y="1988840"/>
            <a:ext cx="1971050" cy="3190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202994"/>
      </p:ext>
    </p:extLst>
  </p:cSld>
  <p:clrMapOvr>
    <a:masterClrMapping/>
  </p:clrMapOvr>
  <p:transition spd="slow" advTm="4000">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1143000"/>
          </a:xfrm>
        </p:spPr>
        <p:txBody>
          <a:bodyPr/>
          <a:lstStyle/>
          <a:p>
            <a:r>
              <a:rPr lang="en-US" dirty="0" smtClean="0"/>
              <a:t>The Answers</a:t>
            </a:r>
            <a:endParaRPr lang="en-CA" dirty="0"/>
          </a:p>
        </p:txBody>
      </p:sp>
    </p:spTree>
    <p:extLst>
      <p:ext uri="{BB962C8B-B14F-4D97-AF65-F5344CB8AC3E}">
        <p14:creationId xmlns:p14="http://schemas.microsoft.com/office/powerpoint/2010/main" val="1147663448"/>
      </p:ext>
    </p:extLst>
  </p:cSld>
  <p:clrMapOvr>
    <a:masterClrMapping/>
  </p:clrMapOvr>
  <p:transition spd="slow" advTm="4000">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Four:  Chemistry Lab</a:t>
            </a:r>
            <a:endParaRPr lang="en-CA" dirty="0"/>
          </a:p>
        </p:txBody>
      </p:sp>
      <p:sp>
        <p:nvSpPr>
          <p:cNvPr id="3" name="TextBox 2"/>
          <p:cNvSpPr txBox="1"/>
          <p:nvPr/>
        </p:nvSpPr>
        <p:spPr>
          <a:xfrm>
            <a:off x="293402" y="1816749"/>
            <a:ext cx="6071411" cy="3970318"/>
          </a:xfrm>
          <a:prstGeom prst="rect">
            <a:avLst/>
          </a:prstGeom>
          <a:noFill/>
        </p:spPr>
        <p:txBody>
          <a:bodyPr wrap="square" rtlCol="0">
            <a:spAutoFit/>
          </a:bodyPr>
          <a:lstStyle/>
          <a:p>
            <a:r>
              <a:rPr lang="en-US" dirty="0" smtClean="0"/>
              <a:t>Sugar, the chemistry assessor, discovers </a:t>
            </a:r>
            <a:r>
              <a:rPr lang="en-US" dirty="0" smtClean="0">
                <a:solidFill>
                  <a:srgbClr val="FF0000"/>
                </a:solidFill>
              </a:rPr>
              <a:t>several reagents that do not have a recorded “in use” date or expiry date</a:t>
            </a:r>
            <a:r>
              <a:rPr lang="en-US" dirty="0" smtClean="0"/>
              <a:t>.  She also notes several </a:t>
            </a:r>
            <a:r>
              <a:rPr lang="en-US" dirty="0" smtClean="0">
                <a:solidFill>
                  <a:srgbClr val="FF0000"/>
                </a:solidFill>
              </a:rPr>
              <a:t>duplicate procedures in the laboratory manual </a:t>
            </a:r>
            <a:r>
              <a:rPr lang="en-US" dirty="0" smtClean="0"/>
              <a:t>and when she quizzes the technologists working in the area, they tell her that </a:t>
            </a:r>
            <a:r>
              <a:rPr lang="en-US" dirty="0" smtClean="0">
                <a:solidFill>
                  <a:srgbClr val="FF0000"/>
                </a:solidFill>
              </a:rPr>
              <a:t>one of the procedures is  obsolete and the one with the most recent date is the current procedure</a:t>
            </a:r>
            <a:r>
              <a:rPr lang="en-US" dirty="0" smtClean="0"/>
              <a:t>.</a:t>
            </a:r>
          </a:p>
          <a:p>
            <a:endParaRPr lang="en-US" dirty="0" smtClean="0"/>
          </a:p>
          <a:p>
            <a:r>
              <a:rPr lang="en-US" dirty="0" smtClean="0"/>
              <a:t>While assessing the specimen collection area she notes that the pneumatic tube system was installed earlier in the year, but there are </a:t>
            </a:r>
            <a:r>
              <a:rPr lang="en-US" dirty="0" smtClean="0">
                <a:solidFill>
                  <a:srgbClr val="FF0000"/>
                </a:solidFill>
              </a:rPr>
              <a:t>no validation records</a:t>
            </a:r>
            <a:r>
              <a:rPr lang="en-US" dirty="0" smtClean="0"/>
              <a:t>.  When she asks the laboratory manager about the validation records, the laboratory manager, an OLA assessor, waits until she is alone and then </a:t>
            </a:r>
            <a:r>
              <a:rPr lang="en-US" dirty="0" smtClean="0">
                <a:solidFill>
                  <a:srgbClr val="FF0000"/>
                </a:solidFill>
              </a:rPr>
              <a:t>steps into Sugar’s personal space and starts shouting at her, trying to intimidate her.</a:t>
            </a:r>
            <a:endParaRPr lang="en-CA" dirty="0">
              <a:solidFill>
                <a:srgbClr val="FF0000"/>
              </a:solidFill>
            </a:endParaRPr>
          </a:p>
        </p:txBody>
      </p:sp>
      <p:pic>
        <p:nvPicPr>
          <p:cNvPr id="6146" name="Picture 2" descr="C:\Documents and Settings\jbieto\Local Settings\Temporary Internet Files\Content.IE5\CH5HZ449\MC90024035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3175" y="1988840"/>
            <a:ext cx="1971050" cy="3190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766702"/>
      </p:ext>
    </p:extLst>
  </p:cSld>
  <p:clrMapOvr>
    <a:masterClrMapping/>
  </p:clrMapOvr>
  <p:transition spd="slow" advTm="4000">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0204" y="836711"/>
            <a:ext cx="6780148" cy="646331"/>
          </a:xfrm>
          <a:prstGeom prst="rect">
            <a:avLst/>
          </a:prstGeom>
          <a:noFill/>
        </p:spPr>
        <p:txBody>
          <a:bodyPr wrap="square" rtlCol="0">
            <a:spAutoFit/>
          </a:bodyPr>
          <a:lstStyle/>
          <a:p>
            <a:r>
              <a:rPr lang="en-US" b="1" dirty="0" smtClean="0"/>
              <a:t>“</a:t>
            </a:r>
            <a:r>
              <a:rPr lang="en-US" b="1" dirty="0">
                <a:solidFill>
                  <a:srgbClr val="FF0000"/>
                </a:solidFill>
              </a:rPr>
              <a:t>several reagents that do not have a recorded “in use” date or expiry date</a:t>
            </a:r>
            <a:r>
              <a:rPr lang="en-US" b="1" dirty="0"/>
              <a:t>. </a:t>
            </a:r>
            <a:r>
              <a:rPr lang="en-US" b="1" dirty="0" smtClean="0"/>
              <a:t>“ </a:t>
            </a:r>
            <a:endParaRPr lang="en-CA" dirty="0"/>
          </a:p>
        </p:txBody>
      </p:sp>
      <p:sp>
        <p:nvSpPr>
          <p:cNvPr id="3" name="TextBox 2"/>
          <p:cNvSpPr txBox="1"/>
          <p:nvPr/>
        </p:nvSpPr>
        <p:spPr>
          <a:xfrm>
            <a:off x="947628" y="2348880"/>
            <a:ext cx="7128792" cy="1754326"/>
          </a:xfrm>
          <a:prstGeom prst="rect">
            <a:avLst/>
          </a:prstGeom>
          <a:noFill/>
        </p:spPr>
        <p:txBody>
          <a:bodyPr wrap="square" rtlCol="0">
            <a:spAutoFit/>
          </a:bodyPr>
          <a:lstStyle/>
          <a:p>
            <a:r>
              <a:rPr lang="en-US" b="1" dirty="0"/>
              <a:t>IV.14 Maintenance of laboratory equipment shall ensure proper performance and </a:t>
            </a:r>
            <a:r>
              <a:rPr lang="en-US" b="1" dirty="0" smtClean="0"/>
              <a:t>assure accurate </a:t>
            </a:r>
            <a:r>
              <a:rPr lang="en-US" b="1" dirty="0"/>
              <a:t>and reliable test performance.[159</a:t>
            </a:r>
            <a:r>
              <a:rPr lang="en-US" b="1" dirty="0" smtClean="0"/>
              <a:t>]</a:t>
            </a:r>
          </a:p>
          <a:p>
            <a:r>
              <a:rPr lang="en-CA" b="1" dirty="0" smtClean="0"/>
              <a:t>TM138 </a:t>
            </a:r>
            <a:r>
              <a:rPr lang="en-US" b="1" dirty="0"/>
              <a:t>All equipment used to warm blood components shall include</a:t>
            </a:r>
          </a:p>
          <a:p>
            <a:r>
              <a:rPr lang="en-US" b="1" dirty="0"/>
              <a:t>a temperature sensing device and an audible alarm system</a:t>
            </a:r>
            <a:r>
              <a:rPr lang="en-US" b="1" dirty="0" smtClean="0"/>
              <a:t>. The </a:t>
            </a:r>
            <a:r>
              <a:rPr lang="en-US" b="1" dirty="0"/>
              <a:t>temperature during use shall be documented. </a:t>
            </a:r>
            <a:r>
              <a:rPr lang="en-US" b="1" dirty="0" smtClean="0"/>
              <a:t>Blood warmers </a:t>
            </a:r>
            <a:r>
              <a:rPr lang="en-US" b="1" dirty="0"/>
              <a:t>shall be verified and shall meet applicable </a:t>
            </a:r>
            <a:r>
              <a:rPr lang="en-US" b="1" dirty="0" smtClean="0"/>
              <a:t>national </a:t>
            </a:r>
            <a:r>
              <a:rPr lang="en-CA" b="1" dirty="0" smtClean="0"/>
              <a:t>safety </a:t>
            </a:r>
            <a:r>
              <a:rPr lang="en-CA" b="1" dirty="0"/>
              <a:t>standards. [1245]</a:t>
            </a:r>
          </a:p>
        </p:txBody>
      </p:sp>
      <p:sp>
        <p:nvSpPr>
          <p:cNvPr id="4" name="TextBox 3"/>
          <p:cNvSpPr txBox="1"/>
          <p:nvPr/>
        </p:nvSpPr>
        <p:spPr>
          <a:xfrm>
            <a:off x="681264" y="4103206"/>
            <a:ext cx="7416824" cy="646331"/>
          </a:xfrm>
          <a:prstGeom prst="rect">
            <a:avLst/>
          </a:prstGeom>
          <a:noFill/>
        </p:spPr>
        <p:txBody>
          <a:bodyPr wrap="square" rtlCol="0">
            <a:spAutoFit/>
          </a:bodyPr>
          <a:lstStyle/>
          <a:p>
            <a:pPr marL="285750" indent="-285750">
              <a:buFont typeface="Arial" pitchFamily="34" charset="0"/>
              <a:buChar char="•"/>
            </a:pPr>
            <a:r>
              <a:rPr lang="en-US" dirty="0" smtClean="0"/>
              <a:t>The above OLA requirement indicates that the temperature must be monitored.</a:t>
            </a:r>
            <a:endParaRPr lang="en-CA" dirty="0"/>
          </a:p>
        </p:txBody>
      </p:sp>
      <p:sp>
        <p:nvSpPr>
          <p:cNvPr id="6" name="TextBox 5"/>
          <p:cNvSpPr txBox="1"/>
          <p:nvPr/>
        </p:nvSpPr>
        <p:spPr>
          <a:xfrm>
            <a:off x="960204" y="5027552"/>
            <a:ext cx="7128792" cy="369332"/>
          </a:xfrm>
          <a:prstGeom prst="rect">
            <a:avLst/>
          </a:prstGeom>
          <a:noFill/>
        </p:spPr>
        <p:txBody>
          <a:bodyPr wrap="square" rtlCol="0">
            <a:spAutoFit/>
          </a:bodyPr>
          <a:lstStyle/>
          <a:p>
            <a:pPr lvl="0"/>
            <a:r>
              <a:rPr lang="en-CA" b="1" dirty="0">
                <a:solidFill>
                  <a:srgbClr val="00B050"/>
                </a:solidFill>
              </a:rPr>
              <a:t>IHL-TMD-VI Duties and Maintenance-WRH</a:t>
            </a:r>
          </a:p>
        </p:txBody>
      </p:sp>
      <p:sp>
        <p:nvSpPr>
          <p:cNvPr id="7" name="TextBox 6"/>
          <p:cNvSpPr txBox="1"/>
          <p:nvPr/>
        </p:nvSpPr>
        <p:spPr>
          <a:xfrm>
            <a:off x="947628" y="5517232"/>
            <a:ext cx="7128792" cy="646331"/>
          </a:xfrm>
          <a:prstGeom prst="rect">
            <a:avLst/>
          </a:prstGeom>
          <a:noFill/>
        </p:spPr>
        <p:txBody>
          <a:bodyPr wrap="square" rtlCol="0">
            <a:spAutoFit/>
          </a:bodyPr>
          <a:lstStyle/>
          <a:p>
            <a:pPr marL="285750" lvl="0" indent="-285750">
              <a:buFont typeface="Arial" pitchFamily="34" charset="0"/>
              <a:buChar char="•"/>
            </a:pPr>
            <a:r>
              <a:rPr lang="en-US" dirty="0" smtClean="0"/>
              <a:t>The above IHL documents states in section 2.2 that temperatures must be monitored and documented.  </a:t>
            </a:r>
            <a:endParaRPr lang="en-CA" dirty="0"/>
          </a:p>
        </p:txBody>
      </p:sp>
      <p:cxnSp>
        <p:nvCxnSpPr>
          <p:cNvPr id="10" name="Straight Connector 9"/>
          <p:cNvCxnSpPr/>
          <p:nvPr/>
        </p:nvCxnSpPr>
        <p:spPr>
          <a:xfrm>
            <a:off x="1583124" y="4865677"/>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8276" y="2204864"/>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47628" y="1483042"/>
            <a:ext cx="7103640" cy="646331"/>
          </a:xfrm>
          <a:prstGeom prst="rect">
            <a:avLst/>
          </a:prstGeom>
          <a:noFill/>
        </p:spPr>
        <p:txBody>
          <a:bodyPr wrap="square" rtlCol="0">
            <a:spAutoFit/>
          </a:bodyPr>
          <a:lstStyle/>
          <a:p>
            <a:pPr marL="285750" indent="-285750">
              <a:buFont typeface="Arial" pitchFamily="34" charset="0"/>
              <a:buChar char="•"/>
            </a:pPr>
            <a:r>
              <a:rPr lang="en-US" dirty="0" smtClean="0"/>
              <a:t>The blood warmers need to be monitored for temperature to ensure the product it is warming is at optimal temperature..</a:t>
            </a:r>
            <a:endParaRPr lang="en-CA" dirty="0"/>
          </a:p>
        </p:txBody>
      </p:sp>
    </p:spTree>
    <p:extLst>
      <p:ext uri="{BB962C8B-B14F-4D97-AF65-F5344CB8AC3E}">
        <p14:creationId xmlns:p14="http://schemas.microsoft.com/office/powerpoint/2010/main" val="3259516792"/>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0204" y="686145"/>
            <a:ext cx="6780148" cy="923330"/>
          </a:xfrm>
          <a:prstGeom prst="rect">
            <a:avLst/>
          </a:prstGeom>
          <a:noFill/>
        </p:spPr>
        <p:txBody>
          <a:bodyPr wrap="square" rtlCol="0">
            <a:spAutoFit/>
          </a:bodyPr>
          <a:lstStyle/>
          <a:p>
            <a:r>
              <a:rPr lang="en-US" b="1" dirty="0" smtClean="0"/>
              <a:t>“</a:t>
            </a:r>
            <a:r>
              <a:rPr lang="en-US" b="1" dirty="0">
                <a:solidFill>
                  <a:srgbClr val="FF0000"/>
                </a:solidFill>
              </a:rPr>
              <a:t>duplicate procedures in the laboratory </a:t>
            </a:r>
            <a:r>
              <a:rPr lang="en-US" b="1" dirty="0" smtClean="0">
                <a:solidFill>
                  <a:srgbClr val="FF0000"/>
                </a:solidFill>
              </a:rPr>
              <a:t>manual</a:t>
            </a:r>
            <a:r>
              <a:rPr lang="en-US" b="1" dirty="0" smtClean="0"/>
              <a:t>“ and “</a:t>
            </a:r>
            <a:r>
              <a:rPr lang="en-US" b="1" dirty="0">
                <a:solidFill>
                  <a:srgbClr val="FF0000"/>
                </a:solidFill>
              </a:rPr>
              <a:t>one of the procedures is  obsolete and the one with the most recent date is the current procedure</a:t>
            </a:r>
            <a:r>
              <a:rPr lang="en-US" b="1" dirty="0" smtClean="0"/>
              <a:t> </a:t>
            </a:r>
            <a:endParaRPr lang="en-CA" b="1" dirty="0"/>
          </a:p>
        </p:txBody>
      </p:sp>
      <p:sp>
        <p:nvSpPr>
          <p:cNvPr id="3" name="TextBox 2"/>
          <p:cNvSpPr txBox="1"/>
          <p:nvPr/>
        </p:nvSpPr>
        <p:spPr>
          <a:xfrm>
            <a:off x="947628" y="2348880"/>
            <a:ext cx="7128792" cy="1754326"/>
          </a:xfrm>
          <a:prstGeom prst="rect">
            <a:avLst/>
          </a:prstGeom>
          <a:noFill/>
        </p:spPr>
        <p:txBody>
          <a:bodyPr wrap="square" rtlCol="0">
            <a:spAutoFit/>
          </a:bodyPr>
          <a:lstStyle/>
          <a:p>
            <a:r>
              <a:rPr lang="en-US" b="1" dirty="0"/>
              <a:t>IV.14 Maintenance of laboratory equipment shall ensure proper performance and </a:t>
            </a:r>
            <a:r>
              <a:rPr lang="en-US" b="1" dirty="0" smtClean="0"/>
              <a:t>assure accurate </a:t>
            </a:r>
            <a:r>
              <a:rPr lang="en-US" b="1" dirty="0"/>
              <a:t>and reliable test performance.[159</a:t>
            </a:r>
            <a:r>
              <a:rPr lang="en-US" b="1" dirty="0" smtClean="0"/>
              <a:t>]</a:t>
            </a:r>
          </a:p>
          <a:p>
            <a:r>
              <a:rPr lang="en-CA" b="1" dirty="0" smtClean="0"/>
              <a:t>TM138 </a:t>
            </a:r>
            <a:r>
              <a:rPr lang="en-US" b="1" dirty="0"/>
              <a:t>All equipment used to warm blood components shall include</a:t>
            </a:r>
          </a:p>
          <a:p>
            <a:r>
              <a:rPr lang="en-US" b="1" dirty="0"/>
              <a:t>a temperature sensing device and an audible alarm system</a:t>
            </a:r>
            <a:r>
              <a:rPr lang="en-US" b="1" dirty="0" smtClean="0"/>
              <a:t>. The </a:t>
            </a:r>
            <a:r>
              <a:rPr lang="en-US" b="1" dirty="0"/>
              <a:t>temperature during use shall be documented. </a:t>
            </a:r>
            <a:r>
              <a:rPr lang="en-US" b="1" dirty="0" smtClean="0"/>
              <a:t>Blood warmers </a:t>
            </a:r>
            <a:r>
              <a:rPr lang="en-US" b="1" dirty="0"/>
              <a:t>shall be verified and shall meet applicable </a:t>
            </a:r>
            <a:r>
              <a:rPr lang="en-US" b="1" dirty="0" smtClean="0"/>
              <a:t>national </a:t>
            </a:r>
            <a:r>
              <a:rPr lang="en-CA" b="1" dirty="0" smtClean="0"/>
              <a:t>safety </a:t>
            </a:r>
            <a:r>
              <a:rPr lang="en-CA" b="1" dirty="0"/>
              <a:t>standards. [1245]</a:t>
            </a:r>
          </a:p>
        </p:txBody>
      </p:sp>
      <p:sp>
        <p:nvSpPr>
          <p:cNvPr id="4" name="TextBox 3"/>
          <p:cNvSpPr txBox="1"/>
          <p:nvPr/>
        </p:nvSpPr>
        <p:spPr>
          <a:xfrm>
            <a:off x="681264" y="4103206"/>
            <a:ext cx="7416824" cy="646331"/>
          </a:xfrm>
          <a:prstGeom prst="rect">
            <a:avLst/>
          </a:prstGeom>
          <a:noFill/>
        </p:spPr>
        <p:txBody>
          <a:bodyPr wrap="square" rtlCol="0">
            <a:spAutoFit/>
          </a:bodyPr>
          <a:lstStyle/>
          <a:p>
            <a:pPr marL="285750" indent="-285750">
              <a:buFont typeface="Arial" pitchFamily="34" charset="0"/>
              <a:buChar char="•"/>
            </a:pPr>
            <a:r>
              <a:rPr lang="en-US" dirty="0" smtClean="0"/>
              <a:t>The above OLA requirement indicates that the temperature must be monitored.</a:t>
            </a:r>
            <a:endParaRPr lang="en-CA" dirty="0"/>
          </a:p>
        </p:txBody>
      </p:sp>
      <p:sp>
        <p:nvSpPr>
          <p:cNvPr id="6" name="TextBox 5"/>
          <p:cNvSpPr txBox="1"/>
          <p:nvPr/>
        </p:nvSpPr>
        <p:spPr>
          <a:xfrm>
            <a:off x="960204" y="5027552"/>
            <a:ext cx="7128792" cy="369332"/>
          </a:xfrm>
          <a:prstGeom prst="rect">
            <a:avLst/>
          </a:prstGeom>
          <a:noFill/>
        </p:spPr>
        <p:txBody>
          <a:bodyPr wrap="square" rtlCol="0">
            <a:spAutoFit/>
          </a:bodyPr>
          <a:lstStyle/>
          <a:p>
            <a:pPr lvl="0"/>
            <a:r>
              <a:rPr lang="en-CA" b="1" dirty="0">
                <a:solidFill>
                  <a:srgbClr val="00B050"/>
                </a:solidFill>
              </a:rPr>
              <a:t>IHL-TMD-VI Duties and Maintenance-WRH</a:t>
            </a:r>
          </a:p>
        </p:txBody>
      </p:sp>
      <p:sp>
        <p:nvSpPr>
          <p:cNvPr id="7" name="TextBox 6"/>
          <p:cNvSpPr txBox="1"/>
          <p:nvPr/>
        </p:nvSpPr>
        <p:spPr>
          <a:xfrm>
            <a:off x="947628" y="5517232"/>
            <a:ext cx="7128792" cy="646331"/>
          </a:xfrm>
          <a:prstGeom prst="rect">
            <a:avLst/>
          </a:prstGeom>
          <a:noFill/>
        </p:spPr>
        <p:txBody>
          <a:bodyPr wrap="square" rtlCol="0">
            <a:spAutoFit/>
          </a:bodyPr>
          <a:lstStyle/>
          <a:p>
            <a:pPr marL="285750" lvl="0" indent="-285750">
              <a:buFont typeface="Arial" pitchFamily="34" charset="0"/>
              <a:buChar char="•"/>
            </a:pPr>
            <a:r>
              <a:rPr lang="en-US" dirty="0" smtClean="0"/>
              <a:t>The above IHL documents states in section 2.2 that temperatures must be monitored and documented.  </a:t>
            </a:r>
            <a:endParaRPr lang="en-CA" dirty="0"/>
          </a:p>
        </p:txBody>
      </p:sp>
      <p:cxnSp>
        <p:nvCxnSpPr>
          <p:cNvPr id="10" name="Straight Connector 9"/>
          <p:cNvCxnSpPr/>
          <p:nvPr/>
        </p:nvCxnSpPr>
        <p:spPr>
          <a:xfrm>
            <a:off x="1583124" y="4865677"/>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8276" y="2348426"/>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47628" y="1609475"/>
            <a:ext cx="7103640" cy="646331"/>
          </a:xfrm>
          <a:prstGeom prst="rect">
            <a:avLst/>
          </a:prstGeom>
          <a:noFill/>
        </p:spPr>
        <p:txBody>
          <a:bodyPr wrap="square" rtlCol="0">
            <a:spAutoFit/>
          </a:bodyPr>
          <a:lstStyle/>
          <a:p>
            <a:pPr marL="285750" indent="-285750">
              <a:buFont typeface="Arial" pitchFamily="34" charset="0"/>
              <a:buChar char="•"/>
            </a:pPr>
            <a:r>
              <a:rPr lang="en-US" dirty="0" smtClean="0"/>
              <a:t>The blood warmers need to be monitored for temperature to ensure the product it is warming is at optimal temperature..</a:t>
            </a:r>
            <a:endParaRPr lang="en-CA" dirty="0"/>
          </a:p>
        </p:txBody>
      </p:sp>
    </p:spTree>
    <p:extLst>
      <p:ext uri="{BB962C8B-B14F-4D97-AF65-F5344CB8AC3E}">
        <p14:creationId xmlns:p14="http://schemas.microsoft.com/office/powerpoint/2010/main" val="3432684831"/>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0204" y="836711"/>
            <a:ext cx="6780148" cy="369332"/>
          </a:xfrm>
          <a:prstGeom prst="rect">
            <a:avLst/>
          </a:prstGeom>
          <a:noFill/>
        </p:spPr>
        <p:txBody>
          <a:bodyPr wrap="square" rtlCol="0">
            <a:spAutoFit/>
          </a:bodyPr>
          <a:lstStyle/>
          <a:p>
            <a:r>
              <a:rPr lang="en-US" b="1" dirty="0" smtClean="0"/>
              <a:t>“</a:t>
            </a:r>
            <a:r>
              <a:rPr lang="en-US" b="1" dirty="0">
                <a:solidFill>
                  <a:srgbClr val="FF0000"/>
                </a:solidFill>
              </a:rPr>
              <a:t>no validation records </a:t>
            </a:r>
            <a:r>
              <a:rPr lang="en-US" b="1" dirty="0" smtClean="0"/>
              <a:t>“ </a:t>
            </a:r>
            <a:endParaRPr lang="en-CA" dirty="0"/>
          </a:p>
        </p:txBody>
      </p:sp>
      <p:sp>
        <p:nvSpPr>
          <p:cNvPr id="3" name="TextBox 2"/>
          <p:cNvSpPr txBox="1"/>
          <p:nvPr/>
        </p:nvSpPr>
        <p:spPr>
          <a:xfrm>
            <a:off x="947628" y="2348880"/>
            <a:ext cx="7128792" cy="1754326"/>
          </a:xfrm>
          <a:prstGeom prst="rect">
            <a:avLst/>
          </a:prstGeom>
          <a:noFill/>
        </p:spPr>
        <p:txBody>
          <a:bodyPr wrap="square" rtlCol="0">
            <a:spAutoFit/>
          </a:bodyPr>
          <a:lstStyle/>
          <a:p>
            <a:r>
              <a:rPr lang="en-US" b="1" dirty="0"/>
              <a:t>IV.14 Maintenance of laboratory equipment shall ensure proper performance and </a:t>
            </a:r>
            <a:r>
              <a:rPr lang="en-US" b="1" dirty="0" smtClean="0"/>
              <a:t>assure accurate </a:t>
            </a:r>
            <a:r>
              <a:rPr lang="en-US" b="1" dirty="0"/>
              <a:t>and reliable test performance.[159</a:t>
            </a:r>
            <a:r>
              <a:rPr lang="en-US" b="1" dirty="0" smtClean="0"/>
              <a:t>]</a:t>
            </a:r>
          </a:p>
          <a:p>
            <a:r>
              <a:rPr lang="en-CA" b="1" dirty="0" smtClean="0"/>
              <a:t>TM138 </a:t>
            </a:r>
            <a:r>
              <a:rPr lang="en-US" b="1" dirty="0"/>
              <a:t>All equipment used to warm blood components shall include</a:t>
            </a:r>
          </a:p>
          <a:p>
            <a:r>
              <a:rPr lang="en-US" b="1" dirty="0"/>
              <a:t>a temperature sensing device and an audible alarm system</a:t>
            </a:r>
            <a:r>
              <a:rPr lang="en-US" b="1" dirty="0" smtClean="0"/>
              <a:t>. The </a:t>
            </a:r>
            <a:r>
              <a:rPr lang="en-US" b="1" dirty="0"/>
              <a:t>temperature during use shall be documented. </a:t>
            </a:r>
            <a:r>
              <a:rPr lang="en-US" b="1" dirty="0" smtClean="0"/>
              <a:t>Blood warmers </a:t>
            </a:r>
            <a:r>
              <a:rPr lang="en-US" b="1" dirty="0"/>
              <a:t>shall be verified and shall meet applicable </a:t>
            </a:r>
            <a:r>
              <a:rPr lang="en-US" b="1" dirty="0" smtClean="0"/>
              <a:t>national </a:t>
            </a:r>
            <a:r>
              <a:rPr lang="en-CA" b="1" dirty="0" smtClean="0"/>
              <a:t>safety </a:t>
            </a:r>
            <a:r>
              <a:rPr lang="en-CA" b="1" dirty="0"/>
              <a:t>standards. [1245]</a:t>
            </a:r>
          </a:p>
        </p:txBody>
      </p:sp>
      <p:sp>
        <p:nvSpPr>
          <p:cNvPr id="4" name="TextBox 3"/>
          <p:cNvSpPr txBox="1"/>
          <p:nvPr/>
        </p:nvSpPr>
        <p:spPr>
          <a:xfrm>
            <a:off x="681264" y="4103206"/>
            <a:ext cx="7416824" cy="646331"/>
          </a:xfrm>
          <a:prstGeom prst="rect">
            <a:avLst/>
          </a:prstGeom>
          <a:noFill/>
        </p:spPr>
        <p:txBody>
          <a:bodyPr wrap="square" rtlCol="0">
            <a:spAutoFit/>
          </a:bodyPr>
          <a:lstStyle/>
          <a:p>
            <a:pPr marL="285750" indent="-285750">
              <a:buFont typeface="Arial" pitchFamily="34" charset="0"/>
              <a:buChar char="•"/>
            </a:pPr>
            <a:r>
              <a:rPr lang="en-US" dirty="0" smtClean="0"/>
              <a:t>The above OLA requirement indicates that the temperature must be monitored.</a:t>
            </a:r>
            <a:endParaRPr lang="en-CA" dirty="0"/>
          </a:p>
        </p:txBody>
      </p:sp>
      <p:sp>
        <p:nvSpPr>
          <p:cNvPr id="6" name="TextBox 5"/>
          <p:cNvSpPr txBox="1"/>
          <p:nvPr/>
        </p:nvSpPr>
        <p:spPr>
          <a:xfrm>
            <a:off x="960204" y="5027552"/>
            <a:ext cx="7128792" cy="369332"/>
          </a:xfrm>
          <a:prstGeom prst="rect">
            <a:avLst/>
          </a:prstGeom>
          <a:noFill/>
        </p:spPr>
        <p:txBody>
          <a:bodyPr wrap="square" rtlCol="0">
            <a:spAutoFit/>
          </a:bodyPr>
          <a:lstStyle/>
          <a:p>
            <a:pPr lvl="0"/>
            <a:r>
              <a:rPr lang="en-CA" b="1" dirty="0">
                <a:solidFill>
                  <a:srgbClr val="00B050"/>
                </a:solidFill>
              </a:rPr>
              <a:t>IHL-TMD-VI Duties and Maintenance-WRH</a:t>
            </a:r>
          </a:p>
        </p:txBody>
      </p:sp>
      <p:sp>
        <p:nvSpPr>
          <p:cNvPr id="7" name="TextBox 6"/>
          <p:cNvSpPr txBox="1"/>
          <p:nvPr/>
        </p:nvSpPr>
        <p:spPr>
          <a:xfrm>
            <a:off x="947628" y="5517232"/>
            <a:ext cx="7128792" cy="646331"/>
          </a:xfrm>
          <a:prstGeom prst="rect">
            <a:avLst/>
          </a:prstGeom>
          <a:noFill/>
        </p:spPr>
        <p:txBody>
          <a:bodyPr wrap="square" rtlCol="0">
            <a:spAutoFit/>
          </a:bodyPr>
          <a:lstStyle/>
          <a:p>
            <a:pPr marL="285750" lvl="0" indent="-285750">
              <a:buFont typeface="Arial" pitchFamily="34" charset="0"/>
              <a:buChar char="•"/>
            </a:pPr>
            <a:r>
              <a:rPr lang="en-US" dirty="0" smtClean="0"/>
              <a:t>The above IHL documents states in section 2.2 that temperatures must be monitored and documented.  </a:t>
            </a:r>
            <a:endParaRPr lang="en-CA" dirty="0"/>
          </a:p>
        </p:txBody>
      </p:sp>
      <p:cxnSp>
        <p:nvCxnSpPr>
          <p:cNvPr id="10" name="Straight Connector 9"/>
          <p:cNvCxnSpPr/>
          <p:nvPr/>
        </p:nvCxnSpPr>
        <p:spPr>
          <a:xfrm>
            <a:off x="1583124" y="4865677"/>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8276" y="2204864"/>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47628" y="1483042"/>
            <a:ext cx="7103640" cy="646331"/>
          </a:xfrm>
          <a:prstGeom prst="rect">
            <a:avLst/>
          </a:prstGeom>
          <a:noFill/>
        </p:spPr>
        <p:txBody>
          <a:bodyPr wrap="square" rtlCol="0">
            <a:spAutoFit/>
          </a:bodyPr>
          <a:lstStyle/>
          <a:p>
            <a:pPr marL="285750" indent="-285750">
              <a:buFont typeface="Arial" pitchFamily="34" charset="0"/>
              <a:buChar char="•"/>
            </a:pPr>
            <a:r>
              <a:rPr lang="en-US" dirty="0" smtClean="0"/>
              <a:t>The blood warmers need to be monitored for temperature to ensure the product it is warming is at optimal temperature..</a:t>
            </a:r>
            <a:endParaRPr lang="en-CA" dirty="0"/>
          </a:p>
        </p:txBody>
      </p:sp>
    </p:spTree>
    <p:extLst>
      <p:ext uri="{BB962C8B-B14F-4D97-AF65-F5344CB8AC3E}">
        <p14:creationId xmlns:p14="http://schemas.microsoft.com/office/powerpoint/2010/main" val="609042364"/>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0204" y="836711"/>
            <a:ext cx="6780148" cy="646331"/>
          </a:xfrm>
          <a:prstGeom prst="rect">
            <a:avLst/>
          </a:prstGeom>
          <a:noFill/>
        </p:spPr>
        <p:txBody>
          <a:bodyPr wrap="square" rtlCol="0">
            <a:spAutoFit/>
          </a:bodyPr>
          <a:lstStyle/>
          <a:p>
            <a:r>
              <a:rPr lang="en-US" b="1" dirty="0" smtClean="0"/>
              <a:t>“</a:t>
            </a:r>
            <a:r>
              <a:rPr lang="en-US" b="1" dirty="0">
                <a:solidFill>
                  <a:srgbClr val="FF0000"/>
                </a:solidFill>
              </a:rPr>
              <a:t>steps into </a:t>
            </a:r>
            <a:r>
              <a:rPr lang="en-US" b="1" dirty="0" smtClean="0">
                <a:solidFill>
                  <a:srgbClr val="FF0000"/>
                </a:solidFill>
              </a:rPr>
              <a:t>Sugar’s </a:t>
            </a:r>
            <a:r>
              <a:rPr lang="en-US" b="1" dirty="0">
                <a:solidFill>
                  <a:srgbClr val="FF0000"/>
                </a:solidFill>
              </a:rPr>
              <a:t>personal space and starts shouting at her, trying to intimidate </a:t>
            </a:r>
            <a:r>
              <a:rPr lang="en-US" b="1" dirty="0" smtClean="0">
                <a:solidFill>
                  <a:srgbClr val="FF0000"/>
                </a:solidFill>
              </a:rPr>
              <a:t>her</a:t>
            </a:r>
            <a:r>
              <a:rPr lang="en-US" dirty="0" smtClean="0">
                <a:solidFill>
                  <a:srgbClr val="FF0000"/>
                </a:solidFill>
              </a:rPr>
              <a:t>.</a:t>
            </a:r>
            <a:r>
              <a:rPr lang="en-US" b="1" dirty="0" smtClean="0"/>
              <a:t>“ </a:t>
            </a:r>
            <a:endParaRPr lang="en-CA" dirty="0"/>
          </a:p>
        </p:txBody>
      </p:sp>
      <p:sp>
        <p:nvSpPr>
          <p:cNvPr id="3" name="TextBox 2"/>
          <p:cNvSpPr txBox="1"/>
          <p:nvPr/>
        </p:nvSpPr>
        <p:spPr>
          <a:xfrm>
            <a:off x="947628" y="2348880"/>
            <a:ext cx="7128792" cy="1754326"/>
          </a:xfrm>
          <a:prstGeom prst="rect">
            <a:avLst/>
          </a:prstGeom>
          <a:noFill/>
        </p:spPr>
        <p:txBody>
          <a:bodyPr wrap="square" rtlCol="0">
            <a:spAutoFit/>
          </a:bodyPr>
          <a:lstStyle/>
          <a:p>
            <a:r>
              <a:rPr lang="en-US" b="1" dirty="0"/>
              <a:t>IV.14 Maintenance of laboratory equipment shall ensure proper performance and </a:t>
            </a:r>
            <a:r>
              <a:rPr lang="en-US" b="1" dirty="0" smtClean="0"/>
              <a:t>assure accurate </a:t>
            </a:r>
            <a:r>
              <a:rPr lang="en-US" b="1" dirty="0"/>
              <a:t>and reliable test performance.[159</a:t>
            </a:r>
            <a:r>
              <a:rPr lang="en-US" b="1" dirty="0" smtClean="0"/>
              <a:t>]</a:t>
            </a:r>
          </a:p>
          <a:p>
            <a:r>
              <a:rPr lang="en-CA" b="1" dirty="0" smtClean="0"/>
              <a:t>TM138 </a:t>
            </a:r>
            <a:r>
              <a:rPr lang="en-US" b="1" dirty="0"/>
              <a:t>All equipment used to warm blood components shall include</a:t>
            </a:r>
          </a:p>
          <a:p>
            <a:r>
              <a:rPr lang="en-US" b="1" dirty="0"/>
              <a:t>a temperature sensing device and an audible alarm system</a:t>
            </a:r>
            <a:r>
              <a:rPr lang="en-US" b="1" dirty="0" smtClean="0"/>
              <a:t>. The </a:t>
            </a:r>
            <a:r>
              <a:rPr lang="en-US" b="1" dirty="0"/>
              <a:t>temperature during use shall be documented. </a:t>
            </a:r>
            <a:r>
              <a:rPr lang="en-US" b="1" dirty="0" smtClean="0"/>
              <a:t>Blood warmers </a:t>
            </a:r>
            <a:r>
              <a:rPr lang="en-US" b="1" dirty="0"/>
              <a:t>shall be verified and shall meet applicable </a:t>
            </a:r>
            <a:r>
              <a:rPr lang="en-US" b="1" dirty="0" smtClean="0"/>
              <a:t>national </a:t>
            </a:r>
            <a:r>
              <a:rPr lang="en-CA" b="1" dirty="0" smtClean="0"/>
              <a:t>safety </a:t>
            </a:r>
            <a:r>
              <a:rPr lang="en-CA" b="1" dirty="0"/>
              <a:t>standards. [1245]</a:t>
            </a:r>
          </a:p>
        </p:txBody>
      </p:sp>
      <p:sp>
        <p:nvSpPr>
          <p:cNvPr id="4" name="TextBox 3"/>
          <p:cNvSpPr txBox="1"/>
          <p:nvPr/>
        </p:nvSpPr>
        <p:spPr>
          <a:xfrm>
            <a:off x="681264" y="4103206"/>
            <a:ext cx="7416824" cy="646331"/>
          </a:xfrm>
          <a:prstGeom prst="rect">
            <a:avLst/>
          </a:prstGeom>
          <a:noFill/>
        </p:spPr>
        <p:txBody>
          <a:bodyPr wrap="square" rtlCol="0">
            <a:spAutoFit/>
          </a:bodyPr>
          <a:lstStyle/>
          <a:p>
            <a:pPr marL="285750" indent="-285750">
              <a:buFont typeface="Arial" pitchFamily="34" charset="0"/>
              <a:buChar char="•"/>
            </a:pPr>
            <a:r>
              <a:rPr lang="en-US" dirty="0" smtClean="0"/>
              <a:t>The above OLA requirement indicates that the temperature must be monitored.</a:t>
            </a:r>
            <a:endParaRPr lang="en-CA" dirty="0"/>
          </a:p>
        </p:txBody>
      </p:sp>
      <p:sp>
        <p:nvSpPr>
          <p:cNvPr id="6" name="TextBox 5"/>
          <p:cNvSpPr txBox="1"/>
          <p:nvPr/>
        </p:nvSpPr>
        <p:spPr>
          <a:xfrm>
            <a:off x="960204" y="5027552"/>
            <a:ext cx="7128792" cy="369332"/>
          </a:xfrm>
          <a:prstGeom prst="rect">
            <a:avLst/>
          </a:prstGeom>
          <a:noFill/>
        </p:spPr>
        <p:txBody>
          <a:bodyPr wrap="square" rtlCol="0">
            <a:spAutoFit/>
          </a:bodyPr>
          <a:lstStyle/>
          <a:p>
            <a:pPr lvl="0"/>
            <a:r>
              <a:rPr lang="en-CA" b="1" dirty="0">
                <a:solidFill>
                  <a:srgbClr val="00B050"/>
                </a:solidFill>
              </a:rPr>
              <a:t>IHL-TMD-VI Duties and Maintenance-WRH</a:t>
            </a:r>
          </a:p>
        </p:txBody>
      </p:sp>
      <p:sp>
        <p:nvSpPr>
          <p:cNvPr id="7" name="TextBox 6"/>
          <p:cNvSpPr txBox="1"/>
          <p:nvPr/>
        </p:nvSpPr>
        <p:spPr>
          <a:xfrm>
            <a:off x="947628" y="5517232"/>
            <a:ext cx="7128792" cy="646331"/>
          </a:xfrm>
          <a:prstGeom prst="rect">
            <a:avLst/>
          </a:prstGeom>
          <a:noFill/>
        </p:spPr>
        <p:txBody>
          <a:bodyPr wrap="square" rtlCol="0">
            <a:spAutoFit/>
          </a:bodyPr>
          <a:lstStyle/>
          <a:p>
            <a:pPr marL="285750" lvl="0" indent="-285750">
              <a:buFont typeface="Arial" pitchFamily="34" charset="0"/>
              <a:buChar char="•"/>
            </a:pPr>
            <a:r>
              <a:rPr lang="en-US" dirty="0" smtClean="0"/>
              <a:t>The above IHL documents states in section 2.2 that temperatures must be monitored and documented.  </a:t>
            </a:r>
            <a:endParaRPr lang="en-CA" dirty="0"/>
          </a:p>
        </p:txBody>
      </p:sp>
      <p:cxnSp>
        <p:nvCxnSpPr>
          <p:cNvPr id="10" name="Straight Connector 9"/>
          <p:cNvCxnSpPr/>
          <p:nvPr/>
        </p:nvCxnSpPr>
        <p:spPr>
          <a:xfrm>
            <a:off x="1583124" y="4865677"/>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8276" y="2204864"/>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47628" y="1483042"/>
            <a:ext cx="7103640" cy="646331"/>
          </a:xfrm>
          <a:prstGeom prst="rect">
            <a:avLst/>
          </a:prstGeom>
          <a:noFill/>
        </p:spPr>
        <p:txBody>
          <a:bodyPr wrap="square" rtlCol="0">
            <a:spAutoFit/>
          </a:bodyPr>
          <a:lstStyle/>
          <a:p>
            <a:pPr marL="285750" indent="-285750">
              <a:buFont typeface="Arial" pitchFamily="34" charset="0"/>
              <a:buChar char="•"/>
            </a:pPr>
            <a:r>
              <a:rPr lang="en-US" dirty="0" smtClean="0"/>
              <a:t>The blood warmers need to be monitored for temperature to ensure the product it is warming is at optimal temperature..</a:t>
            </a:r>
            <a:endParaRPr lang="en-CA" dirty="0"/>
          </a:p>
        </p:txBody>
      </p:sp>
    </p:spTree>
    <p:extLst>
      <p:ext uri="{BB962C8B-B14F-4D97-AF65-F5344CB8AC3E}">
        <p14:creationId xmlns:p14="http://schemas.microsoft.com/office/powerpoint/2010/main" val="3510030038"/>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Five: Hematology Lab</a:t>
            </a:r>
            <a:endParaRPr lang="en-CA" dirty="0"/>
          </a:p>
        </p:txBody>
      </p:sp>
      <p:sp>
        <p:nvSpPr>
          <p:cNvPr id="3" name="TextBox 2"/>
          <p:cNvSpPr txBox="1"/>
          <p:nvPr/>
        </p:nvSpPr>
        <p:spPr>
          <a:xfrm>
            <a:off x="660912" y="1340768"/>
            <a:ext cx="7848872" cy="3970318"/>
          </a:xfrm>
          <a:prstGeom prst="rect">
            <a:avLst/>
          </a:prstGeom>
          <a:noFill/>
        </p:spPr>
        <p:txBody>
          <a:bodyPr wrap="square" rtlCol="0">
            <a:spAutoFit/>
          </a:bodyPr>
          <a:lstStyle/>
          <a:p>
            <a:r>
              <a:rPr lang="en-US" dirty="0" smtClean="0"/>
              <a:t>Ivan Attitude, the hematology assessor starts asking the busy medical laboratory technologist running the automated instrument questions.  Before she can answer Ivan asks another question in a very demanding tone of voice.  He asks the technologist to see the procedure for the instrument maintenance.   After looking at it Ivan states “This is a piece of garbage: - This isn’t what we do in our lab – so it isn’t right.  This is going to be a non-conformance for sure!”.   He then asks to see the routine procedure for a aPTT assays and asks “how do you ensure that these specimens are tested within 4 hours of collection – I will need to see 100 records to be sure you  do what you say.  We were cited for this at my lab so I am making sure that you do it.  </a:t>
            </a:r>
          </a:p>
          <a:p>
            <a:r>
              <a:rPr lang="en-US" dirty="0" smtClean="0"/>
              <a:t>While making notes on his checklist the senior MLT asks Ivan what he is writing and he replies “none of your business – it’s a secret.  By the way can you tell me the name of the technologist running the automated instrument – I need to add her name to the non-conformance”.</a:t>
            </a:r>
            <a:endParaRPr lang="en-CA" dirty="0"/>
          </a:p>
        </p:txBody>
      </p:sp>
      <p:pic>
        <p:nvPicPr>
          <p:cNvPr id="7172" name="Picture 4" descr="C:\Documents and Settings\jbieto\Local Settings\Temporary Internet Files\Content.IE5\9UUQXPII\MC90043880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85348" y="5121153"/>
            <a:ext cx="3487152" cy="1509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5154669"/>
      </p:ext>
    </p:extLst>
  </p:cSld>
  <p:clrMapOvr>
    <a:masterClrMapping/>
  </p:clrMapOvr>
  <p:transition spd="slow" advTm="4000">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1143000"/>
          </a:xfrm>
        </p:spPr>
        <p:txBody>
          <a:bodyPr/>
          <a:lstStyle/>
          <a:p>
            <a:r>
              <a:rPr lang="en-US" dirty="0" smtClean="0"/>
              <a:t>The Answers</a:t>
            </a:r>
            <a:endParaRPr lang="en-CA" dirty="0"/>
          </a:p>
        </p:txBody>
      </p:sp>
    </p:spTree>
    <p:extLst>
      <p:ext uri="{BB962C8B-B14F-4D97-AF65-F5344CB8AC3E}">
        <p14:creationId xmlns:p14="http://schemas.microsoft.com/office/powerpoint/2010/main" val="76044259"/>
      </p:ext>
    </p:extLst>
  </p:cSld>
  <p:clrMapOvr>
    <a:masterClrMapping/>
  </p:clrMapOvr>
  <p:transition spd="slow" advTm="4000">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Five: Hematology Lab</a:t>
            </a:r>
            <a:endParaRPr lang="en-CA" dirty="0"/>
          </a:p>
        </p:txBody>
      </p:sp>
      <p:sp>
        <p:nvSpPr>
          <p:cNvPr id="3" name="TextBox 2"/>
          <p:cNvSpPr txBox="1"/>
          <p:nvPr/>
        </p:nvSpPr>
        <p:spPr>
          <a:xfrm>
            <a:off x="660912" y="1340768"/>
            <a:ext cx="7848872" cy="3970318"/>
          </a:xfrm>
          <a:prstGeom prst="rect">
            <a:avLst/>
          </a:prstGeom>
          <a:noFill/>
        </p:spPr>
        <p:txBody>
          <a:bodyPr wrap="square" rtlCol="0">
            <a:spAutoFit/>
          </a:bodyPr>
          <a:lstStyle/>
          <a:p>
            <a:r>
              <a:rPr lang="en-US" dirty="0" smtClean="0"/>
              <a:t>Ivan Attitude, the hematology assessor starts asking the busy medical laboratory technologist running the automated instrument questions.  Before she can answer Ivan asks another question in a very demanding tone of voice.  He asks the technologist to see the procedure for the instrument maintenance.   After looking at it Ivan states “This is a piece of garbage: - This isn’t what we do in our lab – so it isn’t right.  This is going to be a non-conformance for sure!”.   He then asks to see the routine procedure for a aPTT assays and asks “how do you ensure that these specimens are tested within 4 hours of collection – I will need to see 100 records to be sure you  do what you say.  We were cited for this at my lab so I am making sure that you do it.  </a:t>
            </a:r>
          </a:p>
          <a:p>
            <a:r>
              <a:rPr lang="en-US" dirty="0" smtClean="0"/>
              <a:t>While making notes on his checklist the senior MLT asks Ivan what he is writing and he replies “none of your business – it’s a secret.  By the way can you tell me the name of the technologist running the automated instrument – I need to add her name to the non-conformance”.</a:t>
            </a:r>
            <a:endParaRPr lang="en-CA" dirty="0"/>
          </a:p>
        </p:txBody>
      </p:sp>
      <p:pic>
        <p:nvPicPr>
          <p:cNvPr id="7172" name="Picture 4" descr="C:\Documents and Settings\jbieto\Local Settings\Temporary Internet Files\Content.IE5\9UUQXPII\MC90043880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85348" y="5121153"/>
            <a:ext cx="3487152" cy="1509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721856"/>
      </p:ext>
    </p:extLst>
  </p:cSld>
  <p:clrMapOvr>
    <a:masterClrMapping/>
  </p:clrMapOvr>
  <p:transition spd="slow" advTm="4000">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One: Lab Tour</a:t>
            </a:r>
            <a:endParaRPr lang="en-CA" dirty="0"/>
          </a:p>
        </p:txBody>
      </p:sp>
      <p:sp>
        <p:nvSpPr>
          <p:cNvPr id="3" name="TextBox 2"/>
          <p:cNvSpPr txBox="1"/>
          <p:nvPr/>
        </p:nvSpPr>
        <p:spPr>
          <a:xfrm>
            <a:off x="363722" y="1556792"/>
            <a:ext cx="8280920" cy="2554545"/>
          </a:xfrm>
          <a:prstGeom prst="rect">
            <a:avLst/>
          </a:prstGeom>
          <a:noFill/>
        </p:spPr>
        <p:txBody>
          <a:bodyPr wrap="square" rtlCol="0">
            <a:spAutoFit/>
          </a:bodyPr>
          <a:lstStyle/>
          <a:p>
            <a:r>
              <a:rPr lang="en-US" sz="2000" dirty="0" smtClean="0"/>
              <a:t>An assessment team is visiting a community hospital laboratory whose scope of testing includes chemistry, POCT, hematology and transfusion medicine.  The laboratory does not have an laboratory director and medical director on site – it is managed remotely by a larger organization – OMNI Hospital.  After the opening meeting, the team is taken on a tour of the laboratory.  While touring, they note that a staff member leaves the bench from uncapping tubes to answer the phone but doesn’t remove his gloves and another staff member removes lip balm from her lab coat pocket and applies it while at the bench.</a:t>
            </a:r>
            <a:endParaRPr lang="en-CA" sz="2000" dirty="0"/>
          </a:p>
        </p:txBody>
      </p:sp>
      <p:pic>
        <p:nvPicPr>
          <p:cNvPr id="3074" name="Picture 2" descr="C:\Documents and Settings\jbieto\Local Settings\Temporary Internet Files\Content.IE5\MCDXO0AB\MC9002218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6408" y="4581128"/>
            <a:ext cx="1733702" cy="183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881056"/>
      </p:ext>
    </p:extLst>
  </p:cSld>
  <p:clrMapOvr>
    <a:masterClrMapping/>
  </p:clrMapOvr>
  <mc:AlternateContent xmlns:mc="http://schemas.openxmlformats.org/markup-compatibility/2006">
    <mc:Choice xmlns:p14="http://schemas.microsoft.com/office/powerpoint/2010/main" Requires="p14">
      <p:transition spd="slow" p14:dur="4000" advTm="20000">
        <p:wipe/>
      </p:transition>
    </mc:Choice>
    <mc:Fallback>
      <p:transition spd="slow" advTm="20000">
        <p:wip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0204" y="836711"/>
            <a:ext cx="6780148" cy="646331"/>
          </a:xfrm>
          <a:prstGeom prst="rect">
            <a:avLst/>
          </a:prstGeom>
          <a:noFill/>
        </p:spPr>
        <p:txBody>
          <a:bodyPr wrap="square" rtlCol="0">
            <a:spAutoFit/>
          </a:bodyPr>
          <a:lstStyle/>
          <a:p>
            <a:r>
              <a:rPr lang="en-US" b="1" dirty="0" smtClean="0"/>
              <a:t>“</a:t>
            </a:r>
            <a:r>
              <a:rPr lang="en-US" b="1" dirty="0">
                <a:solidFill>
                  <a:srgbClr val="FF0000"/>
                </a:solidFill>
              </a:rPr>
              <a:t>steps into </a:t>
            </a:r>
            <a:r>
              <a:rPr lang="en-US" b="1" dirty="0" smtClean="0">
                <a:solidFill>
                  <a:srgbClr val="FF0000"/>
                </a:solidFill>
              </a:rPr>
              <a:t>Sugar’s </a:t>
            </a:r>
            <a:r>
              <a:rPr lang="en-US" b="1" dirty="0">
                <a:solidFill>
                  <a:srgbClr val="FF0000"/>
                </a:solidFill>
              </a:rPr>
              <a:t>personal space and starts shouting at her, trying to intimidate </a:t>
            </a:r>
            <a:r>
              <a:rPr lang="en-US" b="1" dirty="0" smtClean="0">
                <a:solidFill>
                  <a:srgbClr val="FF0000"/>
                </a:solidFill>
              </a:rPr>
              <a:t>her</a:t>
            </a:r>
            <a:r>
              <a:rPr lang="en-US" dirty="0" smtClean="0">
                <a:solidFill>
                  <a:srgbClr val="FF0000"/>
                </a:solidFill>
              </a:rPr>
              <a:t>.</a:t>
            </a:r>
            <a:r>
              <a:rPr lang="en-US" b="1" dirty="0" smtClean="0"/>
              <a:t>“ </a:t>
            </a:r>
            <a:endParaRPr lang="en-CA" dirty="0"/>
          </a:p>
        </p:txBody>
      </p:sp>
      <p:sp>
        <p:nvSpPr>
          <p:cNvPr id="3" name="TextBox 2"/>
          <p:cNvSpPr txBox="1"/>
          <p:nvPr/>
        </p:nvSpPr>
        <p:spPr>
          <a:xfrm>
            <a:off x="947628" y="2348880"/>
            <a:ext cx="7128792" cy="1754326"/>
          </a:xfrm>
          <a:prstGeom prst="rect">
            <a:avLst/>
          </a:prstGeom>
          <a:noFill/>
        </p:spPr>
        <p:txBody>
          <a:bodyPr wrap="square" rtlCol="0">
            <a:spAutoFit/>
          </a:bodyPr>
          <a:lstStyle/>
          <a:p>
            <a:r>
              <a:rPr lang="en-US" b="1" dirty="0"/>
              <a:t>IV.14 Maintenance of laboratory equipment shall ensure proper performance and </a:t>
            </a:r>
            <a:r>
              <a:rPr lang="en-US" b="1" dirty="0" smtClean="0"/>
              <a:t>assure accurate </a:t>
            </a:r>
            <a:r>
              <a:rPr lang="en-US" b="1" dirty="0"/>
              <a:t>and reliable test performance.[159</a:t>
            </a:r>
            <a:r>
              <a:rPr lang="en-US" b="1" dirty="0" smtClean="0"/>
              <a:t>]</a:t>
            </a:r>
          </a:p>
          <a:p>
            <a:r>
              <a:rPr lang="en-CA" b="1" dirty="0" smtClean="0"/>
              <a:t>TM138 </a:t>
            </a:r>
            <a:r>
              <a:rPr lang="en-US" b="1" dirty="0"/>
              <a:t>All equipment used to warm blood components shall include</a:t>
            </a:r>
          </a:p>
          <a:p>
            <a:r>
              <a:rPr lang="en-US" b="1" dirty="0"/>
              <a:t>a temperature sensing device and an audible alarm system</a:t>
            </a:r>
            <a:r>
              <a:rPr lang="en-US" b="1" dirty="0" smtClean="0"/>
              <a:t>. The </a:t>
            </a:r>
            <a:r>
              <a:rPr lang="en-US" b="1" dirty="0"/>
              <a:t>temperature during use shall be documented. </a:t>
            </a:r>
            <a:r>
              <a:rPr lang="en-US" b="1" dirty="0" smtClean="0"/>
              <a:t>Blood warmers </a:t>
            </a:r>
            <a:r>
              <a:rPr lang="en-US" b="1" dirty="0"/>
              <a:t>shall be verified and shall meet applicable </a:t>
            </a:r>
            <a:r>
              <a:rPr lang="en-US" b="1" dirty="0" smtClean="0"/>
              <a:t>national </a:t>
            </a:r>
            <a:r>
              <a:rPr lang="en-CA" b="1" dirty="0" smtClean="0"/>
              <a:t>safety </a:t>
            </a:r>
            <a:r>
              <a:rPr lang="en-CA" b="1" dirty="0"/>
              <a:t>standards. [1245]</a:t>
            </a:r>
          </a:p>
        </p:txBody>
      </p:sp>
      <p:sp>
        <p:nvSpPr>
          <p:cNvPr id="4" name="TextBox 3"/>
          <p:cNvSpPr txBox="1"/>
          <p:nvPr/>
        </p:nvSpPr>
        <p:spPr>
          <a:xfrm>
            <a:off x="681264" y="4103206"/>
            <a:ext cx="7416824" cy="646331"/>
          </a:xfrm>
          <a:prstGeom prst="rect">
            <a:avLst/>
          </a:prstGeom>
          <a:noFill/>
        </p:spPr>
        <p:txBody>
          <a:bodyPr wrap="square" rtlCol="0">
            <a:spAutoFit/>
          </a:bodyPr>
          <a:lstStyle/>
          <a:p>
            <a:pPr marL="285750" indent="-285750">
              <a:buFont typeface="Arial" pitchFamily="34" charset="0"/>
              <a:buChar char="•"/>
            </a:pPr>
            <a:r>
              <a:rPr lang="en-US" dirty="0" smtClean="0"/>
              <a:t>The above OLA requirement indicates that the temperature must be monitored.</a:t>
            </a:r>
            <a:endParaRPr lang="en-CA" dirty="0"/>
          </a:p>
        </p:txBody>
      </p:sp>
      <p:sp>
        <p:nvSpPr>
          <p:cNvPr id="6" name="TextBox 5"/>
          <p:cNvSpPr txBox="1"/>
          <p:nvPr/>
        </p:nvSpPr>
        <p:spPr>
          <a:xfrm>
            <a:off x="960204" y="5027552"/>
            <a:ext cx="7128792" cy="369332"/>
          </a:xfrm>
          <a:prstGeom prst="rect">
            <a:avLst/>
          </a:prstGeom>
          <a:noFill/>
        </p:spPr>
        <p:txBody>
          <a:bodyPr wrap="square" rtlCol="0">
            <a:spAutoFit/>
          </a:bodyPr>
          <a:lstStyle/>
          <a:p>
            <a:pPr lvl="0"/>
            <a:r>
              <a:rPr lang="en-CA" b="1" dirty="0">
                <a:solidFill>
                  <a:srgbClr val="00B050"/>
                </a:solidFill>
              </a:rPr>
              <a:t>IHL-TMD-VI Duties and Maintenance-WRH</a:t>
            </a:r>
          </a:p>
        </p:txBody>
      </p:sp>
      <p:sp>
        <p:nvSpPr>
          <p:cNvPr id="7" name="TextBox 6"/>
          <p:cNvSpPr txBox="1"/>
          <p:nvPr/>
        </p:nvSpPr>
        <p:spPr>
          <a:xfrm>
            <a:off x="947628" y="5517232"/>
            <a:ext cx="7128792" cy="646331"/>
          </a:xfrm>
          <a:prstGeom prst="rect">
            <a:avLst/>
          </a:prstGeom>
          <a:noFill/>
        </p:spPr>
        <p:txBody>
          <a:bodyPr wrap="square" rtlCol="0">
            <a:spAutoFit/>
          </a:bodyPr>
          <a:lstStyle/>
          <a:p>
            <a:pPr marL="285750" lvl="0" indent="-285750">
              <a:buFont typeface="Arial" pitchFamily="34" charset="0"/>
              <a:buChar char="•"/>
            </a:pPr>
            <a:r>
              <a:rPr lang="en-US" dirty="0" smtClean="0"/>
              <a:t>The above IHL documents states in section 2.2 that temperatures must be monitored and documented.  </a:t>
            </a:r>
            <a:endParaRPr lang="en-CA" dirty="0"/>
          </a:p>
        </p:txBody>
      </p:sp>
      <p:cxnSp>
        <p:nvCxnSpPr>
          <p:cNvPr id="10" name="Straight Connector 9"/>
          <p:cNvCxnSpPr/>
          <p:nvPr/>
        </p:nvCxnSpPr>
        <p:spPr>
          <a:xfrm>
            <a:off x="1583124" y="4865677"/>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8276" y="2204864"/>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47628" y="1483042"/>
            <a:ext cx="7103640" cy="646331"/>
          </a:xfrm>
          <a:prstGeom prst="rect">
            <a:avLst/>
          </a:prstGeom>
          <a:noFill/>
        </p:spPr>
        <p:txBody>
          <a:bodyPr wrap="square" rtlCol="0">
            <a:spAutoFit/>
          </a:bodyPr>
          <a:lstStyle/>
          <a:p>
            <a:pPr marL="285750" indent="-285750">
              <a:buFont typeface="Arial" pitchFamily="34" charset="0"/>
              <a:buChar char="•"/>
            </a:pPr>
            <a:r>
              <a:rPr lang="en-US" dirty="0" smtClean="0"/>
              <a:t>The blood warmers need to be monitored for temperature to ensure the product it is warming is at optimal temperature..</a:t>
            </a:r>
            <a:endParaRPr lang="en-CA" dirty="0"/>
          </a:p>
        </p:txBody>
      </p:sp>
    </p:spTree>
    <p:extLst>
      <p:ext uri="{BB962C8B-B14F-4D97-AF65-F5344CB8AC3E}">
        <p14:creationId xmlns:p14="http://schemas.microsoft.com/office/powerpoint/2010/main" val="1789131998"/>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000" fill="hold"/>
                                        <p:tgtEl>
                                          <p:spTgt spid="3"/>
                                        </p:tgtEl>
                                        <p:attrNameLst>
                                          <p:attrName>ppt_w</p:attrName>
                                        </p:attrNameLst>
                                      </p:cBhvr>
                                      <p:tavLst>
                                        <p:tav tm="0">
                                          <p:val>
                                            <p:fltVal val="0"/>
                                          </p:val>
                                        </p:tav>
                                        <p:tav tm="100000">
                                          <p:val>
                                            <p:strVal val="#ppt_w"/>
                                          </p:val>
                                        </p:tav>
                                      </p:tavLst>
                                    </p:anim>
                                    <p:anim calcmode="lin" valueType="num">
                                      <p:cBhvr>
                                        <p:cTn id="23" dur="1000" fill="hold"/>
                                        <p:tgtEl>
                                          <p:spTgt spid="3"/>
                                        </p:tgtEl>
                                        <p:attrNameLst>
                                          <p:attrName>ppt_h</p:attrName>
                                        </p:attrNameLst>
                                      </p:cBhvr>
                                      <p:tavLst>
                                        <p:tav tm="0">
                                          <p:val>
                                            <p:fltVal val="0"/>
                                          </p:val>
                                        </p:tav>
                                        <p:tav tm="100000">
                                          <p:val>
                                            <p:strVal val="#ppt_h"/>
                                          </p:val>
                                        </p:tav>
                                      </p:tavLst>
                                    </p:anim>
                                    <p:anim calcmode="lin" valueType="num">
                                      <p:cBhvr>
                                        <p:cTn id="24" dur="1000" fill="hold"/>
                                        <p:tgtEl>
                                          <p:spTgt spid="3"/>
                                        </p:tgtEl>
                                        <p:attrNameLst>
                                          <p:attrName>style.rotation</p:attrName>
                                        </p:attrNameLst>
                                      </p:cBhvr>
                                      <p:tavLst>
                                        <p:tav tm="0">
                                          <p:val>
                                            <p:fltVal val="90"/>
                                          </p:val>
                                        </p:tav>
                                        <p:tav tm="100000">
                                          <p:val>
                                            <p:fltVal val="0"/>
                                          </p:val>
                                        </p:tav>
                                      </p:tavLst>
                                    </p:anim>
                                    <p:animEffect transition="in" filter="fade">
                                      <p:cBhvr>
                                        <p:cTn id="25" dur="1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369993"/>
      </p:ext>
    </p:extLst>
  </p:cSld>
  <p:clrMapOvr>
    <a:masterClrMapping/>
  </p:clrMapOvr>
  <p:transition spd="slow" advTm="4000">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1143000"/>
          </a:xfrm>
        </p:spPr>
        <p:txBody>
          <a:bodyPr/>
          <a:lstStyle/>
          <a:p>
            <a:r>
              <a:rPr lang="en-US" dirty="0" smtClean="0"/>
              <a:t>The Answers</a:t>
            </a:r>
            <a:endParaRPr lang="en-CA" dirty="0"/>
          </a:p>
        </p:txBody>
      </p:sp>
    </p:spTree>
    <p:extLst>
      <p:ext uri="{BB962C8B-B14F-4D97-AF65-F5344CB8AC3E}">
        <p14:creationId xmlns:p14="http://schemas.microsoft.com/office/powerpoint/2010/main" val="1923058696"/>
      </p:ext>
    </p:extLst>
  </p:cSld>
  <p:clrMapOvr>
    <a:masterClrMapping/>
  </p:clrMapOvr>
  <p:transition spd="slow" advTm="4000">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One: Lab Tour</a:t>
            </a:r>
            <a:endParaRPr lang="en-CA" dirty="0"/>
          </a:p>
        </p:txBody>
      </p:sp>
      <p:sp>
        <p:nvSpPr>
          <p:cNvPr id="3" name="TextBox 2"/>
          <p:cNvSpPr txBox="1"/>
          <p:nvPr/>
        </p:nvSpPr>
        <p:spPr>
          <a:xfrm>
            <a:off x="363722" y="1556792"/>
            <a:ext cx="8280920" cy="2554545"/>
          </a:xfrm>
          <a:prstGeom prst="rect">
            <a:avLst/>
          </a:prstGeom>
          <a:noFill/>
        </p:spPr>
        <p:txBody>
          <a:bodyPr wrap="square" rtlCol="0">
            <a:spAutoFit/>
          </a:bodyPr>
          <a:lstStyle/>
          <a:p>
            <a:r>
              <a:rPr lang="en-US" sz="2000" dirty="0" smtClean="0"/>
              <a:t>An assessment team is visiting a community hospital laboratory whose scope of testing includes chemistry, POCT, hematology and transfusion medicine.  The laboratory does not have an laboratory director and medical director on site – it is managed remotely by a larger organization – OMNI Hospital.  The opening meeting the team is taken on a tour of the laboratory.  While touring, they note that a staff member leaves the bench from uncapping tubes to answer the phone but </a:t>
            </a:r>
            <a:r>
              <a:rPr lang="en-US" sz="2000" b="1" dirty="0" smtClean="0">
                <a:solidFill>
                  <a:srgbClr val="FF0000"/>
                </a:solidFill>
              </a:rPr>
              <a:t>doesn’t remove his gloves </a:t>
            </a:r>
            <a:r>
              <a:rPr lang="en-US" sz="2000" dirty="0" smtClean="0"/>
              <a:t>and another </a:t>
            </a:r>
            <a:r>
              <a:rPr lang="en-US" sz="2000" b="1" dirty="0" smtClean="0">
                <a:solidFill>
                  <a:srgbClr val="FF0000"/>
                </a:solidFill>
              </a:rPr>
              <a:t>staff member removes lip balm from her lab coat pocket and applies it while at the bench</a:t>
            </a:r>
            <a:r>
              <a:rPr lang="en-US" sz="2000" dirty="0" smtClean="0"/>
              <a:t>.</a:t>
            </a:r>
            <a:endParaRPr lang="en-CA" sz="2000" dirty="0"/>
          </a:p>
        </p:txBody>
      </p:sp>
      <p:pic>
        <p:nvPicPr>
          <p:cNvPr id="3074" name="Picture 2" descr="C:\Documents and Settings\jbieto\Local Settings\Temporary Internet Files\Content.IE5\MCDXO0AB\MC9002218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6408" y="4581128"/>
            <a:ext cx="1733702" cy="183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360133"/>
      </p:ext>
    </p:extLst>
  </p:cSld>
  <p:clrMapOvr>
    <a:masterClrMapping/>
  </p:clrMapOvr>
  <p:transition spd="slow" advTm="20000">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513546"/>
            <a:ext cx="7200800" cy="646331"/>
          </a:xfrm>
          <a:prstGeom prst="rect">
            <a:avLst/>
          </a:prstGeom>
          <a:noFill/>
        </p:spPr>
        <p:txBody>
          <a:bodyPr wrap="square" rtlCol="0">
            <a:spAutoFit/>
          </a:bodyPr>
          <a:lstStyle/>
          <a:p>
            <a:r>
              <a:rPr lang="en-US" b="1" dirty="0"/>
              <a:t>“</a:t>
            </a:r>
            <a:r>
              <a:rPr lang="en-US" b="1" dirty="0">
                <a:solidFill>
                  <a:srgbClr val="FF0000"/>
                </a:solidFill>
              </a:rPr>
              <a:t>a staff member leaves the bench from uncapping tubes to answer the phone but</a:t>
            </a:r>
            <a:r>
              <a:rPr lang="en-US" dirty="0">
                <a:solidFill>
                  <a:srgbClr val="FF0000"/>
                </a:solidFill>
              </a:rPr>
              <a:t> </a:t>
            </a:r>
            <a:r>
              <a:rPr lang="en-US" b="1" dirty="0">
                <a:solidFill>
                  <a:srgbClr val="FF0000"/>
                </a:solidFill>
              </a:rPr>
              <a:t> doesn’t remove his gloves</a:t>
            </a:r>
            <a:r>
              <a:rPr lang="en-US" b="1" dirty="0"/>
              <a:t>” </a:t>
            </a:r>
            <a:endParaRPr lang="en-CA" dirty="0"/>
          </a:p>
        </p:txBody>
      </p:sp>
      <p:sp>
        <p:nvSpPr>
          <p:cNvPr id="3" name="TextBox 2"/>
          <p:cNvSpPr txBox="1"/>
          <p:nvPr/>
        </p:nvSpPr>
        <p:spPr>
          <a:xfrm>
            <a:off x="1025806" y="1159877"/>
            <a:ext cx="7128792" cy="1477328"/>
          </a:xfrm>
          <a:prstGeom prst="rect">
            <a:avLst/>
          </a:prstGeom>
          <a:noFill/>
        </p:spPr>
        <p:txBody>
          <a:bodyPr wrap="square" rtlCol="0">
            <a:spAutoFit/>
          </a:bodyPr>
          <a:lstStyle/>
          <a:p>
            <a:pPr marL="285750" lvl="0" indent="-285750">
              <a:buFont typeface="Arial" pitchFamily="34" charset="0"/>
              <a:buChar char="•"/>
            </a:pPr>
            <a:r>
              <a:rPr lang="en-US" dirty="0" smtClean="0"/>
              <a:t>when answering the phone it is important to remove your gloves in order not to contaminate the phone.  Phones are placed at a very close proximity to people’s eyes, nose, mouth and face.  Precautions should be taken when answering them.  The following listed items are from the OLA requirements and the other from the IHL Safety manual.</a:t>
            </a:r>
            <a:endParaRPr lang="en-CA" dirty="0"/>
          </a:p>
        </p:txBody>
      </p:sp>
      <p:sp>
        <p:nvSpPr>
          <p:cNvPr id="4" name="TextBox 3"/>
          <p:cNvSpPr txBox="1"/>
          <p:nvPr/>
        </p:nvSpPr>
        <p:spPr>
          <a:xfrm>
            <a:off x="1034063" y="2708920"/>
            <a:ext cx="7416824" cy="1200329"/>
          </a:xfrm>
          <a:prstGeom prst="rect">
            <a:avLst/>
          </a:prstGeom>
          <a:noFill/>
        </p:spPr>
        <p:txBody>
          <a:bodyPr wrap="square" rtlCol="0">
            <a:spAutoFit/>
          </a:bodyPr>
          <a:lstStyle/>
          <a:p>
            <a:r>
              <a:rPr lang="en-US" b="1" dirty="0"/>
              <a:t>III.10 There shall be effective separation between adjacent laboratory sections in which there are incompatible activities, such as to control noise, contain hazards, and prevent cross-contamination or to maintain sterility. [122]</a:t>
            </a:r>
            <a:endParaRPr lang="en-CA" b="1" dirty="0"/>
          </a:p>
        </p:txBody>
      </p:sp>
      <p:sp>
        <p:nvSpPr>
          <p:cNvPr id="5" name="TextBox 4"/>
          <p:cNvSpPr txBox="1"/>
          <p:nvPr/>
        </p:nvSpPr>
        <p:spPr>
          <a:xfrm>
            <a:off x="1068760" y="3909249"/>
            <a:ext cx="7416824" cy="646331"/>
          </a:xfrm>
          <a:prstGeom prst="rect">
            <a:avLst/>
          </a:prstGeom>
          <a:noFill/>
        </p:spPr>
        <p:txBody>
          <a:bodyPr wrap="square" rtlCol="0">
            <a:spAutoFit/>
          </a:bodyPr>
          <a:lstStyle/>
          <a:p>
            <a:pPr marL="285750" lvl="0" indent="-285750">
              <a:buFont typeface="Arial" pitchFamily="34" charset="0"/>
              <a:buChar char="•"/>
            </a:pPr>
            <a:r>
              <a:rPr lang="en-US" dirty="0"/>
              <a:t>This means that there should be a separation between analytical and clerical activities.  </a:t>
            </a:r>
            <a:endParaRPr lang="en-CA" dirty="0"/>
          </a:p>
        </p:txBody>
      </p:sp>
      <p:sp>
        <p:nvSpPr>
          <p:cNvPr id="6" name="TextBox 5"/>
          <p:cNvSpPr txBox="1"/>
          <p:nvPr/>
        </p:nvSpPr>
        <p:spPr>
          <a:xfrm>
            <a:off x="1115616" y="4725144"/>
            <a:ext cx="7128792" cy="646331"/>
          </a:xfrm>
          <a:prstGeom prst="rect">
            <a:avLst/>
          </a:prstGeom>
          <a:noFill/>
        </p:spPr>
        <p:txBody>
          <a:bodyPr wrap="square" rtlCol="0">
            <a:spAutoFit/>
          </a:bodyPr>
          <a:lstStyle/>
          <a:p>
            <a:r>
              <a:rPr lang="en-US" b="1" dirty="0">
                <a:solidFill>
                  <a:srgbClr val="00B050"/>
                </a:solidFill>
              </a:rPr>
              <a:t>The </a:t>
            </a:r>
            <a:r>
              <a:rPr lang="en-CA" b="1" dirty="0">
                <a:solidFill>
                  <a:srgbClr val="00B050"/>
                </a:solidFill>
              </a:rPr>
              <a:t>IHL SAF-III – BIOHAZARD RISK ASSESSMENT AND PERSONAL PROTECTIVE EQUIPMENT GUIDELINES </a:t>
            </a:r>
            <a:endParaRPr lang="en-CA" dirty="0">
              <a:solidFill>
                <a:srgbClr val="00B050"/>
              </a:solidFill>
            </a:endParaRPr>
          </a:p>
        </p:txBody>
      </p:sp>
      <p:sp>
        <p:nvSpPr>
          <p:cNvPr id="7" name="TextBox 6"/>
          <p:cNvSpPr txBox="1"/>
          <p:nvPr/>
        </p:nvSpPr>
        <p:spPr>
          <a:xfrm>
            <a:off x="1043608" y="5359234"/>
            <a:ext cx="7128792" cy="923330"/>
          </a:xfrm>
          <a:prstGeom prst="rect">
            <a:avLst/>
          </a:prstGeom>
          <a:noFill/>
        </p:spPr>
        <p:txBody>
          <a:bodyPr wrap="square" rtlCol="0">
            <a:spAutoFit/>
          </a:bodyPr>
          <a:lstStyle/>
          <a:p>
            <a:pPr marL="285750" lvl="0" indent="-285750">
              <a:buFont typeface="Arial" pitchFamily="34" charset="0"/>
              <a:buChar char="•"/>
            </a:pPr>
            <a:r>
              <a:rPr lang="en-CA" dirty="0"/>
              <a:t>The above document indicates that gloves should not be worn when answering phones.  The lab could also be cited for not following the procedure as written.</a:t>
            </a:r>
          </a:p>
        </p:txBody>
      </p:sp>
      <p:cxnSp>
        <p:nvCxnSpPr>
          <p:cNvPr id="10" name="Straight Connector 9"/>
          <p:cNvCxnSpPr/>
          <p:nvPr/>
        </p:nvCxnSpPr>
        <p:spPr>
          <a:xfrm>
            <a:off x="1763688" y="4555580"/>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27684" y="2683535"/>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5796175"/>
      </p:ext>
    </p:extLst>
  </p:cSld>
  <p:clrMapOvr>
    <a:masterClrMapping/>
  </p:clrMapOvr>
  <p:transition spd="slow" advTm="30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1000" fill="hold"/>
                                        <p:tgtEl>
                                          <p:spTgt spid="5"/>
                                        </p:tgtEl>
                                        <p:attrNameLst>
                                          <p:attrName>ppt_w</p:attrName>
                                        </p:attrNameLst>
                                      </p:cBhvr>
                                      <p:tavLst>
                                        <p:tav tm="0">
                                          <p:val>
                                            <p:fltVal val="0"/>
                                          </p:val>
                                        </p:tav>
                                        <p:tav tm="100000">
                                          <p:val>
                                            <p:strVal val="#ppt_w"/>
                                          </p:val>
                                        </p:tav>
                                      </p:tavLst>
                                    </p:anim>
                                    <p:anim calcmode="lin" valueType="num">
                                      <p:cBhvr>
                                        <p:cTn id="31" dur="1000" fill="hold"/>
                                        <p:tgtEl>
                                          <p:spTgt spid="5"/>
                                        </p:tgtEl>
                                        <p:attrNameLst>
                                          <p:attrName>ppt_h</p:attrName>
                                        </p:attrNameLst>
                                      </p:cBhvr>
                                      <p:tavLst>
                                        <p:tav tm="0">
                                          <p:val>
                                            <p:fltVal val="0"/>
                                          </p:val>
                                        </p:tav>
                                        <p:tav tm="100000">
                                          <p:val>
                                            <p:strVal val="#ppt_h"/>
                                          </p:val>
                                        </p:tav>
                                      </p:tavLst>
                                    </p:anim>
                                    <p:anim calcmode="lin" valueType="num">
                                      <p:cBhvr>
                                        <p:cTn id="32" dur="1000" fill="hold"/>
                                        <p:tgtEl>
                                          <p:spTgt spid="5"/>
                                        </p:tgtEl>
                                        <p:attrNameLst>
                                          <p:attrName>style.rotation</p:attrName>
                                        </p:attrNameLst>
                                      </p:cBhvr>
                                      <p:tavLst>
                                        <p:tav tm="0">
                                          <p:val>
                                            <p:fltVal val="90"/>
                                          </p:val>
                                        </p:tav>
                                        <p:tav tm="100000">
                                          <p:val>
                                            <p:fltVal val="0"/>
                                          </p:val>
                                        </p:tav>
                                      </p:tavLst>
                                    </p:anim>
                                    <p:animEffect transition="in" filter="fade">
                                      <p:cBhvr>
                                        <p:cTn id="33" dur="10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8760" y="836711"/>
            <a:ext cx="7200800" cy="646331"/>
          </a:xfrm>
          <a:prstGeom prst="rect">
            <a:avLst/>
          </a:prstGeom>
          <a:noFill/>
        </p:spPr>
        <p:txBody>
          <a:bodyPr wrap="square" rtlCol="0">
            <a:spAutoFit/>
          </a:bodyPr>
          <a:lstStyle/>
          <a:p>
            <a:r>
              <a:rPr lang="en-US" b="1" dirty="0"/>
              <a:t>“</a:t>
            </a:r>
            <a:r>
              <a:rPr lang="en-US" b="1" dirty="0">
                <a:solidFill>
                  <a:srgbClr val="FF0000"/>
                </a:solidFill>
              </a:rPr>
              <a:t>staff member removes lip balm from her lab coat pocket and applies it while at the bench</a:t>
            </a:r>
            <a:r>
              <a:rPr lang="en-US" b="1" dirty="0"/>
              <a:t>“ </a:t>
            </a:r>
            <a:endParaRPr lang="en-CA" dirty="0"/>
          </a:p>
        </p:txBody>
      </p:sp>
      <p:sp>
        <p:nvSpPr>
          <p:cNvPr id="3" name="TextBox 2"/>
          <p:cNvSpPr txBox="1"/>
          <p:nvPr/>
        </p:nvSpPr>
        <p:spPr>
          <a:xfrm>
            <a:off x="1025806" y="1484784"/>
            <a:ext cx="7128792" cy="923330"/>
          </a:xfrm>
          <a:prstGeom prst="rect">
            <a:avLst/>
          </a:prstGeom>
          <a:noFill/>
        </p:spPr>
        <p:txBody>
          <a:bodyPr wrap="square" rtlCol="0">
            <a:spAutoFit/>
          </a:bodyPr>
          <a:lstStyle/>
          <a:p>
            <a:pPr marL="285750" lvl="0" indent="-285750">
              <a:buFont typeface="Arial" pitchFamily="34" charset="0"/>
              <a:buChar char="•"/>
            </a:pPr>
            <a:r>
              <a:rPr lang="en-US" dirty="0"/>
              <a:t>It is a safety hazard to apply cosmetics in a biohazardous area. </a:t>
            </a:r>
            <a:r>
              <a:rPr lang="en-US" dirty="0" smtClean="0"/>
              <a:t> This </a:t>
            </a:r>
            <a:r>
              <a:rPr lang="en-US" dirty="0"/>
              <a:t>is in violation of the following OLA requirement and the IHL safety manual policy</a:t>
            </a:r>
            <a:r>
              <a:rPr lang="en-US" b="1" dirty="0"/>
              <a:t>.</a:t>
            </a:r>
            <a:endParaRPr lang="en-CA" dirty="0"/>
          </a:p>
        </p:txBody>
      </p:sp>
      <p:sp>
        <p:nvSpPr>
          <p:cNvPr id="4" name="TextBox 3"/>
          <p:cNvSpPr txBox="1"/>
          <p:nvPr/>
        </p:nvSpPr>
        <p:spPr>
          <a:xfrm>
            <a:off x="1034063" y="2708920"/>
            <a:ext cx="7416824" cy="646331"/>
          </a:xfrm>
          <a:prstGeom prst="rect">
            <a:avLst/>
          </a:prstGeom>
          <a:noFill/>
        </p:spPr>
        <p:txBody>
          <a:bodyPr wrap="square" rtlCol="0">
            <a:spAutoFit/>
          </a:bodyPr>
          <a:lstStyle/>
          <a:p>
            <a:r>
              <a:rPr lang="en-US" b="1" dirty="0"/>
              <a:t>X.E.4 Application of cosmetics (other than hand creams) and the handling of contact lenses shall be prohibited in laboratory work areas.[410]</a:t>
            </a:r>
            <a:endParaRPr lang="en-CA" b="1" dirty="0"/>
          </a:p>
        </p:txBody>
      </p:sp>
      <p:sp>
        <p:nvSpPr>
          <p:cNvPr id="5" name="TextBox 4"/>
          <p:cNvSpPr txBox="1"/>
          <p:nvPr/>
        </p:nvSpPr>
        <p:spPr>
          <a:xfrm>
            <a:off x="1025806" y="3355251"/>
            <a:ext cx="7416824" cy="646331"/>
          </a:xfrm>
          <a:prstGeom prst="rect">
            <a:avLst/>
          </a:prstGeom>
          <a:noFill/>
        </p:spPr>
        <p:txBody>
          <a:bodyPr wrap="square" rtlCol="0">
            <a:spAutoFit/>
          </a:bodyPr>
          <a:lstStyle/>
          <a:p>
            <a:pPr marL="285750" lvl="0" indent="-285750">
              <a:buFont typeface="Arial" pitchFamily="34" charset="0"/>
              <a:buChar char="•"/>
            </a:pPr>
            <a:r>
              <a:rPr lang="en-US" dirty="0" smtClean="0"/>
              <a:t>Lip balm in this case is considered cosmetics and should not be used in laboratory work areas.  </a:t>
            </a:r>
            <a:endParaRPr lang="en-CA" dirty="0"/>
          </a:p>
        </p:txBody>
      </p:sp>
      <p:sp>
        <p:nvSpPr>
          <p:cNvPr id="6" name="TextBox 5"/>
          <p:cNvSpPr txBox="1"/>
          <p:nvPr/>
        </p:nvSpPr>
        <p:spPr>
          <a:xfrm>
            <a:off x="1043608" y="4365104"/>
            <a:ext cx="7128792" cy="923330"/>
          </a:xfrm>
          <a:prstGeom prst="rect">
            <a:avLst/>
          </a:prstGeom>
          <a:noFill/>
        </p:spPr>
        <p:txBody>
          <a:bodyPr wrap="square" rtlCol="0">
            <a:spAutoFit/>
          </a:bodyPr>
          <a:lstStyle/>
          <a:p>
            <a:pPr lvl="0"/>
            <a:r>
              <a:rPr lang="en-CA" b="1" dirty="0">
                <a:solidFill>
                  <a:srgbClr val="00B050"/>
                </a:solidFill>
              </a:rPr>
              <a:t>IHL-SAF– I  LABORATORY SAFETY </a:t>
            </a:r>
            <a:r>
              <a:rPr lang="en-CA" b="1" dirty="0" smtClean="0">
                <a:solidFill>
                  <a:srgbClr val="00B050"/>
                </a:solidFill>
              </a:rPr>
              <a:t>PRACTICES – States “</a:t>
            </a:r>
            <a:r>
              <a:rPr lang="en-US" b="1" dirty="0" smtClean="0">
                <a:solidFill>
                  <a:srgbClr val="00B050"/>
                </a:solidFill>
              </a:rPr>
              <a:t>Do </a:t>
            </a:r>
            <a:r>
              <a:rPr lang="en-US" b="1" dirty="0">
                <a:solidFill>
                  <a:srgbClr val="00B050"/>
                </a:solidFill>
              </a:rPr>
              <a:t>not eat, drink or smoke in the laboratory; apply lip salve or cosmetics; insert fingers, pencils, etc., in the mouth; lick envelopes or labels</a:t>
            </a:r>
            <a:r>
              <a:rPr lang="en-US" dirty="0" smtClean="0">
                <a:solidFill>
                  <a:srgbClr val="00B050"/>
                </a:solidFill>
              </a:rPr>
              <a:t>.</a:t>
            </a:r>
            <a:endParaRPr lang="en-CA" dirty="0">
              <a:solidFill>
                <a:srgbClr val="00B050"/>
              </a:solidFill>
            </a:endParaRPr>
          </a:p>
        </p:txBody>
      </p:sp>
      <p:sp>
        <p:nvSpPr>
          <p:cNvPr id="7" name="TextBox 6"/>
          <p:cNvSpPr txBox="1"/>
          <p:nvPr/>
        </p:nvSpPr>
        <p:spPr>
          <a:xfrm>
            <a:off x="1043608" y="5359234"/>
            <a:ext cx="7128792" cy="923330"/>
          </a:xfrm>
          <a:prstGeom prst="rect">
            <a:avLst/>
          </a:prstGeom>
          <a:noFill/>
        </p:spPr>
        <p:txBody>
          <a:bodyPr wrap="square" rtlCol="0">
            <a:spAutoFit/>
          </a:bodyPr>
          <a:lstStyle/>
          <a:p>
            <a:pPr marL="285750" lvl="0" indent="-285750">
              <a:buFont typeface="Arial" pitchFamily="34" charset="0"/>
              <a:buChar char="•"/>
            </a:pPr>
            <a:r>
              <a:rPr lang="en-CA" dirty="0"/>
              <a:t>The above document </a:t>
            </a:r>
            <a:r>
              <a:rPr lang="en-CA" dirty="0" smtClean="0"/>
              <a:t>is an IHL document which clearly states that lip salve or cosmetics should not be apply within the lab.   The lab could also be cited for not following the procedure </a:t>
            </a:r>
            <a:r>
              <a:rPr lang="en-CA" dirty="0"/>
              <a:t>as written.</a:t>
            </a:r>
          </a:p>
        </p:txBody>
      </p:sp>
      <p:cxnSp>
        <p:nvCxnSpPr>
          <p:cNvPr id="10" name="Straight Connector 9"/>
          <p:cNvCxnSpPr/>
          <p:nvPr/>
        </p:nvCxnSpPr>
        <p:spPr>
          <a:xfrm>
            <a:off x="1752836" y="4149080"/>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27684" y="2492896"/>
            <a:ext cx="5832648"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477532"/>
      </p:ext>
    </p:extLst>
  </p:cSld>
  <p:clrMapOvr>
    <a:masterClrMapping/>
  </p:clrMapOvr>
  <p:transition spd="slow" advTm="4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1000" fill="hold"/>
                                        <p:tgtEl>
                                          <p:spTgt spid="5"/>
                                        </p:tgtEl>
                                        <p:attrNameLst>
                                          <p:attrName>ppt_w</p:attrName>
                                        </p:attrNameLst>
                                      </p:cBhvr>
                                      <p:tavLst>
                                        <p:tav tm="0">
                                          <p:val>
                                            <p:fltVal val="0"/>
                                          </p:val>
                                        </p:tav>
                                        <p:tav tm="100000">
                                          <p:val>
                                            <p:strVal val="#ppt_w"/>
                                          </p:val>
                                        </p:tav>
                                      </p:tavLst>
                                    </p:anim>
                                    <p:anim calcmode="lin" valueType="num">
                                      <p:cBhvr>
                                        <p:cTn id="31" dur="1000" fill="hold"/>
                                        <p:tgtEl>
                                          <p:spTgt spid="5"/>
                                        </p:tgtEl>
                                        <p:attrNameLst>
                                          <p:attrName>ppt_h</p:attrName>
                                        </p:attrNameLst>
                                      </p:cBhvr>
                                      <p:tavLst>
                                        <p:tav tm="0">
                                          <p:val>
                                            <p:fltVal val="0"/>
                                          </p:val>
                                        </p:tav>
                                        <p:tav tm="100000">
                                          <p:val>
                                            <p:strVal val="#ppt_h"/>
                                          </p:val>
                                        </p:tav>
                                      </p:tavLst>
                                    </p:anim>
                                    <p:anim calcmode="lin" valueType="num">
                                      <p:cBhvr>
                                        <p:cTn id="32" dur="1000" fill="hold"/>
                                        <p:tgtEl>
                                          <p:spTgt spid="5"/>
                                        </p:tgtEl>
                                        <p:attrNameLst>
                                          <p:attrName>style.rotation</p:attrName>
                                        </p:attrNameLst>
                                      </p:cBhvr>
                                      <p:tavLst>
                                        <p:tav tm="0">
                                          <p:val>
                                            <p:fltVal val="90"/>
                                          </p:val>
                                        </p:tav>
                                        <p:tav tm="100000">
                                          <p:val>
                                            <p:fltVal val="0"/>
                                          </p:val>
                                        </p:tav>
                                      </p:tavLst>
                                    </p:anim>
                                    <p:animEffect transition="in" filter="fade">
                                      <p:cBhvr>
                                        <p:cTn id="33" dur="10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fltVal val="0"/>
                                          </p:val>
                                        </p:tav>
                                        <p:tav tm="100000">
                                          <p:val>
                                            <p:strVal val="#ppt_w"/>
                                          </p:val>
                                        </p:tav>
                                      </p:tavLst>
                                    </p:anim>
                                    <p:anim calcmode="lin" valueType="num">
                                      <p:cBhvr>
                                        <p:cTn id="47" dur="1000" fill="hold"/>
                                        <p:tgtEl>
                                          <p:spTgt spid="7"/>
                                        </p:tgtEl>
                                        <p:attrNameLst>
                                          <p:attrName>ppt_h</p:attrName>
                                        </p:attrNameLst>
                                      </p:cBhvr>
                                      <p:tavLst>
                                        <p:tav tm="0">
                                          <p:val>
                                            <p:fltVal val="0"/>
                                          </p:val>
                                        </p:tav>
                                        <p:tav tm="100000">
                                          <p:val>
                                            <p:strVal val="#ppt_h"/>
                                          </p:val>
                                        </p:tav>
                                      </p:tavLst>
                                    </p:anim>
                                    <p:anim calcmode="lin" valueType="num">
                                      <p:cBhvr>
                                        <p:cTn id="48" dur="1000" fill="hold"/>
                                        <p:tgtEl>
                                          <p:spTgt spid="7"/>
                                        </p:tgtEl>
                                        <p:attrNameLst>
                                          <p:attrName>style.rotation</p:attrName>
                                        </p:attrNameLst>
                                      </p:cBhvr>
                                      <p:tavLst>
                                        <p:tav tm="0">
                                          <p:val>
                                            <p:fltVal val="90"/>
                                          </p:val>
                                        </p:tav>
                                        <p:tav tm="100000">
                                          <p:val>
                                            <p:fltVal val="0"/>
                                          </p:val>
                                        </p:tav>
                                      </p:tavLst>
                                    </p:anim>
                                    <p:animEffect transition="in" filter="fade">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 Two: POCT Performed in the Emergency Room</a:t>
            </a:r>
            <a:endParaRPr lang="en-CA" dirty="0"/>
          </a:p>
        </p:txBody>
      </p:sp>
      <p:sp>
        <p:nvSpPr>
          <p:cNvPr id="3" name="Content Placeholder 2"/>
          <p:cNvSpPr>
            <a:spLocks noGrp="1"/>
          </p:cNvSpPr>
          <p:nvPr>
            <p:ph idx="1"/>
          </p:nvPr>
        </p:nvSpPr>
        <p:spPr>
          <a:xfrm>
            <a:off x="457200" y="1600200"/>
            <a:ext cx="6419056" cy="4525963"/>
          </a:xfrm>
        </p:spPr>
        <p:txBody>
          <a:bodyPr>
            <a:normAutofit/>
          </a:bodyPr>
          <a:lstStyle/>
          <a:p>
            <a:r>
              <a:rPr lang="en-US" sz="2000" dirty="0" smtClean="0"/>
              <a:t>After the tour the assessment team splits up to conduct their assigned technical assessments.  Susie, the assessor assigned to point-of-care heads off to the emergency department with the POCT technologist to view the area.  The POCT technologist informs Susie that they only do POCT glucose testing.  Susie notes that there are initial training records from five years ago but there are no on-going training records.  Susie then reviews recorded POCT glucose results.  Several results are missing the reference interval.  She proceeds to check reagents in the supply cupboard and a very helpful nurse points out the fecal occult blood kits Dr. Dick brought in from his office so nursing staff could test for that in the emergency room, too.</a:t>
            </a:r>
            <a:endParaRPr lang="en-CA" sz="2000" dirty="0"/>
          </a:p>
        </p:txBody>
      </p:sp>
      <p:pic>
        <p:nvPicPr>
          <p:cNvPr id="4100" name="Picture 4" descr="C:\Documents and Settings\jbieto\Local Settings\Temporary Internet Files\Content.IE5\MCDXO0AB\MC90006023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2452060"/>
            <a:ext cx="1854572" cy="2823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385538"/>
      </p:ext>
    </p:extLst>
  </p:cSld>
  <p:clrMapOvr>
    <a:masterClrMapping/>
  </p:clrMapOvr>
  <p:transition spd="slow" advTm="4000">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1143000"/>
          </a:xfrm>
        </p:spPr>
        <p:txBody>
          <a:bodyPr/>
          <a:lstStyle/>
          <a:p>
            <a:r>
              <a:rPr lang="en-US" dirty="0" smtClean="0"/>
              <a:t>The Answers</a:t>
            </a:r>
            <a:endParaRPr lang="en-CA" dirty="0"/>
          </a:p>
        </p:txBody>
      </p:sp>
    </p:spTree>
    <p:extLst>
      <p:ext uri="{BB962C8B-B14F-4D97-AF65-F5344CB8AC3E}">
        <p14:creationId xmlns:p14="http://schemas.microsoft.com/office/powerpoint/2010/main" val="48168714"/>
      </p:ext>
    </p:extLst>
  </p:cSld>
  <p:clrMapOvr>
    <a:masterClrMapping/>
  </p:clrMapOvr>
  <p:transition spd="slow" advTm="4000">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834</TotalTime>
  <Words>3327</Words>
  <Application>Microsoft Office PowerPoint</Application>
  <PresentationFormat>On-screen Show (4:3)</PresentationFormat>
  <Paragraphs>121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Scenes from an assessment visit</vt:lpstr>
      <vt:lpstr>PowerPoint Presentation</vt:lpstr>
      <vt:lpstr>Act One: Lab Tour</vt:lpstr>
      <vt:lpstr>The Answers</vt:lpstr>
      <vt:lpstr>Act One: Lab Tour</vt:lpstr>
      <vt:lpstr>PowerPoint Presentation</vt:lpstr>
      <vt:lpstr>PowerPoint Presentation</vt:lpstr>
      <vt:lpstr>Act Two: POCT Performed in the Emergency Room</vt:lpstr>
      <vt:lpstr>The Answers</vt:lpstr>
      <vt:lpstr>Act Two: POCT Performed in the Emergency Room</vt:lpstr>
      <vt:lpstr>PowerPoint Presentation</vt:lpstr>
      <vt:lpstr>PowerPoint Presentation</vt:lpstr>
      <vt:lpstr>PowerPoint Presentation</vt:lpstr>
      <vt:lpstr>Act Three: Transfusion Medicine Practices</vt:lpstr>
      <vt:lpstr>The Answers</vt:lpstr>
      <vt:lpstr>Act Three: Transfusion Medicine Practices</vt:lpstr>
      <vt:lpstr>PowerPoint Presentation</vt:lpstr>
      <vt:lpstr>PowerPoint Presentation</vt:lpstr>
      <vt:lpstr>PowerPoint Presentation</vt:lpstr>
      <vt:lpstr>Act Four:  Chemistry Lab</vt:lpstr>
      <vt:lpstr>The Answers</vt:lpstr>
      <vt:lpstr>Act Four:  Chemistry Lab</vt:lpstr>
      <vt:lpstr>PowerPoint Presentation</vt:lpstr>
      <vt:lpstr>PowerPoint Presentation</vt:lpstr>
      <vt:lpstr>PowerPoint Presentation</vt:lpstr>
      <vt:lpstr>PowerPoint Presentation</vt:lpstr>
      <vt:lpstr>Act Five: Hematology Lab</vt:lpstr>
      <vt:lpstr>The Answers</vt:lpstr>
      <vt:lpstr>Act Five: Hematology Lab</vt:lpstr>
      <vt:lpstr>PowerPoint Presentation</vt:lpstr>
      <vt:lpstr>PowerPoint Presentation</vt:lpstr>
    </vt:vector>
  </TitlesOfParts>
  <Company>CHIS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Scenes from an assessment visit</dc:title>
  <dc:creator>JBIETO</dc:creator>
  <cp:lastModifiedBy>JBIETO</cp:lastModifiedBy>
  <cp:revision>71</cp:revision>
  <cp:lastPrinted>2012-07-31T19:47:17Z</cp:lastPrinted>
  <dcterms:created xsi:type="dcterms:W3CDTF">2012-06-21T18:45:37Z</dcterms:created>
  <dcterms:modified xsi:type="dcterms:W3CDTF">2012-07-31T19:58:04Z</dcterms:modified>
</cp:coreProperties>
</file>