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59" r:id="rId5"/>
    <p:sldId id="260" r:id="rId6"/>
    <p:sldId id="264" r:id="rId7"/>
    <p:sldId id="261" r:id="rId8"/>
    <p:sldId id="262" r:id="rId9"/>
    <p:sldId id="266" r:id="rId10"/>
    <p:sldId id="265" r:id="rId11"/>
    <p:sldId id="267"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98" d="100"/>
          <a:sy n="98" d="100"/>
        </p:scale>
        <p:origin x="-282" y="-10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78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BC8CD83-D979-4081-B029-036E69942664}" type="datetimeFigureOut">
              <a:rPr lang="en-US" smtClean="0"/>
              <a:t>3/20/2013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2F1411-FF43-4728-AD4F-0DEC247CA66C}" type="slidenum">
              <a:rPr lang="en-US" smtClean="0"/>
              <a:t>‹#›</a:t>
            </a:fld>
            <a:endParaRPr lang="en-US"/>
          </a:p>
        </p:txBody>
      </p:sp>
    </p:spTree>
    <p:extLst>
      <p:ext uri="{BB962C8B-B14F-4D97-AF65-F5344CB8AC3E}">
        <p14:creationId xmlns:p14="http://schemas.microsoft.com/office/powerpoint/2010/main" val="4097820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FAFDDD-AEF8-4F85-BAF8-F7856597184B}" type="datetimeFigureOut">
              <a:rPr lang="en-US" smtClean="0"/>
              <a:t>3/20/2013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4676C7-9BE0-4FA6-BC34-4EC1767E5CFB}" type="slidenum">
              <a:rPr lang="en-US" smtClean="0"/>
              <a:t>‹#›</a:t>
            </a:fld>
            <a:endParaRPr lang="en-US"/>
          </a:p>
        </p:txBody>
      </p:sp>
    </p:spTree>
    <p:extLst>
      <p:ext uri="{BB962C8B-B14F-4D97-AF65-F5344CB8AC3E}">
        <p14:creationId xmlns:p14="http://schemas.microsoft.com/office/powerpoint/2010/main" val="307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a:t>
            </a:r>
          </a:p>
          <a:p>
            <a:endParaRPr lang="en-US" dirty="0"/>
          </a:p>
          <a:p>
            <a:r>
              <a:rPr lang="en-US" dirty="0" smtClean="0"/>
              <a:t>CAP recommends that everyone in the lab have “hands on” fire extinguisher training.</a:t>
            </a:r>
          </a:p>
          <a:p>
            <a:endParaRPr lang="en-US" dirty="0"/>
          </a:p>
          <a:p>
            <a:r>
              <a:rPr lang="en-US" dirty="0" smtClean="0"/>
              <a:t>Since there are budget cuts at the fire departments, we cannot get the fire marshals to train us any more (used to).</a:t>
            </a:r>
          </a:p>
          <a:p>
            <a:endParaRPr lang="en-US" dirty="0"/>
          </a:p>
          <a:p>
            <a:r>
              <a:rPr lang="en-US" dirty="0" smtClean="0"/>
              <a:t>So now the </a:t>
            </a:r>
            <a:r>
              <a:rPr lang="en-US" dirty="0" err="1" smtClean="0"/>
              <a:t>Bullex</a:t>
            </a:r>
            <a:r>
              <a:rPr lang="en-US" dirty="0" smtClean="0"/>
              <a:t> company has come up with an electronic version.</a:t>
            </a:r>
          </a:p>
          <a:p>
            <a:endParaRPr lang="en-US" dirty="0"/>
          </a:p>
          <a:p>
            <a:r>
              <a:rPr lang="en-US" dirty="0" smtClean="0"/>
              <a:t>The TV screen will have flame on it, and the fire extinguishers are the same size, weight and configuration as real fire extinguisher. They even sound the same. However, a green laser will come out of the hose, and this is what you are going to use to put out the fire.</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1</a:t>
            </a:fld>
            <a:endParaRPr lang="en-US"/>
          </a:p>
        </p:txBody>
      </p:sp>
    </p:spTree>
    <p:extLst>
      <p:ext uri="{BB962C8B-B14F-4D97-AF65-F5344CB8AC3E}">
        <p14:creationId xmlns:p14="http://schemas.microsoft.com/office/powerpoint/2010/main" val="13957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 = Squeeze.</a:t>
            </a:r>
          </a:p>
          <a:p>
            <a:endParaRPr lang="en-US" dirty="0"/>
          </a:p>
          <a:p>
            <a:r>
              <a:rPr lang="en-US" dirty="0" smtClean="0"/>
              <a:t>Then handle should squeeze very easily.</a:t>
            </a:r>
          </a:p>
          <a:p>
            <a:endParaRPr lang="en-US" dirty="0"/>
          </a:p>
          <a:p>
            <a:r>
              <a:rPr lang="en-US" dirty="0" smtClean="0"/>
              <a:t>If you are squeezing so hard that your fingers are turning red, and your knuckles are turning white (point to photo), you probably forgot to do “P” = pull the pin.</a:t>
            </a:r>
          </a:p>
          <a:p>
            <a:endParaRPr lang="en-US" dirty="0"/>
          </a:p>
          <a:p>
            <a:r>
              <a:rPr lang="en-US" dirty="0" smtClean="0"/>
              <a:t>In the excitement/fear to having to put out a fire, it is very easy to forget to do “P” – pull the pin. </a:t>
            </a:r>
          </a:p>
          <a:p>
            <a:endParaRPr lang="en-US" dirty="0"/>
          </a:p>
          <a:p>
            <a:r>
              <a:rPr lang="en-US" dirty="0" smtClean="0"/>
              <a:t>So if you are having a lot of problems squeezing the handle, stop for 1 second, calm yourself, and check for the pin.</a:t>
            </a:r>
          </a:p>
          <a:p>
            <a:endParaRPr lang="en-US" dirty="0"/>
          </a:p>
          <a:p>
            <a:r>
              <a:rPr lang="en-US" dirty="0" smtClean="0"/>
              <a:t>Don’t take too long. Fires double in size every 30 seconds. </a:t>
            </a:r>
          </a:p>
          <a:p>
            <a:endParaRPr lang="en-US" dirty="0"/>
          </a:p>
          <a:p>
            <a:r>
              <a:rPr lang="en-US" dirty="0" smtClean="0"/>
              <a:t>I you can’t find the fire extinguisher, and do PASS within 30-60 seconds – LEAVE!</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10</a:t>
            </a:fld>
            <a:endParaRPr lang="en-US"/>
          </a:p>
        </p:txBody>
      </p:sp>
    </p:spTree>
    <p:extLst>
      <p:ext uri="{BB962C8B-B14F-4D97-AF65-F5344CB8AC3E}">
        <p14:creationId xmlns:p14="http://schemas.microsoft.com/office/powerpoint/2010/main" val="102374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 = sweep the hose from side to side at the base.</a:t>
            </a:r>
          </a:p>
          <a:p>
            <a:endParaRPr lang="en-US" dirty="0"/>
          </a:p>
          <a:p>
            <a:r>
              <a:rPr lang="en-US" dirty="0" smtClean="0"/>
              <a:t>Notice that the person is crouching down, to get at the base. </a:t>
            </a:r>
          </a:p>
          <a:p>
            <a:endParaRPr lang="en-US" dirty="0"/>
          </a:p>
          <a:p>
            <a:r>
              <a:rPr lang="en-US" dirty="0" smtClean="0"/>
              <a:t>The person started on the left side of the fire, and will sweep to the right, then back to the left, and then back to the right. </a:t>
            </a:r>
          </a:p>
          <a:p>
            <a:endParaRPr lang="en-US" dirty="0"/>
          </a:p>
          <a:p>
            <a:r>
              <a:rPr lang="en-US" dirty="0" smtClean="0"/>
              <a:t>Keep repeating this back and forth, until the fire is completely out. There will be little flare ups.</a:t>
            </a:r>
          </a:p>
          <a:p>
            <a:endParaRPr lang="en-US" dirty="0"/>
          </a:p>
          <a:p>
            <a:r>
              <a:rPr lang="en-US" dirty="0" smtClean="0"/>
              <a:t>Do not sweep too fast, as that can scatter the paper, etc.</a:t>
            </a:r>
          </a:p>
          <a:p>
            <a:endParaRPr lang="en-US" dirty="0"/>
          </a:p>
          <a:p>
            <a:r>
              <a:rPr lang="en-US" dirty="0" smtClean="0"/>
              <a:t>Do not sweep too slow, as by the time you get to the other side, the first side flare ups have had time to get much larger.</a:t>
            </a:r>
          </a:p>
          <a:p>
            <a:endParaRPr lang="en-US" dirty="0"/>
          </a:p>
          <a:p>
            <a:r>
              <a:rPr lang="en-US" dirty="0" smtClean="0"/>
              <a:t>Notice, you need to be about 6-8 feet away from the fire, when you start putting out the fire. </a:t>
            </a:r>
          </a:p>
          <a:p>
            <a:pPr marL="171450" indent="-171450">
              <a:buFontTx/>
              <a:buChar char="-"/>
            </a:pPr>
            <a:r>
              <a:rPr lang="en-US" dirty="0" smtClean="0"/>
              <a:t>To far away, and the chemical won’t reach the fire. Once the fire starts to go out, you can move a little closer while spraying the extinguisher.</a:t>
            </a:r>
          </a:p>
          <a:p>
            <a:pPr marL="171450" indent="-171450">
              <a:buFontTx/>
              <a:buChar char="-"/>
            </a:pPr>
            <a:r>
              <a:rPr lang="en-US" dirty="0"/>
              <a:t>T</a:t>
            </a:r>
            <a:r>
              <a:rPr lang="en-US" dirty="0" smtClean="0"/>
              <a:t>oo close, and the force of the spray from the extinguisher will move the fuel around.</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11</a:t>
            </a:fld>
            <a:endParaRPr lang="en-US"/>
          </a:p>
        </p:txBody>
      </p:sp>
    </p:spTree>
    <p:extLst>
      <p:ext uri="{BB962C8B-B14F-4D97-AF65-F5344CB8AC3E}">
        <p14:creationId xmlns:p14="http://schemas.microsoft.com/office/powerpoint/2010/main" val="31030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now time to put out  our fire with the </a:t>
            </a:r>
            <a:r>
              <a:rPr lang="en-US" dirty="0" err="1" smtClean="0"/>
              <a:t>Bullex</a:t>
            </a:r>
            <a:r>
              <a:rPr lang="en-US" dirty="0" smtClean="0"/>
              <a:t> Fire Extinguisher.</a:t>
            </a:r>
          </a:p>
          <a:p>
            <a:endParaRPr lang="en-US" dirty="0"/>
          </a:p>
          <a:p>
            <a:r>
              <a:rPr lang="en-US" dirty="0" smtClean="0"/>
              <a:t>The screen will show a fire.</a:t>
            </a:r>
          </a:p>
          <a:p>
            <a:endParaRPr lang="en-US" dirty="0"/>
          </a:p>
          <a:p>
            <a:r>
              <a:rPr lang="en-US" dirty="0" smtClean="0"/>
              <a:t>You are to do P-A-S-S with the fire extinguisher.</a:t>
            </a:r>
          </a:p>
          <a:p>
            <a:endParaRPr lang="en-US" dirty="0"/>
          </a:p>
          <a:p>
            <a:r>
              <a:rPr lang="en-US" dirty="0" smtClean="0"/>
              <a:t>Aim the green laser at the base of the fire, above the red bottom of the screen. Where the green laser is on the screen is too high. Aim for where the arrows are when you sweep from side to side.</a:t>
            </a:r>
          </a:p>
          <a:p>
            <a:endParaRPr lang="en-US" dirty="0"/>
          </a:p>
          <a:p>
            <a:r>
              <a:rPr lang="en-US" dirty="0" smtClean="0"/>
              <a:t>NOTE TO INSTRUCTORS:</a:t>
            </a:r>
          </a:p>
          <a:p>
            <a:r>
              <a:rPr lang="en-US" dirty="0" smtClean="0"/>
              <a:t>- Remember to hit the reset button in the fire extinguisher (under the hose, near where the hose attaches to the canister). Works best if you do this after each person.</a:t>
            </a:r>
          </a:p>
          <a:p>
            <a:r>
              <a:rPr lang="en-US" dirty="0" smtClean="0"/>
              <a:t>- To get people out more quickly, just use setting A-1. It’s the simplest, but there are little fare ups. If you use B or C, and especially if you use 3 &amp;4, it takes a long time to put out, and  sometimes, it takes 2-3 tries with the extinguisher. You may run out of charge, and then can’t do the rest of your training.</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12</a:t>
            </a:fld>
            <a:endParaRPr lang="en-US"/>
          </a:p>
        </p:txBody>
      </p:sp>
    </p:spTree>
    <p:extLst>
      <p:ext uri="{BB962C8B-B14F-4D97-AF65-F5344CB8AC3E}">
        <p14:creationId xmlns:p14="http://schemas.microsoft.com/office/powerpoint/2010/main" val="44403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questions.</a:t>
            </a:r>
          </a:p>
          <a:p>
            <a:endParaRPr lang="en-US" dirty="0"/>
          </a:p>
          <a:p>
            <a:r>
              <a:rPr lang="en-US" dirty="0" smtClean="0"/>
              <a:t>Ask for the first volunteer. (everyone has to put out a fire, it’s just – who is going to go first.)</a:t>
            </a:r>
          </a:p>
          <a:p>
            <a:endParaRPr lang="en-US" dirty="0"/>
          </a:p>
          <a:p>
            <a:r>
              <a:rPr lang="en-US" dirty="0" smtClean="0"/>
              <a:t>Your department’s choice as to whether people have to stay the entire time, or if they can go back to their job as soon as </a:t>
            </a:r>
            <a:r>
              <a:rPr lang="en-US" smtClean="0"/>
              <a:t>they put out a fire.</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13</a:t>
            </a:fld>
            <a:endParaRPr lang="en-US"/>
          </a:p>
        </p:txBody>
      </p:sp>
    </p:spTree>
    <p:extLst>
      <p:ext uri="{BB962C8B-B14F-4D97-AF65-F5344CB8AC3E}">
        <p14:creationId xmlns:p14="http://schemas.microsoft.com/office/powerpoint/2010/main" val="373813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about the 3 main types of fires that might be found in labs.</a:t>
            </a:r>
          </a:p>
          <a:p>
            <a:endParaRPr lang="en-US" dirty="0"/>
          </a:p>
          <a:p>
            <a:r>
              <a:rPr lang="en-US" dirty="0" smtClean="0"/>
              <a:t>A = waste paper baskets would be a common type.</a:t>
            </a:r>
          </a:p>
          <a:p>
            <a:endParaRPr lang="en-US" dirty="0"/>
          </a:p>
          <a:p>
            <a:r>
              <a:rPr lang="en-US" dirty="0" smtClean="0"/>
              <a:t>B = flammable liquids = alcohol, xylene, etc. – found in many labs</a:t>
            </a:r>
          </a:p>
          <a:p>
            <a:endParaRPr lang="en-US" dirty="0"/>
          </a:p>
          <a:p>
            <a:r>
              <a:rPr lang="en-US" dirty="0" smtClean="0"/>
              <a:t>C = electrical = all the equipment that is plugged in, including computers.</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2</a:t>
            </a:fld>
            <a:endParaRPr lang="en-US"/>
          </a:p>
        </p:txBody>
      </p:sp>
    </p:spTree>
    <p:extLst>
      <p:ext uri="{BB962C8B-B14F-4D97-AF65-F5344CB8AC3E}">
        <p14:creationId xmlns:p14="http://schemas.microsoft.com/office/powerpoint/2010/main" val="161911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3 things for a fire to occur:</a:t>
            </a:r>
          </a:p>
          <a:p>
            <a:pPr marL="228600" indent="-228600">
              <a:buAutoNum type="arabicPeriod"/>
            </a:pPr>
            <a:r>
              <a:rPr lang="en-US" dirty="0" smtClean="0"/>
              <a:t>Heat = everything thing burns at it’s own temperature (paper = 451 F,  ethanol = 55 F, acetone = 0 F.</a:t>
            </a:r>
          </a:p>
          <a:p>
            <a:pPr marL="228600" indent="-228600">
              <a:buAutoNum type="arabicPeriod"/>
            </a:pPr>
            <a:r>
              <a:rPr lang="en-US" dirty="0" smtClean="0"/>
              <a:t>Fuel = that’s the A, B, C we were talking about on slide 2. Fuel = paper, cloth, flammable chemicals, electricity.</a:t>
            </a:r>
          </a:p>
          <a:p>
            <a:pPr marL="228600" indent="-228600">
              <a:buAutoNum type="arabicPeriod"/>
            </a:pPr>
            <a:r>
              <a:rPr lang="en-US" dirty="0" smtClean="0"/>
              <a:t>Oxygen = in the room</a:t>
            </a:r>
          </a:p>
          <a:p>
            <a:pPr marL="228600" indent="-228600">
              <a:buAutoNum type="arabicPeriod"/>
            </a:pPr>
            <a:endParaRPr lang="en-US" dirty="0"/>
          </a:p>
          <a:p>
            <a:r>
              <a:rPr lang="en-US" dirty="0" smtClean="0"/>
              <a:t>When all 3 are combined, then a chemical (chain) reaction occurs, and we have a fire.</a:t>
            </a:r>
          </a:p>
          <a:p>
            <a:endParaRPr lang="en-US" dirty="0"/>
          </a:p>
          <a:p>
            <a:r>
              <a:rPr lang="en-US" dirty="0" smtClean="0"/>
              <a:t>If one of these 3 is disrupted, then the fire goes out.</a:t>
            </a:r>
          </a:p>
          <a:p>
            <a:endParaRPr lang="en-US" dirty="0"/>
          </a:p>
          <a:p>
            <a:r>
              <a:rPr lang="en-US" dirty="0" smtClean="0"/>
              <a:t>There are several types of fire extinguishers (chemical, water, carbon dioxide), but they all interfere with one of these three things = </a:t>
            </a:r>
          </a:p>
          <a:p>
            <a:pPr marL="171450" indent="-171450">
              <a:buFontTx/>
              <a:buChar char="-"/>
            </a:pPr>
            <a:r>
              <a:rPr lang="en-US" dirty="0" smtClean="0"/>
              <a:t>cooling down the heat</a:t>
            </a:r>
          </a:p>
          <a:p>
            <a:pPr marL="171450" indent="-171450">
              <a:buFontTx/>
              <a:buChar char="-"/>
            </a:pPr>
            <a:r>
              <a:rPr lang="en-US" dirty="0" smtClean="0"/>
              <a:t>cutting off the supply of oxygen</a:t>
            </a:r>
          </a:p>
          <a:p>
            <a:pPr marL="171450" indent="-171450">
              <a:buFontTx/>
              <a:buChar char="-"/>
            </a:pPr>
            <a:r>
              <a:rPr lang="en-US" dirty="0" smtClean="0"/>
              <a:t>Coating the fuel</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3</a:t>
            </a:fld>
            <a:endParaRPr lang="en-US"/>
          </a:p>
        </p:txBody>
      </p:sp>
    </p:spTree>
    <p:extLst>
      <p:ext uri="{BB962C8B-B14F-4D97-AF65-F5344CB8AC3E}">
        <p14:creationId xmlns:p14="http://schemas.microsoft.com/office/powerpoint/2010/main" val="116930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r>
              <a:rPr lang="en-US" dirty="0" smtClean="0"/>
              <a:t>WBH, in most areas, uses just the </a:t>
            </a:r>
            <a:r>
              <a:rPr lang="en-US" dirty="0" err="1" smtClean="0"/>
              <a:t>Mult</a:t>
            </a:r>
            <a:r>
              <a:rPr lang="en-US" dirty="0" smtClean="0"/>
              <a:t>-purpose Dry Chemical. They don’t want to have several types of fire extinguishers around, and have people grab the wrong one to put out the fire (example = electrical fire and a fire extinguisher with water in it_.</a:t>
            </a:r>
          </a:p>
          <a:p>
            <a:endParaRPr lang="en-US" dirty="0"/>
          </a:p>
          <a:p>
            <a:r>
              <a:rPr lang="en-US" dirty="0" smtClean="0"/>
              <a:t>The Dry chemical will put out all three of the A, B and C types of fires – note the 3 symbols at the yellow arrows.</a:t>
            </a:r>
          </a:p>
          <a:p>
            <a:endParaRPr lang="en-US" dirty="0"/>
          </a:p>
          <a:p>
            <a:r>
              <a:rPr lang="en-US" dirty="0" smtClean="0"/>
              <a:t>The chemical is a yellow, sticky powder that is non-toxic.</a:t>
            </a:r>
          </a:p>
          <a:p>
            <a:endParaRPr lang="en-US" dirty="0"/>
          </a:p>
          <a:p>
            <a:r>
              <a:rPr lang="en-US" dirty="0" smtClean="0"/>
              <a:t>It will put out an electrical fire, but will “gum up” the electrical equipment, such as a computer, and it will be ruined. If possible, try unplugging the electrical equipment. That will stop the electricity (fuel). First, check to make certain you care not going to get a shock from the plug  - touch the plug with the BACK of your hand. If there is a shock, you will not grab hold of the plug/cord, which could electrocute you.</a:t>
            </a:r>
          </a:p>
          <a:p>
            <a:endParaRPr lang="en-US" dirty="0"/>
          </a:p>
          <a:p>
            <a:r>
              <a:rPr lang="en-US" dirty="0" smtClean="0"/>
              <a:t>There are 2 other types of fires, not usually found in WBH labs, and which should NOT be put out with a dry chemical fire extinguisher:</a:t>
            </a:r>
          </a:p>
          <a:p>
            <a:pPr marL="171450" indent="-171450">
              <a:buFontTx/>
              <a:buChar char="-"/>
            </a:pPr>
            <a:r>
              <a:rPr lang="en-US" dirty="0" smtClean="0"/>
              <a:t>D fire – burnable metals, such as sodium, magnesium, potassium, lithium</a:t>
            </a:r>
          </a:p>
          <a:p>
            <a:pPr marL="171450" indent="-171450">
              <a:buFontTx/>
              <a:buChar char="-"/>
            </a:pPr>
            <a:r>
              <a:rPr lang="en-US" dirty="0" smtClean="0"/>
              <a:t>K fire = kitchen fire = grease fire. Easiest way to put this out is to put a lid on the pan. Pouring backing soda on the K fire may cause the grease to splash, making a larger area on fire, or flour might be grabbed instead, which is flammable.</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4</a:t>
            </a:fld>
            <a:endParaRPr lang="en-US"/>
          </a:p>
        </p:txBody>
      </p:sp>
    </p:spTree>
    <p:extLst>
      <p:ext uri="{BB962C8B-B14F-4D97-AF65-F5344CB8AC3E}">
        <p14:creationId xmlns:p14="http://schemas.microsoft.com/office/powerpoint/2010/main" val="23529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smtClean="0"/>
              <a:t>Outside canister.</a:t>
            </a:r>
          </a:p>
          <a:p>
            <a:pPr marL="228600" indent="-228600">
              <a:buAutoNum type="arabicPeriod"/>
            </a:pPr>
            <a:r>
              <a:rPr lang="en-US" b="1" dirty="0" smtClean="0"/>
              <a:t>Inside canister </a:t>
            </a:r>
            <a:r>
              <a:rPr lang="en-US" dirty="0" smtClean="0"/>
              <a:t>with high pressure gas.</a:t>
            </a:r>
          </a:p>
          <a:p>
            <a:pPr marL="228600" indent="-228600">
              <a:buAutoNum type="arabicPeriod"/>
            </a:pPr>
            <a:r>
              <a:rPr lang="en-US" dirty="0" smtClean="0"/>
              <a:t>WBH JLL checks the </a:t>
            </a:r>
            <a:r>
              <a:rPr lang="en-US" b="1" dirty="0" smtClean="0"/>
              <a:t>pressure on the gauge, </a:t>
            </a:r>
            <a:r>
              <a:rPr lang="en-US" dirty="0" smtClean="0"/>
              <a:t>to make sure it’s in the green zone (correct amount of pressure)</a:t>
            </a:r>
          </a:p>
          <a:p>
            <a:pPr marL="228600" indent="-228600">
              <a:buAutoNum type="arabicPeriod"/>
            </a:pPr>
            <a:r>
              <a:rPr lang="en-US" b="1" dirty="0" smtClean="0"/>
              <a:t>Material inside canister </a:t>
            </a:r>
            <a:r>
              <a:rPr lang="en-US" dirty="0" smtClean="0"/>
              <a:t>to put out fire, dry chemical (WBH – A, B, C), water or carbon dioxide</a:t>
            </a:r>
          </a:p>
          <a:p>
            <a:pPr marL="228600" indent="-228600">
              <a:buAutoNum type="arabicPeriod"/>
            </a:pPr>
            <a:r>
              <a:rPr lang="en-US" dirty="0" smtClean="0"/>
              <a:t>When the </a:t>
            </a:r>
            <a:r>
              <a:rPr lang="en-US" b="1" dirty="0" smtClean="0"/>
              <a:t>Safety pin </a:t>
            </a:r>
            <a:r>
              <a:rPr lang="en-US" dirty="0" smtClean="0"/>
              <a:t>is pulled</a:t>
            </a:r>
          </a:p>
          <a:p>
            <a:pPr marL="228600" indent="-228600">
              <a:buAutoNum type="arabicPeriod"/>
            </a:pPr>
            <a:r>
              <a:rPr lang="en-US" dirty="0" smtClean="0"/>
              <a:t>And the </a:t>
            </a:r>
            <a:r>
              <a:rPr lang="en-US" b="1" dirty="0" smtClean="0"/>
              <a:t>handle </a:t>
            </a:r>
            <a:r>
              <a:rPr lang="en-US" dirty="0" smtClean="0"/>
              <a:t>squeezed</a:t>
            </a:r>
          </a:p>
          <a:p>
            <a:pPr marL="228600" indent="-228600">
              <a:buAutoNum type="arabicPeriod"/>
            </a:pPr>
            <a:r>
              <a:rPr lang="en-US" dirty="0" smtClean="0"/>
              <a:t>The high pressure gas is released, causing the dry chemical to go up through the </a:t>
            </a:r>
            <a:r>
              <a:rPr lang="en-US" b="1" dirty="0" smtClean="0"/>
              <a:t>tube</a:t>
            </a:r>
          </a:p>
          <a:p>
            <a:pPr marL="228600" indent="-228600">
              <a:buAutoNum type="arabicPeriod"/>
            </a:pPr>
            <a:r>
              <a:rPr lang="en-US" dirty="0" smtClean="0"/>
              <a:t>Out through the </a:t>
            </a:r>
            <a:r>
              <a:rPr lang="en-US" b="1" dirty="0" smtClean="0"/>
              <a:t>nozzle</a:t>
            </a:r>
            <a:r>
              <a:rPr lang="en-US" dirty="0" smtClean="0"/>
              <a:t>, and usually to a</a:t>
            </a:r>
            <a:r>
              <a:rPr lang="en-US" b="1" dirty="0" smtClean="0"/>
              <a:t> hose </a:t>
            </a:r>
            <a:r>
              <a:rPr lang="en-US" dirty="0" smtClean="0"/>
              <a:t>(which is not shown in the photo)</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5</a:t>
            </a:fld>
            <a:endParaRPr lang="en-US"/>
          </a:p>
        </p:txBody>
      </p:sp>
    </p:spTree>
    <p:extLst>
      <p:ext uri="{BB962C8B-B14F-4D97-AF65-F5344CB8AC3E}">
        <p14:creationId xmlns:p14="http://schemas.microsoft.com/office/powerpoint/2010/main" val="382721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P-A-S-S. </a:t>
            </a:r>
          </a:p>
          <a:p>
            <a:endParaRPr lang="en-US" dirty="0"/>
          </a:p>
          <a:p>
            <a:r>
              <a:rPr lang="en-US" dirty="0" smtClean="0"/>
              <a:t>If forget, it’s on your Safety badge.</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6</a:t>
            </a:fld>
            <a:endParaRPr lang="en-US"/>
          </a:p>
        </p:txBody>
      </p:sp>
    </p:spTree>
    <p:extLst>
      <p:ext uri="{BB962C8B-B14F-4D97-AF65-F5344CB8AC3E}">
        <p14:creationId xmlns:p14="http://schemas.microsoft.com/office/powerpoint/2010/main" val="359125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 Pull the pin.</a:t>
            </a:r>
          </a:p>
          <a:p>
            <a:endParaRPr lang="en-US" dirty="0"/>
          </a:p>
          <a:p>
            <a:r>
              <a:rPr lang="en-US" dirty="0" smtClean="0"/>
              <a:t>Notice white twist tie = needs to be broken. Usually have to turn pin around, like a key to start the car, to break the pin. Sometimes need to twist more than once.</a:t>
            </a:r>
          </a:p>
          <a:p>
            <a:endParaRPr lang="en-US" dirty="0"/>
          </a:p>
          <a:p>
            <a:r>
              <a:rPr lang="en-US" dirty="0" smtClean="0"/>
              <a:t>For this demo, we are NOT going to put the twist ties on.</a:t>
            </a:r>
          </a:p>
          <a:p>
            <a:endParaRPr lang="en-US" dirty="0"/>
          </a:p>
          <a:p>
            <a:r>
              <a:rPr lang="en-US" dirty="0" smtClean="0"/>
              <a:t>The pin is attached to the canister with a plastic “string”. Do NOT break this plastic string. The string is so that we don’t lose the pins when everyone is putting out their fire.</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7</a:t>
            </a:fld>
            <a:endParaRPr lang="en-US"/>
          </a:p>
        </p:txBody>
      </p:sp>
    </p:spTree>
    <p:extLst>
      <p:ext uri="{BB962C8B-B14F-4D97-AF65-F5344CB8AC3E}">
        <p14:creationId xmlns:p14="http://schemas.microsoft.com/office/powerpoint/2010/main" val="91514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Aim at the base of the fire.</a:t>
            </a:r>
          </a:p>
          <a:p>
            <a:endParaRPr lang="en-US" dirty="0"/>
          </a:p>
          <a:p>
            <a:r>
              <a:rPr lang="en-US" dirty="0" smtClean="0"/>
              <a:t>Remember, we want to attack the fuel = cool it down, cut off the oxygen, or coat it. Aiming at the top of the fire does not attack the fuel.</a:t>
            </a:r>
          </a:p>
          <a:p>
            <a:endParaRPr lang="en-US" dirty="0"/>
          </a:p>
          <a:p>
            <a:r>
              <a:rPr lang="en-US" dirty="0" smtClean="0"/>
              <a:t>Notice the person putting out the fire is aiming at the ground level of the fire.</a:t>
            </a:r>
          </a:p>
        </p:txBody>
      </p:sp>
      <p:sp>
        <p:nvSpPr>
          <p:cNvPr id="4" name="Slide Number Placeholder 3"/>
          <p:cNvSpPr>
            <a:spLocks noGrp="1"/>
          </p:cNvSpPr>
          <p:nvPr>
            <p:ph type="sldNum" sz="quarter" idx="10"/>
          </p:nvPr>
        </p:nvSpPr>
        <p:spPr/>
        <p:txBody>
          <a:bodyPr/>
          <a:lstStyle/>
          <a:p>
            <a:fld id="{154676C7-9BE0-4FA6-BC34-4EC1767E5CFB}" type="slidenum">
              <a:rPr lang="en-US" smtClean="0"/>
              <a:t>8</a:t>
            </a:fld>
            <a:endParaRPr lang="en-US"/>
          </a:p>
        </p:txBody>
      </p:sp>
    </p:spTree>
    <p:extLst>
      <p:ext uri="{BB962C8B-B14F-4D97-AF65-F5344CB8AC3E}">
        <p14:creationId xmlns:p14="http://schemas.microsoft.com/office/powerpoint/2010/main" val="220879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WRONG!</a:t>
            </a:r>
          </a:p>
          <a:p>
            <a:endParaRPr lang="en-US" dirty="0"/>
          </a:p>
          <a:p>
            <a:r>
              <a:rPr lang="en-US" dirty="0" smtClean="0"/>
              <a:t>The flames do NOT have the fuel. Need to aim at the base of the fire.</a:t>
            </a:r>
            <a:endParaRPr lang="en-US" dirty="0"/>
          </a:p>
        </p:txBody>
      </p:sp>
      <p:sp>
        <p:nvSpPr>
          <p:cNvPr id="4" name="Slide Number Placeholder 3"/>
          <p:cNvSpPr>
            <a:spLocks noGrp="1"/>
          </p:cNvSpPr>
          <p:nvPr>
            <p:ph type="sldNum" sz="quarter" idx="10"/>
          </p:nvPr>
        </p:nvSpPr>
        <p:spPr/>
        <p:txBody>
          <a:bodyPr/>
          <a:lstStyle/>
          <a:p>
            <a:fld id="{154676C7-9BE0-4FA6-BC34-4EC1767E5CFB}" type="slidenum">
              <a:rPr lang="en-US" smtClean="0"/>
              <a:t>9</a:t>
            </a:fld>
            <a:endParaRPr lang="en-US"/>
          </a:p>
        </p:txBody>
      </p:sp>
    </p:spTree>
    <p:extLst>
      <p:ext uri="{BB962C8B-B14F-4D97-AF65-F5344CB8AC3E}">
        <p14:creationId xmlns:p14="http://schemas.microsoft.com/office/powerpoint/2010/main" val="47344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8E2C375-385C-4A4D-BA1E-247F47FF1A27}" type="datetime1">
              <a:rPr lang="en-US" smtClean="0"/>
              <a:t>3/20/2013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1AB5CE7-55B5-41B6-97E7-E945EF29D19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9938D9-EBE7-46E5-A1E5-FF32CF253B9C}"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B5CE7-55B5-41B6-97E7-E945EF29D1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853B25-86D4-4587-A3C5-D8E557A0E967}"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B5CE7-55B5-41B6-97E7-E945EF29D1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3D38447-D432-4B2E-8D8D-E2474F8052BD}" type="datetime1">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B5CE7-55B5-41B6-97E7-E945EF29D19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normAutofit/>
          </a:bodyPr>
          <a:lstStyle>
            <a:lvl1pPr>
              <a:defRPr sz="3200"/>
            </a:lvl1pPr>
            <a:lvl2pPr>
              <a:defRPr sz="3200"/>
            </a:lvl2pPr>
            <a:lvl3pPr>
              <a:defRPr sz="2800"/>
            </a:lvl3pPr>
            <a:lvl4pPr>
              <a:defRPr sz="2800"/>
            </a:lvl4pPr>
            <a:lvl5pPr>
              <a:defRPr sz="2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2F80C5-8A65-452E-9C64-51AB7B42149B}" type="datetime1">
              <a:rPr lang="en-US" smtClean="0"/>
              <a:t>3/20/2013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1AB5CE7-55B5-41B6-97E7-E945EF29D19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B154EC-4F36-4612-BFC3-1A2E8D02A989}" type="datetime1">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B5CE7-55B5-41B6-97E7-E945EF29D19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045EE59-6E69-426E-A6DC-5576E01D309D}" type="datetime1">
              <a:rPr lang="en-US" smtClean="0"/>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B5CE7-55B5-41B6-97E7-E945EF29D19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5EC7CE-9C76-48F8-A083-79032E335B28}" type="datetime1">
              <a:rPr lang="en-US" smtClean="0"/>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B5CE7-55B5-41B6-97E7-E945EF29D1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902CE-6DF5-42F0-85D3-F7F493FC9495}" type="datetime1">
              <a:rPr lang="en-US" smtClean="0"/>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B5CE7-55B5-41B6-97E7-E945EF29D1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677E5F-AC63-494E-AD3B-5A7335DFEB97}" type="datetime1">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B5CE7-55B5-41B6-97E7-E945EF29D19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483089-5E7E-43BE-A850-71356A4E830E}" type="datetime1">
              <a:rPr lang="en-US" smtClean="0"/>
              <a:t>3/20/2013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1AB5CE7-55B5-41B6-97E7-E945EF29D19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BEEFDEC-DECE-4B1C-834F-2F07E86B64AB}" type="datetime1">
              <a:rPr lang="en-US" smtClean="0"/>
              <a:t>3/20/2013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AB5CE7-55B5-41B6-97E7-E945EF29D1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800" b="1" kern="1200">
          <a:solidFill>
            <a:schemeClr val="accent2">
              <a:lumMod val="60000"/>
              <a:lumOff val="40000"/>
            </a:schemeClr>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32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32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8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8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8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PWENK\Local Settings\Temporary Internet Files\Content.IE5\4DBRGMWP\MP9001754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93" y="3124200"/>
            <a:ext cx="2405507"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295400" y="3200400"/>
            <a:ext cx="6400800" cy="1981200"/>
          </a:xfrm>
        </p:spPr>
        <p:txBody>
          <a:bodyPr>
            <a:noAutofit/>
          </a:bodyPr>
          <a:lstStyle/>
          <a:p>
            <a:r>
              <a:rPr lang="en-US" sz="3600" b="1" dirty="0" smtClean="0"/>
              <a:t>Beaumont Laboratory</a:t>
            </a:r>
          </a:p>
          <a:p>
            <a:r>
              <a:rPr lang="en-US" sz="3600" b="1" dirty="0" smtClean="0"/>
              <a:t>Beaumont Hospital</a:t>
            </a:r>
          </a:p>
          <a:p>
            <a:r>
              <a:rPr lang="en-US" sz="3600" b="1" dirty="0" smtClean="0"/>
              <a:t>Royal Oak, MI 48073</a:t>
            </a:r>
            <a:endParaRPr lang="en-US" sz="3600" b="1" dirty="0"/>
          </a:p>
        </p:txBody>
      </p:sp>
      <p:sp>
        <p:nvSpPr>
          <p:cNvPr id="2" name="Title 1"/>
          <p:cNvSpPr>
            <a:spLocks noGrp="1"/>
          </p:cNvSpPr>
          <p:nvPr>
            <p:ph type="ctrTitle"/>
          </p:nvPr>
        </p:nvSpPr>
        <p:spPr>
          <a:xfrm>
            <a:off x="76200" y="1505930"/>
            <a:ext cx="9067800" cy="1470025"/>
          </a:xfrm>
        </p:spPr>
        <p:txBody>
          <a:bodyPr>
            <a:noAutofit/>
          </a:bodyPr>
          <a:lstStyle/>
          <a:p>
            <a:r>
              <a:rPr lang="en-US" sz="5400" b="1" dirty="0" err="1" smtClean="0">
                <a:effectLst>
                  <a:outerShdw blurRad="38100" dist="38100" dir="2700000" algn="tl">
                    <a:srgbClr val="000000">
                      <a:alpha val="43137"/>
                    </a:srgbClr>
                  </a:outerShdw>
                </a:effectLst>
              </a:rPr>
              <a:t>Bullex</a:t>
            </a:r>
            <a:r>
              <a:rPr lang="en-US" sz="5400" b="1" dirty="0" smtClean="0">
                <a:effectLst>
                  <a:outerShdw blurRad="38100" dist="38100" dir="2700000" algn="tl">
                    <a:srgbClr val="000000">
                      <a:alpha val="43137"/>
                    </a:srgbClr>
                  </a:outerShdw>
                </a:effectLst>
              </a:rPr>
              <a:t> Fire Extinguisher</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 Training</a:t>
            </a:r>
            <a:endParaRPr lang="en-US" sz="5400" b="1" dirty="0">
              <a:effectLst>
                <a:outerShdw blurRad="38100" dist="38100" dir="2700000" algn="tl">
                  <a:srgbClr val="000000">
                    <a:alpha val="43137"/>
                  </a:srgbClr>
                </a:outerShdw>
              </a:effectLst>
            </a:endParaRPr>
          </a:p>
        </p:txBody>
      </p:sp>
      <p:pic>
        <p:nvPicPr>
          <p:cNvPr id="1026" name="Picture 2" descr="C:\Documents and Settings\PWENK\Local Settings\Temporary Internet Files\Content.IE5\DD2IIJCA\MP9004387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0200" y="3124200"/>
            <a:ext cx="2387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37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US" sz="5400" dirty="0" smtClean="0"/>
              <a:t>Remember P-A-</a:t>
            </a:r>
            <a:r>
              <a:rPr lang="en-US" sz="5400" u="sng" dirty="0" smtClean="0"/>
              <a:t>S</a:t>
            </a:r>
            <a:r>
              <a:rPr lang="en-US" sz="5400" dirty="0" smtClean="0"/>
              <a:t>-S</a:t>
            </a:r>
            <a:endParaRPr lang="en-US" sz="5400" dirty="0"/>
          </a:p>
        </p:txBody>
      </p:sp>
      <p:sp>
        <p:nvSpPr>
          <p:cNvPr id="3" name="Content Placeholder 2"/>
          <p:cNvSpPr>
            <a:spLocks noGrp="1"/>
          </p:cNvSpPr>
          <p:nvPr>
            <p:ph sz="quarter" idx="1"/>
          </p:nvPr>
        </p:nvSpPr>
        <p:spPr/>
        <p:txBody>
          <a:bodyPr>
            <a:normAutofit/>
          </a:bodyPr>
          <a:lstStyle/>
          <a:p>
            <a:r>
              <a:rPr lang="en-US" sz="4800" u="sng" dirty="0" smtClean="0"/>
              <a:t>Squeeze</a:t>
            </a:r>
            <a:r>
              <a:rPr lang="en-US" sz="4800" dirty="0" smtClean="0"/>
              <a:t> the handle</a:t>
            </a:r>
            <a:endParaRPr lang="en-US" sz="4800" u="sng"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59331"/>
            <a:ext cx="35052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786" y="2371726"/>
            <a:ext cx="3998614" cy="4013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3513246">
            <a:off x="6562264" y="5215585"/>
            <a:ext cx="914400" cy="4191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43800" y="5638800"/>
            <a:ext cx="752129" cy="369332"/>
          </a:xfrm>
          <a:prstGeom prst="rect">
            <a:avLst/>
          </a:prstGeom>
          <a:solidFill>
            <a:srgbClr val="FFFF00"/>
          </a:solidFill>
        </p:spPr>
        <p:txBody>
          <a:bodyPr wrap="none" rtlCol="0">
            <a:spAutoFit/>
          </a:bodyPr>
          <a:lstStyle/>
          <a:p>
            <a:r>
              <a:rPr lang="en-US" b="1" dirty="0" smtClean="0"/>
              <a:t>Oops!</a:t>
            </a:r>
            <a:endParaRPr lang="en-US" b="1" dirty="0"/>
          </a:p>
        </p:txBody>
      </p:sp>
      <p:sp>
        <p:nvSpPr>
          <p:cNvPr id="6" name="Slide Number Placeholder 5"/>
          <p:cNvSpPr>
            <a:spLocks noGrp="1"/>
          </p:cNvSpPr>
          <p:nvPr>
            <p:ph type="sldNum" sz="quarter" idx="12"/>
          </p:nvPr>
        </p:nvSpPr>
        <p:spPr/>
        <p:txBody>
          <a:bodyPr/>
          <a:lstStyle/>
          <a:p>
            <a:fld id="{01AB5CE7-55B5-41B6-97E7-E945EF29D199}" type="slidenum">
              <a:rPr lang="en-US" smtClean="0"/>
              <a:t>10</a:t>
            </a:fld>
            <a:endParaRPr lang="en-US"/>
          </a:p>
        </p:txBody>
      </p:sp>
    </p:spTree>
    <p:extLst>
      <p:ext uri="{BB962C8B-B14F-4D97-AF65-F5344CB8AC3E}">
        <p14:creationId xmlns:p14="http://schemas.microsoft.com/office/powerpoint/2010/main" val="304651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US" sz="5400" dirty="0" smtClean="0"/>
              <a:t>Remember P-A-S-</a:t>
            </a:r>
            <a:r>
              <a:rPr lang="en-US" sz="5400" u="sng" dirty="0" smtClean="0"/>
              <a:t>S</a:t>
            </a:r>
            <a:endParaRPr lang="en-US" sz="5400" u="sng" dirty="0"/>
          </a:p>
        </p:txBody>
      </p:sp>
      <p:sp>
        <p:nvSpPr>
          <p:cNvPr id="3" name="Content Placeholder 2"/>
          <p:cNvSpPr>
            <a:spLocks noGrp="1"/>
          </p:cNvSpPr>
          <p:nvPr>
            <p:ph sz="quarter" idx="1"/>
          </p:nvPr>
        </p:nvSpPr>
        <p:spPr>
          <a:xfrm>
            <a:off x="685800" y="1066800"/>
            <a:ext cx="8305801" cy="4724400"/>
          </a:xfrm>
        </p:spPr>
        <p:txBody>
          <a:bodyPr>
            <a:normAutofit/>
          </a:bodyPr>
          <a:lstStyle/>
          <a:p>
            <a:r>
              <a:rPr lang="en-US" sz="4800" u="sng" dirty="0" smtClean="0"/>
              <a:t>Sweep</a:t>
            </a:r>
            <a:r>
              <a:rPr lang="en-US" sz="4800" dirty="0" smtClean="0"/>
              <a:t> hose side to side at the base (until fire is out)</a:t>
            </a:r>
            <a:endParaRPr lang="en-US" sz="4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08243"/>
            <a:ext cx="2971800" cy="306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631755"/>
            <a:ext cx="5334001" cy="39976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Right Arrow 4"/>
          <p:cNvSpPr/>
          <p:nvPr/>
        </p:nvSpPr>
        <p:spPr>
          <a:xfrm rot="20381400">
            <a:off x="6976281" y="4666433"/>
            <a:ext cx="533400" cy="121615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01AB5CE7-55B5-41B6-97E7-E945EF29D199}" type="slidenum">
              <a:rPr lang="en-US" smtClean="0"/>
              <a:t>11</a:t>
            </a:fld>
            <a:endParaRPr lang="en-US"/>
          </a:p>
        </p:txBody>
      </p:sp>
    </p:spTree>
    <p:extLst>
      <p:ext uri="{BB962C8B-B14F-4D97-AF65-F5344CB8AC3E}">
        <p14:creationId xmlns:p14="http://schemas.microsoft.com/office/powerpoint/2010/main" val="3994921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US" sz="6000" dirty="0" err="1" smtClean="0"/>
              <a:t>Bullex</a:t>
            </a:r>
            <a:r>
              <a:rPr lang="en-US" sz="6000" dirty="0" smtClean="0"/>
              <a:t> Fire Extinguisher</a:t>
            </a:r>
            <a:endParaRPr lang="en-US" sz="6000" dirty="0"/>
          </a:p>
        </p:txBody>
      </p:sp>
      <p:sp>
        <p:nvSpPr>
          <p:cNvPr id="3" name="Content Placeholder 2"/>
          <p:cNvSpPr>
            <a:spLocks noGrp="1"/>
          </p:cNvSpPr>
          <p:nvPr>
            <p:ph sz="quarter" idx="1"/>
          </p:nvPr>
        </p:nvSpPr>
        <p:spPr>
          <a:xfrm>
            <a:off x="914400" y="1295400"/>
            <a:ext cx="7772400" cy="4724400"/>
          </a:xfrm>
        </p:spPr>
        <p:txBody>
          <a:bodyPr>
            <a:normAutofit/>
          </a:bodyPr>
          <a:lstStyle/>
          <a:p>
            <a:r>
              <a:rPr lang="en-US" sz="4400" dirty="0" smtClean="0"/>
              <a:t>Do the P-A-S-S until fire is out</a:t>
            </a:r>
          </a:p>
          <a:p>
            <a:r>
              <a:rPr lang="en-US" sz="4400" dirty="0" smtClean="0"/>
              <a:t>Aim </a:t>
            </a:r>
            <a:r>
              <a:rPr lang="en-US" sz="4400" b="1" dirty="0" smtClean="0">
                <a:solidFill>
                  <a:srgbClr val="92D050"/>
                </a:solidFill>
              </a:rPr>
              <a:t>green laser </a:t>
            </a:r>
            <a:r>
              <a:rPr lang="en-US" sz="4400" dirty="0" smtClean="0"/>
              <a:t>at base of fire</a:t>
            </a:r>
          </a:p>
          <a:p>
            <a:pPr lvl="1"/>
            <a:r>
              <a:rPr lang="en-US" sz="4400" dirty="0" smtClean="0"/>
              <a:t>Just above the bottom of “TV”</a:t>
            </a:r>
            <a:endParaRPr lang="en-US" sz="4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04" y="3491012"/>
            <a:ext cx="4790596" cy="3157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429000" y="5921857"/>
            <a:ext cx="978408" cy="242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6521196" y="5921857"/>
            <a:ext cx="978408" cy="242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1AB5CE7-55B5-41B6-97E7-E945EF29D199}" type="slidenum">
              <a:rPr lang="en-US" smtClean="0"/>
              <a:t>12</a:t>
            </a:fld>
            <a:endParaRPr lang="en-US"/>
          </a:p>
        </p:txBody>
      </p:sp>
    </p:spTree>
    <p:extLst>
      <p:ext uri="{BB962C8B-B14F-4D97-AF65-F5344CB8AC3E}">
        <p14:creationId xmlns:p14="http://schemas.microsoft.com/office/powerpoint/2010/main" val="355210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1"/>
            <a:ext cx="7772400" cy="6248399"/>
          </a:xfrm>
        </p:spPr>
        <p:txBody>
          <a:bodyPr>
            <a:noAutofit/>
          </a:bodyPr>
          <a:lstStyle/>
          <a:p>
            <a:pPr algn="ctr"/>
            <a:r>
              <a:rPr lang="en-US" sz="7200" dirty="0" smtClean="0"/>
              <a:t>QUESTIONS?</a:t>
            </a:r>
            <a:br>
              <a:rPr lang="en-US" sz="7200" dirty="0" smtClean="0"/>
            </a:br>
            <a:r>
              <a:rPr lang="en-US" sz="7200" dirty="0" smtClean="0"/>
              <a:t/>
            </a:r>
            <a:br>
              <a:rPr lang="en-US" sz="7200" dirty="0" smtClean="0"/>
            </a:br>
            <a:r>
              <a:rPr lang="en-US" sz="7200" dirty="0"/>
              <a:t/>
            </a:r>
            <a:br>
              <a:rPr lang="en-US" sz="7200" dirty="0"/>
            </a:br>
            <a:r>
              <a:rPr lang="en-US" sz="7200" dirty="0"/>
              <a:t/>
            </a:r>
            <a:br>
              <a:rPr lang="en-US" sz="7200" dirty="0"/>
            </a:br>
            <a:r>
              <a:rPr lang="en-US" sz="7200" dirty="0" smtClean="0"/>
              <a:t/>
            </a:r>
            <a:br>
              <a:rPr lang="en-US" sz="7200" dirty="0" smtClean="0"/>
            </a:br>
            <a:r>
              <a:rPr lang="en-US" sz="7200" dirty="0" smtClean="0"/>
              <a:t>1</a:t>
            </a:r>
            <a:r>
              <a:rPr lang="en-US" sz="7200" baseline="30000" dirty="0" smtClean="0"/>
              <a:t>st</a:t>
            </a:r>
            <a:r>
              <a:rPr lang="en-US" sz="7200" dirty="0" smtClean="0"/>
              <a:t>  VOLUNTEER?</a:t>
            </a:r>
            <a:endParaRPr lang="en-US" sz="7200" dirty="0"/>
          </a:p>
        </p:txBody>
      </p:sp>
      <p:pic>
        <p:nvPicPr>
          <p:cNvPr id="2050" name="Picture 2" descr="C:\Documents and Settings\PWENK\Local Settings\Temporary Internet Files\Content.IE5\DD2IIJCA\MP9004395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440" y="1295400"/>
            <a:ext cx="2897560" cy="43401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1AB5CE7-55B5-41B6-97E7-E945EF29D199}" type="slidenum">
              <a:rPr lang="en-US" smtClean="0"/>
              <a:t>13</a:t>
            </a:fld>
            <a:endParaRPr lang="en-US"/>
          </a:p>
        </p:txBody>
      </p:sp>
    </p:spTree>
    <p:extLst>
      <p:ext uri="{BB962C8B-B14F-4D97-AF65-F5344CB8AC3E}">
        <p14:creationId xmlns:p14="http://schemas.microsoft.com/office/powerpoint/2010/main" val="3433334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US" sz="5400" dirty="0" smtClean="0"/>
              <a:t>Different Types of Fires</a:t>
            </a:r>
            <a:endParaRPr lang="en-US" sz="5400" dirty="0"/>
          </a:p>
        </p:txBody>
      </p:sp>
      <p:sp>
        <p:nvSpPr>
          <p:cNvPr id="3" name="Content Placeholder 2"/>
          <p:cNvSpPr>
            <a:spLocks noGrp="1"/>
          </p:cNvSpPr>
          <p:nvPr>
            <p:ph sz="quarter" idx="1"/>
          </p:nvPr>
        </p:nvSpPr>
        <p:spPr>
          <a:xfrm>
            <a:off x="914400" y="1447799"/>
            <a:ext cx="7772400" cy="5300441"/>
          </a:xfrm>
        </p:spPr>
        <p:txBody>
          <a:bodyPr>
            <a:normAutofit/>
          </a:bodyPr>
          <a:lstStyle/>
          <a:p>
            <a:r>
              <a:rPr lang="en-US" sz="3600" b="1" dirty="0" smtClean="0"/>
              <a:t>A</a:t>
            </a:r>
            <a:r>
              <a:rPr lang="en-US" sz="3600" dirty="0" smtClean="0"/>
              <a:t> = Paper, Wood, Cloth,</a:t>
            </a:r>
          </a:p>
          <a:p>
            <a:pPr marL="0" indent="0">
              <a:buNone/>
            </a:pPr>
            <a:r>
              <a:rPr lang="en-US" sz="3600" dirty="0"/>
              <a:t>	</a:t>
            </a:r>
            <a:r>
              <a:rPr lang="en-US" sz="3600" dirty="0" smtClean="0"/>
              <a:t>Rubber, some Plastics</a:t>
            </a:r>
          </a:p>
          <a:p>
            <a:pPr marL="0" indent="0">
              <a:buNone/>
            </a:pPr>
            <a:endParaRPr lang="en-US" sz="4000" dirty="0" smtClean="0"/>
          </a:p>
          <a:p>
            <a:r>
              <a:rPr lang="en-US" sz="3600" b="1" dirty="0" smtClean="0"/>
              <a:t>B</a:t>
            </a:r>
            <a:r>
              <a:rPr lang="en-US" sz="3600" dirty="0" smtClean="0"/>
              <a:t> = Gasoline, Oil, </a:t>
            </a:r>
          </a:p>
          <a:p>
            <a:pPr marL="0" indent="0">
              <a:buNone/>
            </a:pPr>
            <a:r>
              <a:rPr lang="en-US" sz="3600" dirty="0"/>
              <a:t>	</a:t>
            </a:r>
            <a:r>
              <a:rPr lang="en-US" sz="3600" dirty="0" smtClean="0"/>
              <a:t>Flammable Liquids</a:t>
            </a:r>
          </a:p>
          <a:p>
            <a:pPr marL="0" indent="0">
              <a:buNone/>
            </a:pPr>
            <a:endParaRPr lang="en-US" sz="4800" dirty="0" smtClean="0"/>
          </a:p>
          <a:p>
            <a:r>
              <a:rPr lang="en-US" sz="3600" b="1" dirty="0" smtClean="0"/>
              <a:t>C</a:t>
            </a:r>
            <a:r>
              <a:rPr lang="en-US" sz="3600" dirty="0" smtClean="0"/>
              <a:t> = Electrical Equipment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883" y="4938301"/>
            <a:ext cx="1780267" cy="180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12384"/>
            <a:ext cx="1809750" cy="182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749" y="3124200"/>
            <a:ext cx="1780268" cy="179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1AB5CE7-55B5-41B6-97E7-E945EF29D199}" type="slidenum">
              <a:rPr lang="en-US" smtClean="0"/>
              <a:t>2</a:t>
            </a:fld>
            <a:endParaRPr lang="en-US"/>
          </a:p>
        </p:txBody>
      </p:sp>
    </p:spTree>
    <p:extLst>
      <p:ext uri="{BB962C8B-B14F-4D97-AF65-F5344CB8AC3E}">
        <p14:creationId xmlns:p14="http://schemas.microsoft.com/office/powerpoint/2010/main" val="300668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01100" cy="1143000"/>
          </a:xfrm>
        </p:spPr>
        <p:txBody>
          <a:bodyPr>
            <a:normAutofit/>
          </a:bodyPr>
          <a:lstStyle/>
          <a:p>
            <a:pPr algn="ctr"/>
            <a:r>
              <a:rPr lang="en-US" dirty="0" smtClean="0"/>
              <a:t>3 Elements Required for a Fire</a:t>
            </a:r>
            <a:endParaRPr lang="en-US" dirty="0"/>
          </a:p>
        </p:txBody>
      </p:sp>
      <p:sp>
        <p:nvSpPr>
          <p:cNvPr id="3" name="Content Placeholder 2"/>
          <p:cNvSpPr>
            <a:spLocks noGrp="1"/>
          </p:cNvSpPr>
          <p:nvPr>
            <p:ph sz="quarter" idx="1"/>
          </p:nvPr>
        </p:nvSpPr>
        <p:spPr>
          <a:xfrm>
            <a:off x="685800" y="1447800"/>
            <a:ext cx="8343900" cy="5029200"/>
          </a:xfrm>
        </p:spPr>
        <p:txBody>
          <a:bodyPr>
            <a:normAutofit/>
          </a:bodyPr>
          <a:lstStyle/>
          <a:p>
            <a:r>
              <a:rPr lang="en-US" sz="3600" dirty="0" smtClean="0"/>
              <a:t>Heat</a:t>
            </a:r>
          </a:p>
          <a:p>
            <a:r>
              <a:rPr lang="en-US" sz="3600" dirty="0" smtClean="0"/>
              <a:t>Fuel (paper, flammable liquids, electricity, etc.)</a:t>
            </a:r>
          </a:p>
          <a:p>
            <a:r>
              <a:rPr lang="en-US" sz="3600" dirty="0" smtClean="0"/>
              <a:t>Oxygen</a:t>
            </a:r>
          </a:p>
          <a:p>
            <a:endParaRPr lang="en-US" dirty="0"/>
          </a:p>
          <a:p>
            <a:r>
              <a:rPr lang="en-US" b="1" i="1" dirty="0" smtClean="0">
                <a:effectLst>
                  <a:outerShdw blurRad="38100" dist="38100" dir="2700000" algn="tl">
                    <a:srgbClr val="000000">
                      <a:alpha val="43137"/>
                    </a:srgbClr>
                  </a:outerShdw>
                </a:effectLst>
              </a:rPr>
              <a:t>If you disrupt one of </a:t>
            </a:r>
          </a:p>
          <a:p>
            <a:pPr marL="0" indent="0">
              <a:buNone/>
            </a:pPr>
            <a:r>
              <a:rPr lang="en-US" b="1" i="1" dirty="0">
                <a:effectLst>
                  <a:outerShdw blurRad="38100" dist="38100" dir="2700000" algn="tl">
                    <a:srgbClr val="000000">
                      <a:alpha val="43137"/>
                    </a:srgbClr>
                  </a:outerShdw>
                </a:effectLst>
              </a:rPr>
              <a:t>t</a:t>
            </a:r>
            <a:r>
              <a:rPr lang="en-US" b="1" i="1" dirty="0" smtClean="0">
                <a:effectLst>
                  <a:outerShdw blurRad="38100" dist="38100" dir="2700000" algn="tl">
                    <a:srgbClr val="000000">
                      <a:alpha val="43137"/>
                    </a:srgbClr>
                  </a:outerShdw>
                </a:effectLst>
              </a:rPr>
              <a:t>hese – the fire goes out.</a:t>
            </a:r>
          </a:p>
          <a:p>
            <a:pPr marL="0" indent="0">
              <a:buNone/>
            </a:pPr>
            <a:endParaRPr lang="en-US" b="1" i="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4229100" cy="407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0572" y="5257800"/>
            <a:ext cx="3639331" cy="1077218"/>
          </a:xfrm>
          <a:prstGeom prst="rect">
            <a:avLst/>
          </a:prstGeom>
          <a:noFill/>
          <a:ln>
            <a:solidFill>
              <a:schemeClr val="accent2">
                <a:lumMod val="60000"/>
                <a:lumOff val="40000"/>
              </a:schemeClr>
            </a:solidFill>
          </a:ln>
        </p:spPr>
        <p:txBody>
          <a:bodyPr wrap="none" rtlCol="0">
            <a:spAutoFit/>
          </a:bodyPr>
          <a:lstStyle/>
          <a:p>
            <a:pPr algn="ctr"/>
            <a:r>
              <a:rPr lang="en-US" sz="3200" b="1" i="1" dirty="0" smtClean="0">
                <a:solidFill>
                  <a:srgbClr val="00B050"/>
                </a:solidFill>
                <a:effectLst>
                  <a:outerShdw blurRad="38100" dist="38100" dir="2700000" algn="tl">
                    <a:srgbClr val="000000">
                      <a:alpha val="43137"/>
                    </a:srgbClr>
                  </a:outerShdw>
                </a:effectLst>
              </a:rPr>
              <a:t>This is the role of the </a:t>
            </a:r>
          </a:p>
          <a:p>
            <a:pPr algn="ctr"/>
            <a:r>
              <a:rPr lang="en-US" sz="3200" b="1" i="1" dirty="0" smtClean="0">
                <a:solidFill>
                  <a:srgbClr val="00B050"/>
                </a:solidFill>
                <a:effectLst>
                  <a:outerShdw blurRad="38100" dist="38100" dir="2700000" algn="tl">
                    <a:srgbClr val="000000">
                      <a:alpha val="43137"/>
                    </a:srgbClr>
                  </a:outerShdw>
                </a:effectLst>
              </a:rPr>
              <a:t>fire extinguisher</a:t>
            </a:r>
            <a:endParaRPr lang="en-US" sz="3200" b="1" i="1" dirty="0">
              <a:solidFill>
                <a:srgbClr val="00B05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01AB5CE7-55B5-41B6-97E7-E945EF29D199}" type="slidenum">
              <a:rPr lang="en-US" smtClean="0"/>
              <a:t>3</a:t>
            </a:fld>
            <a:endParaRPr lang="en-US"/>
          </a:p>
        </p:txBody>
      </p:sp>
    </p:spTree>
    <p:extLst>
      <p:ext uri="{BB962C8B-B14F-4D97-AF65-F5344CB8AC3E}">
        <p14:creationId xmlns:p14="http://schemas.microsoft.com/office/powerpoint/2010/main" val="65417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694" y="1447800"/>
            <a:ext cx="5229225" cy="528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457200"/>
            <a:ext cx="9067800" cy="1143000"/>
          </a:xfrm>
        </p:spPr>
        <p:txBody>
          <a:bodyPr>
            <a:noAutofit/>
          </a:bodyPr>
          <a:lstStyle/>
          <a:p>
            <a:pPr algn="ctr"/>
            <a:r>
              <a:rPr lang="en-US" dirty="0" smtClean="0"/>
              <a:t>Multi-Purpose Dry Chemical</a:t>
            </a:r>
            <a:br>
              <a:rPr lang="en-US" dirty="0" smtClean="0"/>
            </a:br>
            <a:r>
              <a:rPr lang="en-US" dirty="0" smtClean="0"/>
              <a:t>Fire Extinguisher (BHS)</a:t>
            </a:r>
            <a:endParaRPr lang="en-US" dirty="0"/>
          </a:p>
        </p:txBody>
      </p:sp>
      <p:sp>
        <p:nvSpPr>
          <p:cNvPr id="3" name="Content Placeholder 2"/>
          <p:cNvSpPr>
            <a:spLocks noGrp="1"/>
          </p:cNvSpPr>
          <p:nvPr>
            <p:ph sz="quarter" idx="1"/>
          </p:nvPr>
        </p:nvSpPr>
        <p:spPr>
          <a:xfrm>
            <a:off x="533400" y="1600200"/>
            <a:ext cx="7772400" cy="5181600"/>
          </a:xfrm>
        </p:spPr>
        <p:txBody>
          <a:bodyPr>
            <a:normAutofit lnSpcReduction="10000"/>
          </a:bodyPr>
          <a:lstStyle/>
          <a:p>
            <a:r>
              <a:rPr lang="en-US" dirty="0" smtClean="0"/>
              <a:t>Will put out A, B and C fires.</a:t>
            </a:r>
          </a:p>
          <a:p>
            <a:pPr lvl="1"/>
            <a:r>
              <a:rPr lang="en-US" dirty="0" smtClean="0"/>
              <a:t>Has all three symbols.</a:t>
            </a:r>
          </a:p>
          <a:p>
            <a:r>
              <a:rPr lang="en-US" dirty="0" smtClean="0"/>
              <a:t>Has a non-toxic yellow sticky powder</a:t>
            </a:r>
          </a:p>
          <a:p>
            <a:pPr lvl="1"/>
            <a:r>
              <a:rPr lang="en-US" dirty="0" err="1" smtClean="0"/>
              <a:t>Monoammonium</a:t>
            </a:r>
            <a:r>
              <a:rPr lang="en-US" dirty="0" smtClean="0"/>
              <a:t> phosphate</a:t>
            </a:r>
          </a:p>
          <a:p>
            <a:pPr lvl="1"/>
            <a:r>
              <a:rPr lang="en-US" dirty="0" smtClean="0"/>
              <a:t>Will ruin computers</a:t>
            </a:r>
          </a:p>
          <a:p>
            <a:pPr lvl="2"/>
            <a:r>
              <a:rPr lang="en-US" sz="3200" dirty="0" smtClean="0"/>
              <a:t>Try unplugging first</a:t>
            </a:r>
          </a:p>
          <a:p>
            <a:pPr marL="0" indent="0">
              <a:buNone/>
            </a:pPr>
            <a:endParaRPr lang="en-US" dirty="0"/>
          </a:p>
          <a:p>
            <a:r>
              <a:rPr lang="en-US" dirty="0" smtClean="0"/>
              <a:t>Do NOT use on</a:t>
            </a:r>
          </a:p>
          <a:p>
            <a:pPr lvl="1"/>
            <a:r>
              <a:rPr lang="en-US" b="1" dirty="0" smtClean="0"/>
              <a:t>D</a:t>
            </a:r>
            <a:r>
              <a:rPr lang="en-US" dirty="0" smtClean="0"/>
              <a:t> Fires = burnable metals</a:t>
            </a:r>
          </a:p>
          <a:p>
            <a:pPr lvl="1"/>
            <a:r>
              <a:rPr lang="en-US" b="1" dirty="0" smtClean="0"/>
              <a:t>K</a:t>
            </a:r>
            <a:r>
              <a:rPr lang="en-US" dirty="0" smtClean="0"/>
              <a:t> Fires = kitchen/grease</a:t>
            </a:r>
            <a:endParaRPr lang="en-US" dirty="0"/>
          </a:p>
        </p:txBody>
      </p:sp>
      <p:sp>
        <p:nvSpPr>
          <p:cNvPr id="4" name="Down Arrow 3"/>
          <p:cNvSpPr/>
          <p:nvPr/>
        </p:nvSpPr>
        <p:spPr>
          <a:xfrm rot="10800000">
            <a:off x="7626865" y="4816970"/>
            <a:ext cx="242316"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0800000">
            <a:off x="8001000" y="4773565"/>
            <a:ext cx="242316"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7252716" y="4807239"/>
            <a:ext cx="242316"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1AB5CE7-55B5-41B6-97E7-E945EF29D199}" type="slidenum">
              <a:rPr lang="en-US" smtClean="0"/>
              <a:t>4</a:t>
            </a:fld>
            <a:endParaRPr lang="en-US"/>
          </a:p>
        </p:txBody>
      </p:sp>
    </p:spTree>
    <p:extLst>
      <p:ext uri="{BB962C8B-B14F-4D97-AF65-F5344CB8AC3E}">
        <p14:creationId xmlns:p14="http://schemas.microsoft.com/office/powerpoint/2010/main" val="3914052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1143000"/>
          </a:xfrm>
        </p:spPr>
        <p:txBody>
          <a:bodyPr>
            <a:noAutofit/>
          </a:bodyPr>
          <a:lstStyle/>
          <a:p>
            <a:r>
              <a:rPr lang="en-US" sz="5400" dirty="0" smtClean="0"/>
              <a:t>Parts of a Fire Extinguisher</a:t>
            </a:r>
            <a:endParaRPr lang="en-US" sz="5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352" y="1364582"/>
            <a:ext cx="5472448" cy="511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7010400" y="4724400"/>
            <a:ext cx="762000" cy="242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871246"/>
            <a:ext cx="936475" cy="353943"/>
          </a:xfrm>
          <a:prstGeom prst="rect">
            <a:avLst/>
          </a:prstGeom>
          <a:noFill/>
        </p:spPr>
        <p:txBody>
          <a:bodyPr wrap="none" rtlCol="0">
            <a:spAutoFit/>
          </a:bodyPr>
          <a:lstStyle/>
          <a:p>
            <a:r>
              <a:rPr lang="en-US" sz="1700" b="1" dirty="0" smtClean="0">
                <a:latin typeface="Arial" pitchFamily="34" charset="0"/>
                <a:cs typeface="Arial" pitchFamily="34" charset="0"/>
              </a:rPr>
              <a:t>Hose &amp;</a:t>
            </a:r>
            <a:endParaRPr lang="en-US" sz="1700" b="1" dirty="0">
              <a:latin typeface="Arial" pitchFamily="34" charset="0"/>
              <a:cs typeface="Arial" pitchFamily="34" charset="0"/>
            </a:endParaRPr>
          </a:p>
        </p:txBody>
      </p:sp>
      <p:sp>
        <p:nvSpPr>
          <p:cNvPr id="5" name="TextBox 4"/>
          <p:cNvSpPr txBox="1"/>
          <p:nvPr/>
        </p:nvSpPr>
        <p:spPr>
          <a:xfrm>
            <a:off x="7989711" y="4660892"/>
            <a:ext cx="671979" cy="369332"/>
          </a:xfrm>
          <a:prstGeom prst="rect">
            <a:avLst/>
          </a:prstGeom>
          <a:noFill/>
          <a:ln>
            <a:solidFill>
              <a:schemeClr val="accent1"/>
            </a:solidFill>
          </a:ln>
        </p:spPr>
        <p:txBody>
          <a:bodyPr wrap="none" rtlCol="0">
            <a:spAutoFit/>
          </a:bodyPr>
          <a:lstStyle/>
          <a:p>
            <a:r>
              <a:rPr lang="en-US" b="1" dirty="0" smtClean="0">
                <a:latin typeface="Arial" pitchFamily="34" charset="0"/>
                <a:cs typeface="Arial" pitchFamily="34" charset="0"/>
              </a:rPr>
              <a:t>BHS</a:t>
            </a:r>
            <a:endParaRPr lang="en-US"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1AB5CE7-55B5-41B6-97E7-E945EF29D199}" type="slidenum">
              <a:rPr lang="en-US" smtClean="0"/>
              <a:t>5</a:t>
            </a:fld>
            <a:endParaRPr lang="en-US"/>
          </a:p>
        </p:txBody>
      </p:sp>
    </p:spTree>
    <p:extLst>
      <p:ext uri="{BB962C8B-B14F-4D97-AF65-F5344CB8AC3E}">
        <p14:creationId xmlns:p14="http://schemas.microsoft.com/office/powerpoint/2010/main" val="67168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7804"/>
            <a:ext cx="4419599" cy="62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AB5CE7-55B5-41B6-97E7-E945EF29D199}" type="slidenum">
              <a:rPr lang="en-US" smtClean="0"/>
              <a:t>6</a:t>
            </a:fld>
            <a:endParaRPr lang="en-US"/>
          </a:p>
        </p:txBody>
      </p:sp>
    </p:spTree>
    <p:extLst>
      <p:ext uri="{BB962C8B-B14F-4D97-AF65-F5344CB8AC3E}">
        <p14:creationId xmlns:p14="http://schemas.microsoft.com/office/powerpoint/2010/main" val="2907752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US" sz="5400" dirty="0" smtClean="0"/>
              <a:t>Remember </a:t>
            </a:r>
            <a:r>
              <a:rPr lang="en-US" sz="5400" u="sng" dirty="0" smtClean="0"/>
              <a:t>P</a:t>
            </a:r>
            <a:r>
              <a:rPr lang="en-US" sz="5400" dirty="0" smtClean="0"/>
              <a:t>-A-S-S</a:t>
            </a:r>
            <a:endParaRPr lang="en-US" sz="5400" dirty="0"/>
          </a:p>
        </p:txBody>
      </p:sp>
      <p:sp>
        <p:nvSpPr>
          <p:cNvPr id="3" name="Content Placeholder 2"/>
          <p:cNvSpPr>
            <a:spLocks noGrp="1"/>
          </p:cNvSpPr>
          <p:nvPr>
            <p:ph sz="quarter" idx="1"/>
          </p:nvPr>
        </p:nvSpPr>
        <p:spPr/>
        <p:txBody>
          <a:bodyPr>
            <a:normAutofit/>
          </a:bodyPr>
          <a:lstStyle/>
          <a:p>
            <a:r>
              <a:rPr lang="en-US" sz="4800" u="sng" dirty="0" smtClean="0"/>
              <a:t>Pull</a:t>
            </a:r>
            <a:r>
              <a:rPr lang="en-US" sz="4800" dirty="0" smtClean="0"/>
              <a:t> the Pin – twist to break tie</a:t>
            </a:r>
            <a:endParaRPr lang="en-US" sz="4800" dirty="0"/>
          </a:p>
        </p:txBody>
      </p:sp>
      <p:pic>
        <p:nvPicPr>
          <p:cNvPr id="5122" name="Picture 2" descr="http://www.subcomone.com/images/Extinguisher_pin_pictur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78319"/>
            <a:ext cx="57912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3634"/>
            <a:ext cx="3581400" cy="371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1AB5CE7-55B5-41B6-97E7-E945EF29D199}" type="slidenum">
              <a:rPr lang="en-US" smtClean="0"/>
              <a:t>7</a:t>
            </a:fld>
            <a:endParaRPr lang="en-US"/>
          </a:p>
        </p:txBody>
      </p:sp>
    </p:spTree>
    <p:extLst>
      <p:ext uri="{BB962C8B-B14F-4D97-AF65-F5344CB8AC3E}">
        <p14:creationId xmlns:p14="http://schemas.microsoft.com/office/powerpoint/2010/main" val="26338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a:bodyPr>
          <a:lstStyle/>
          <a:p>
            <a:r>
              <a:rPr lang="en-US" sz="5400" dirty="0" smtClean="0"/>
              <a:t>Remember P-</a:t>
            </a:r>
            <a:r>
              <a:rPr lang="en-US" sz="5400" u="sng" dirty="0" smtClean="0"/>
              <a:t>A</a:t>
            </a:r>
            <a:r>
              <a:rPr lang="en-US" sz="5400" dirty="0" smtClean="0"/>
              <a:t>-S-S</a:t>
            </a:r>
            <a:endParaRPr lang="en-US" sz="5400" dirty="0"/>
          </a:p>
        </p:txBody>
      </p:sp>
      <p:sp>
        <p:nvSpPr>
          <p:cNvPr id="3" name="Content Placeholder 2"/>
          <p:cNvSpPr>
            <a:spLocks noGrp="1"/>
          </p:cNvSpPr>
          <p:nvPr>
            <p:ph sz="quarter" idx="1"/>
          </p:nvPr>
        </p:nvSpPr>
        <p:spPr>
          <a:xfrm>
            <a:off x="533400" y="1447800"/>
            <a:ext cx="8458200" cy="4572000"/>
          </a:xfrm>
        </p:spPr>
        <p:txBody>
          <a:bodyPr>
            <a:normAutofit/>
          </a:bodyPr>
          <a:lstStyle/>
          <a:p>
            <a:r>
              <a:rPr lang="en-US" sz="4800" u="sng" dirty="0" smtClean="0"/>
              <a:t>Aim</a:t>
            </a:r>
            <a:r>
              <a:rPr lang="en-US" sz="4800" dirty="0" smtClean="0"/>
              <a:t> the hose at the base of the fire</a:t>
            </a:r>
            <a:endParaRPr lang="en-US" sz="4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56164"/>
            <a:ext cx="3737097" cy="412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641" y="2702729"/>
            <a:ext cx="4018359"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1AB5CE7-55B5-41B6-97E7-E945EF29D199}" type="slidenum">
              <a:rPr lang="en-US" smtClean="0"/>
              <a:t>8</a:t>
            </a:fld>
            <a:endParaRPr lang="en-US"/>
          </a:p>
        </p:txBody>
      </p:sp>
    </p:spTree>
    <p:extLst>
      <p:ext uri="{BB962C8B-B14F-4D97-AF65-F5344CB8AC3E}">
        <p14:creationId xmlns:p14="http://schemas.microsoft.com/office/powerpoint/2010/main" val="270033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219200"/>
          </a:xfrm>
        </p:spPr>
        <p:txBody>
          <a:bodyPr>
            <a:noAutofit/>
          </a:bodyPr>
          <a:lstStyle/>
          <a:p>
            <a:r>
              <a:rPr lang="en-US" sz="5400" dirty="0" smtClean="0"/>
              <a:t>Do </a:t>
            </a:r>
            <a:r>
              <a:rPr lang="en-US" sz="5400" i="1" u="sng" dirty="0" smtClean="0"/>
              <a:t>NOT</a:t>
            </a:r>
            <a:r>
              <a:rPr lang="en-US" sz="5400" dirty="0" smtClean="0"/>
              <a:t> </a:t>
            </a:r>
            <a:r>
              <a:rPr lang="en-US" sz="5400" dirty="0"/>
              <a:t>A</a:t>
            </a:r>
            <a:r>
              <a:rPr lang="en-US" sz="5400" dirty="0" smtClean="0"/>
              <a:t>im at </a:t>
            </a:r>
            <a:r>
              <a:rPr lang="en-US" sz="5400" dirty="0"/>
              <a:t>T</a:t>
            </a:r>
            <a:r>
              <a:rPr lang="en-US" sz="5400" dirty="0" smtClean="0"/>
              <a:t>op of Fire</a:t>
            </a:r>
            <a:endParaRPr lang="en-US" sz="5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1524000"/>
            <a:ext cx="4648201" cy="4841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63508" y="4191000"/>
            <a:ext cx="1683411" cy="954107"/>
          </a:xfrm>
          <a:prstGeom prst="rect">
            <a:avLst/>
          </a:prstGeom>
          <a:noFill/>
          <a:ln w="38100">
            <a:solidFill>
              <a:schemeClr val="accent2">
                <a:lumMod val="60000"/>
                <a:lumOff val="40000"/>
              </a:schemeClr>
            </a:solidFill>
          </a:ln>
        </p:spPr>
        <p:txBody>
          <a:bodyPr wrap="none" rtlCol="0">
            <a:spAutoFit/>
          </a:bodyPr>
          <a:lstStyle/>
          <a:p>
            <a:pPr algn="ctr"/>
            <a:r>
              <a:rPr lang="en-US" sz="2800" b="1" dirty="0" smtClean="0"/>
              <a:t>WRONG!!</a:t>
            </a:r>
          </a:p>
          <a:p>
            <a:pPr algn="ctr"/>
            <a:r>
              <a:rPr lang="en-US" sz="2800" b="1" dirty="0" smtClean="0"/>
              <a:t>Too High!</a:t>
            </a:r>
            <a:endParaRPr lang="en-US" sz="2800" b="1" dirty="0"/>
          </a:p>
        </p:txBody>
      </p:sp>
      <p:sp>
        <p:nvSpPr>
          <p:cNvPr id="3" name="Slide Number Placeholder 2"/>
          <p:cNvSpPr>
            <a:spLocks noGrp="1"/>
          </p:cNvSpPr>
          <p:nvPr>
            <p:ph type="sldNum" sz="quarter" idx="12"/>
          </p:nvPr>
        </p:nvSpPr>
        <p:spPr/>
        <p:txBody>
          <a:bodyPr/>
          <a:lstStyle/>
          <a:p>
            <a:fld id="{01AB5CE7-55B5-41B6-97E7-E945EF29D199}" type="slidenum">
              <a:rPr lang="en-US" smtClean="0"/>
              <a:t>9</a:t>
            </a:fld>
            <a:endParaRPr lang="en-US"/>
          </a:p>
        </p:txBody>
      </p:sp>
    </p:spTree>
    <p:extLst>
      <p:ext uri="{BB962C8B-B14F-4D97-AF65-F5344CB8AC3E}">
        <p14:creationId xmlns:p14="http://schemas.microsoft.com/office/powerpoint/2010/main" val="41948679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148</TotalTime>
  <Words>1700</Words>
  <Application>Microsoft Office PowerPoint</Application>
  <PresentationFormat>On-screen Show (4:3)</PresentationFormat>
  <Paragraphs>187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Bullex Fire Extinguisher  Training</vt:lpstr>
      <vt:lpstr>Different Types of Fires</vt:lpstr>
      <vt:lpstr>3 Elements Required for a Fire</vt:lpstr>
      <vt:lpstr>Multi-Purpose Dry Chemical Fire Extinguisher (BHS)</vt:lpstr>
      <vt:lpstr>Parts of a Fire Extinguisher</vt:lpstr>
      <vt:lpstr>PowerPoint Presentation</vt:lpstr>
      <vt:lpstr>Remember P-A-S-S</vt:lpstr>
      <vt:lpstr>Remember P-A-S-S</vt:lpstr>
      <vt:lpstr>Do NOT Aim at Top of Fire</vt:lpstr>
      <vt:lpstr>Remember P-A-S-S</vt:lpstr>
      <vt:lpstr>Remember P-A-S-S</vt:lpstr>
      <vt:lpstr>Bullex Fire Extinguisher</vt:lpstr>
      <vt:lpstr>QUESTIONS?     1st  VOLUNTEER?</vt:lpstr>
    </vt:vector>
  </TitlesOfParts>
  <Company>Beaumont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Bullex Fire Extinguisher Training</dc:title>
  <dc:creator>Peggy Wenk</dc:creator>
  <cp:lastModifiedBy>Rose Wilson</cp:lastModifiedBy>
  <cp:revision>25</cp:revision>
  <cp:lastPrinted>2013-02-05T12:06:26Z</cp:lastPrinted>
  <dcterms:created xsi:type="dcterms:W3CDTF">2013-02-04T21:21:34Z</dcterms:created>
  <dcterms:modified xsi:type="dcterms:W3CDTF">2013-03-20T15:49:59Z</dcterms:modified>
</cp:coreProperties>
</file>