
<file path=[Content_Types].xml><?xml version="1.0" encoding="utf-8"?>
<Types xmlns="http://schemas.openxmlformats.org/package/2006/content-types">
  <Default Extension="wmf" ContentType="image/x-wmf"/>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263" r:id="rId2"/>
    <p:sldId id="256" r:id="rId3"/>
    <p:sldId id="264" r:id="rId4"/>
    <p:sldId id="257" r:id="rId5"/>
    <p:sldId id="258" r:id="rId6"/>
    <p:sldId id="259" r:id="rId7"/>
    <p:sldId id="260" r:id="rId8"/>
    <p:sldId id="261" r:id="rId9"/>
    <p:sldId id="262" r:id="rId10"/>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054" autoAdjust="0"/>
    <p:restoredTop sz="81303" autoAdjust="0"/>
  </p:normalViewPr>
  <p:slideViewPr>
    <p:cSldViewPr>
      <p:cViewPr varScale="1">
        <p:scale>
          <a:sx n="93" d="100"/>
          <a:sy n="93" d="100"/>
        </p:scale>
        <p:origin x="2214" y="7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64" tIns="46582" rIns="93164" bIns="46582"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64" tIns="46582" rIns="93164" bIns="46582" rtlCol="0"/>
          <a:lstStyle>
            <a:lvl1pPr algn="r">
              <a:defRPr sz="1200"/>
            </a:lvl1pPr>
          </a:lstStyle>
          <a:p>
            <a:fld id="{1824A02C-7706-4C17-9400-E281FDEB059A}" type="datetimeFigureOut">
              <a:rPr lang="en-US" smtClean="0"/>
              <a:pPr/>
              <a:t>10/31/2018</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64" tIns="46582" rIns="93164" bIns="46582"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64" tIns="46582" rIns="93164" bIns="46582" rtlCol="0" anchor="b"/>
          <a:lstStyle>
            <a:lvl1pPr algn="r">
              <a:defRPr sz="1200"/>
            </a:lvl1pPr>
          </a:lstStyle>
          <a:p>
            <a:fld id="{71313553-32A8-4AC3-B315-46C6C1B50298}" type="slidenum">
              <a:rPr lang="en-US" smtClean="0"/>
              <a:pPr/>
              <a:t>‹#›</a:t>
            </a:fld>
            <a:endParaRPr lang="en-US"/>
          </a:p>
        </p:txBody>
      </p:sp>
    </p:spTree>
    <p:extLst>
      <p:ext uri="{BB962C8B-B14F-4D97-AF65-F5344CB8AC3E}">
        <p14:creationId xmlns:p14="http://schemas.microsoft.com/office/powerpoint/2010/main" val="360190234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64" tIns="46582" rIns="93164" bIns="46582"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64" tIns="46582" rIns="93164" bIns="46582" rtlCol="0"/>
          <a:lstStyle>
            <a:lvl1pPr algn="r">
              <a:defRPr sz="1200"/>
            </a:lvl1pPr>
          </a:lstStyle>
          <a:p>
            <a:fld id="{C36C9DCB-04F3-43C3-AFF1-8F436C1C98D2}" type="datetimeFigureOut">
              <a:rPr lang="en-US" smtClean="0"/>
              <a:pPr/>
              <a:t>10/31/2018</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64" tIns="46582" rIns="93164" bIns="46582"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64" tIns="46582" rIns="93164" bIns="46582"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64" tIns="46582" rIns="93164" bIns="46582"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64" tIns="46582" rIns="93164" bIns="46582" rtlCol="0" anchor="b"/>
          <a:lstStyle>
            <a:lvl1pPr algn="r">
              <a:defRPr sz="1200"/>
            </a:lvl1pPr>
          </a:lstStyle>
          <a:p>
            <a:fld id="{62C50668-ADE6-4FB3-838F-34CC27F7BAA2}" type="slidenum">
              <a:rPr lang="en-US" smtClean="0"/>
              <a:pPr/>
              <a:t>‹#›</a:t>
            </a:fld>
            <a:endParaRPr lang="en-US"/>
          </a:p>
        </p:txBody>
      </p:sp>
    </p:spTree>
    <p:extLst>
      <p:ext uri="{BB962C8B-B14F-4D97-AF65-F5344CB8AC3E}">
        <p14:creationId xmlns:p14="http://schemas.microsoft.com/office/powerpoint/2010/main" val="37456395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2C50668-ADE6-4FB3-838F-34CC27F7BAA2}"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I</a:t>
            </a:r>
            <a:r>
              <a:rPr lang="en-US" baseline="0" dirty="0"/>
              <a:t>---Integrity: Inspect  Accu-Chek for any </a:t>
            </a:r>
            <a:r>
              <a:rPr lang="en-US" baseline="0" dirty="0" err="1"/>
              <a:t>visiblfor</a:t>
            </a:r>
            <a:r>
              <a:rPr lang="en-US" baseline="0" dirty="0"/>
              <a:t> opened and expiration dates on reagent strips and controls. Check for any damage or inappropriate storage of controls and reagent strips. Monitor temperatures were these controls and reagents or stored. Reagent strips are very sensitive to light and moisture and the container should be kept sealed.	</a:t>
            </a:r>
            <a:endParaRPr lang="en-US" dirty="0"/>
          </a:p>
        </p:txBody>
      </p:sp>
      <p:sp>
        <p:nvSpPr>
          <p:cNvPr id="4" name="Slide Number Placeholder 3"/>
          <p:cNvSpPr>
            <a:spLocks noGrp="1"/>
          </p:cNvSpPr>
          <p:nvPr>
            <p:ph type="sldNum" sz="quarter" idx="10"/>
          </p:nvPr>
        </p:nvSpPr>
        <p:spPr/>
        <p:txBody>
          <a:bodyPr/>
          <a:lstStyle/>
          <a:p>
            <a:fld id="{62C50668-ADE6-4FB3-838F-34CC27F7BAA2}"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Q---Quality</a:t>
            </a:r>
            <a:r>
              <a:rPr lang="en-US" baseline="0" dirty="0"/>
              <a:t> Control: Run a low and high control each morning or when appropriate. Verify the lot number for the glucose control levels and reagent strips that are in use.</a:t>
            </a:r>
          </a:p>
          <a:p>
            <a:r>
              <a:rPr lang="en-US" baseline="0" dirty="0"/>
              <a:t>       Whenever your instrument is dropped or you have doubts about the results that you are obtaining, then it is time to run controls.  An acceptable control that is in range would give you a PASS as a result and a FAIL if it is out of range. If your instrument does not Pass its Q.C., then that instrument can not be used to evaluate a patient’s glucose. The lab should be notified if an instrument becomes inoperable. </a:t>
            </a:r>
          </a:p>
          <a:p>
            <a:r>
              <a:rPr lang="en-US" baseline="0" dirty="0"/>
              <a:t>      Quality Control of patients identification is very important. Two identifiers must be used.</a:t>
            </a:r>
          </a:p>
          <a:p>
            <a:r>
              <a:rPr lang="en-US" baseline="0" dirty="0"/>
              <a:t>The patients entire social security number is one of the identifiers as well as their full name.</a:t>
            </a:r>
          </a:p>
          <a:p>
            <a:r>
              <a:rPr lang="en-US" dirty="0"/>
              <a:t> When scanning</a:t>
            </a:r>
            <a:r>
              <a:rPr lang="en-US" baseline="0" dirty="0"/>
              <a:t> a patients social security number into the meter; it is important to double check the social security number. The meters scanner is very sensitive and can pick up any bar code in the immediate vicinity.</a:t>
            </a:r>
            <a:endParaRPr lang="en-US" dirty="0"/>
          </a:p>
        </p:txBody>
      </p:sp>
      <p:sp>
        <p:nvSpPr>
          <p:cNvPr id="4" name="Slide Number Placeholder 3"/>
          <p:cNvSpPr>
            <a:spLocks noGrp="1"/>
          </p:cNvSpPr>
          <p:nvPr>
            <p:ph type="sldNum" sz="quarter" idx="10"/>
          </p:nvPr>
        </p:nvSpPr>
        <p:spPr/>
        <p:txBody>
          <a:bodyPr/>
          <a:lstStyle/>
          <a:p>
            <a:fld id="{62C50668-ADE6-4FB3-838F-34CC27F7BAA2}" type="slidenum">
              <a:rPr lang="en-US" smtClean="0"/>
              <a:pPr/>
              <a:t>4</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H---History: It</a:t>
            </a:r>
            <a:r>
              <a:rPr lang="en-US" baseline="0" dirty="0"/>
              <a:t> is important to obtain a medical history of the patient. </a:t>
            </a:r>
            <a:r>
              <a:rPr lang="en-US" b="0" baseline="0" dirty="0">
                <a:solidFill>
                  <a:srgbClr val="FF0000"/>
                </a:solidFill>
              </a:rPr>
              <a:t>Glucose results obtained while using this testing system may be falsely elevated or decreased according to the patients physiologic condition</a:t>
            </a:r>
            <a:r>
              <a:rPr lang="en-US" b="0" baseline="0" dirty="0"/>
              <a:t>. </a:t>
            </a:r>
            <a:endParaRPr lang="en-US" b="0" dirty="0"/>
          </a:p>
        </p:txBody>
      </p:sp>
      <p:sp>
        <p:nvSpPr>
          <p:cNvPr id="4" name="Slide Number Placeholder 3"/>
          <p:cNvSpPr>
            <a:spLocks noGrp="1"/>
          </p:cNvSpPr>
          <p:nvPr>
            <p:ph type="sldNum" sz="quarter" idx="10"/>
          </p:nvPr>
        </p:nvSpPr>
        <p:spPr/>
        <p:txBody>
          <a:bodyPr/>
          <a:lstStyle/>
          <a:p>
            <a:fld id="{62C50668-ADE6-4FB3-838F-34CC27F7BAA2}" type="slidenum">
              <a:rPr lang="en-US" smtClean="0"/>
              <a:pPr/>
              <a:t>5</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E---Eliminate contaminates:</a:t>
            </a:r>
            <a:r>
              <a:rPr lang="en-US" baseline="0" dirty="0"/>
              <a:t> Be sure to clean the finger that’s being tested with an alcohol prep and let dry before pricking. This will help eliminate the possibility of infections and risk of false positives .</a:t>
            </a:r>
            <a:endParaRPr lang="en-US" dirty="0"/>
          </a:p>
        </p:txBody>
      </p:sp>
      <p:sp>
        <p:nvSpPr>
          <p:cNvPr id="4" name="Slide Number Placeholder 3"/>
          <p:cNvSpPr>
            <a:spLocks noGrp="1"/>
          </p:cNvSpPr>
          <p:nvPr>
            <p:ph type="sldNum" sz="quarter" idx="10"/>
          </p:nvPr>
        </p:nvSpPr>
        <p:spPr/>
        <p:txBody>
          <a:bodyPr/>
          <a:lstStyle/>
          <a:p>
            <a:fld id="{62C50668-ADE6-4FB3-838F-34CC27F7BAA2}" type="slidenum">
              <a:rPr lang="en-US" smtClean="0"/>
              <a:pPr/>
              <a:t>6</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L---Load:</a:t>
            </a:r>
            <a:endParaRPr lang="en-US" baseline="0" dirty="0"/>
          </a:p>
          <a:p>
            <a:r>
              <a:rPr lang="en-US" baseline="0" dirty="0"/>
              <a:t>       </a:t>
            </a:r>
          </a:p>
          <a:p>
            <a:endParaRPr lang="en-US" baseline="0" dirty="0"/>
          </a:p>
          <a:p>
            <a:r>
              <a:rPr lang="en-US" baseline="0" dirty="0"/>
              <a:t>         </a:t>
            </a:r>
            <a:endParaRPr lang="en-US" dirty="0"/>
          </a:p>
        </p:txBody>
      </p:sp>
      <p:sp>
        <p:nvSpPr>
          <p:cNvPr id="4" name="Slide Number Placeholder 3"/>
          <p:cNvSpPr>
            <a:spLocks noGrp="1"/>
          </p:cNvSpPr>
          <p:nvPr>
            <p:ph type="sldNum" sz="quarter" idx="10"/>
          </p:nvPr>
        </p:nvSpPr>
        <p:spPr/>
        <p:txBody>
          <a:bodyPr/>
          <a:lstStyle/>
          <a:p>
            <a:fld id="{62C50668-ADE6-4FB3-838F-34CC27F7BAA2}" type="slidenum">
              <a:rPr lang="en-US" smtClean="0"/>
              <a:pPr/>
              <a:t>7</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P---Patience: Remember</a:t>
            </a:r>
            <a:r>
              <a:rPr lang="en-US" baseline="0" dirty="0"/>
              <a:t> to repeat before you treat. If you get an abnormally high or low </a:t>
            </a:r>
          </a:p>
          <a:p>
            <a:r>
              <a:rPr lang="en-US" baseline="0" dirty="0"/>
              <a:t>      reading, repeat the test before reporting it to the Clinician.</a:t>
            </a:r>
            <a:endParaRPr lang="en-US" dirty="0"/>
          </a:p>
        </p:txBody>
      </p:sp>
      <p:sp>
        <p:nvSpPr>
          <p:cNvPr id="4" name="Slide Number Placeholder 3"/>
          <p:cNvSpPr>
            <a:spLocks noGrp="1"/>
          </p:cNvSpPr>
          <p:nvPr>
            <p:ph type="sldNum" sz="quarter" idx="10"/>
          </p:nvPr>
        </p:nvSpPr>
        <p:spPr/>
        <p:txBody>
          <a:bodyPr/>
          <a:lstStyle/>
          <a:p>
            <a:fld id="{62C50668-ADE6-4FB3-838F-34CC27F7BAA2}" type="slidenum">
              <a:rPr lang="en-US" smtClean="0"/>
              <a:pPr/>
              <a:t>8</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S---Show: Show</a:t>
            </a:r>
            <a:r>
              <a:rPr lang="en-US" baseline="0" dirty="0"/>
              <a:t> in  patients CPRS notes and meter comments that the critical results were repeated; called to an M.D or P.A with verbal read back.   </a:t>
            </a:r>
          </a:p>
          <a:p>
            <a:r>
              <a:rPr lang="en-US" baseline="0" dirty="0"/>
              <a:t>      </a:t>
            </a:r>
            <a:endParaRPr lang="en-US" dirty="0"/>
          </a:p>
        </p:txBody>
      </p:sp>
      <p:sp>
        <p:nvSpPr>
          <p:cNvPr id="4" name="Slide Number Placeholder 3"/>
          <p:cNvSpPr>
            <a:spLocks noGrp="1"/>
          </p:cNvSpPr>
          <p:nvPr>
            <p:ph type="sldNum" sz="quarter" idx="10"/>
          </p:nvPr>
        </p:nvSpPr>
        <p:spPr/>
        <p:txBody>
          <a:bodyPr/>
          <a:lstStyle/>
          <a:p>
            <a:fld id="{62C50668-ADE6-4FB3-838F-34CC27F7BAA2}"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FC6C023A-D2F5-4143-8DAC-85F87A51F1B1}" type="datetimeFigureOut">
              <a:rPr lang="en-US" smtClean="0"/>
              <a:pPr/>
              <a:t>10/31/2018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29F83C-56B6-49F3-B92B-3C8CE20BF77E}"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C6C023A-D2F5-4143-8DAC-85F87A51F1B1}" type="datetimeFigureOut">
              <a:rPr lang="en-US" smtClean="0"/>
              <a:pPr/>
              <a:t>10/31/2018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29F83C-56B6-49F3-B92B-3C8CE20BF77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C6C023A-D2F5-4143-8DAC-85F87A51F1B1}" type="datetimeFigureOut">
              <a:rPr lang="en-US" smtClean="0"/>
              <a:pPr/>
              <a:t>10/31/2018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29F83C-56B6-49F3-B92B-3C8CE20BF77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C6C023A-D2F5-4143-8DAC-85F87A51F1B1}" type="datetimeFigureOut">
              <a:rPr lang="en-US" smtClean="0"/>
              <a:pPr/>
              <a:t>10/31/2018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29F83C-56B6-49F3-B92B-3C8CE20BF77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C6C023A-D2F5-4143-8DAC-85F87A51F1B1}" type="datetimeFigureOut">
              <a:rPr lang="en-US" smtClean="0"/>
              <a:pPr/>
              <a:t>10/31/2018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29F83C-56B6-49F3-B92B-3C8CE20BF77E}"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C6C023A-D2F5-4143-8DAC-85F87A51F1B1}" type="datetimeFigureOut">
              <a:rPr lang="en-US" smtClean="0"/>
              <a:pPr/>
              <a:t>10/31/2018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F29F83C-56B6-49F3-B92B-3C8CE20BF77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C6C023A-D2F5-4143-8DAC-85F87A51F1B1}" type="datetimeFigureOut">
              <a:rPr lang="en-US" smtClean="0"/>
              <a:pPr/>
              <a:t>10/31/2018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F29F83C-56B6-49F3-B92B-3C8CE20BF77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C6C023A-D2F5-4143-8DAC-85F87A51F1B1}" type="datetimeFigureOut">
              <a:rPr lang="en-US" smtClean="0"/>
              <a:pPr/>
              <a:t>10/31/2018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F29F83C-56B6-49F3-B92B-3C8CE20BF77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C6C023A-D2F5-4143-8DAC-85F87A51F1B1}" type="datetimeFigureOut">
              <a:rPr lang="en-US" smtClean="0"/>
              <a:pPr/>
              <a:t>10/31/2018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F29F83C-56B6-49F3-B92B-3C8CE20BF77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C6C023A-D2F5-4143-8DAC-85F87A51F1B1}" type="datetimeFigureOut">
              <a:rPr lang="en-US" smtClean="0"/>
              <a:pPr/>
              <a:t>10/31/2018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F29F83C-56B6-49F3-B92B-3C8CE20BF77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C6C023A-D2F5-4143-8DAC-85F87A51F1B1}" type="datetimeFigureOut">
              <a:rPr lang="en-US" smtClean="0"/>
              <a:pPr/>
              <a:t>10/31/2018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F29F83C-56B6-49F3-B92B-3C8CE20BF77E}"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6C023A-D2F5-4143-8DAC-85F87A51F1B1}" type="datetimeFigureOut">
              <a:rPr lang="en-US" smtClean="0"/>
              <a:pPr/>
              <a:t>10/31/2018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F29F83C-56B6-49F3-B92B-3C8CE20BF77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sz="4900" b="1" dirty="0"/>
              <a:t>I.Q. H.E.L.P.S</a:t>
            </a:r>
            <a:br>
              <a:rPr lang="en-US" dirty="0"/>
            </a:br>
            <a:endParaRPr lang="en-US" dirty="0"/>
          </a:p>
        </p:txBody>
      </p:sp>
      <p:sp>
        <p:nvSpPr>
          <p:cNvPr id="5" name="Content Placeholder 4"/>
          <p:cNvSpPr>
            <a:spLocks noGrp="1"/>
          </p:cNvSpPr>
          <p:nvPr>
            <p:ph idx="1"/>
          </p:nvPr>
        </p:nvSpPr>
        <p:spPr/>
        <p:txBody>
          <a:bodyPr/>
          <a:lstStyle/>
          <a:p>
            <a:pPr algn="ctr"/>
            <a:r>
              <a:rPr lang="en-US" sz="3600" b="1" dirty="0"/>
              <a:t>Roche </a:t>
            </a:r>
            <a:r>
              <a:rPr lang="en-US" sz="3600" b="1" dirty="0" err="1"/>
              <a:t>Accu-Chek</a:t>
            </a:r>
            <a:r>
              <a:rPr lang="en-US" sz="3600" b="1" dirty="0"/>
              <a:t> Inform II Whole Blood Glucose Meter Operator Training</a:t>
            </a:r>
          </a:p>
          <a:p>
            <a:pPr algn="ctr"/>
            <a:endParaRPr lang="en-US" sz="3600" b="1" dirty="0"/>
          </a:p>
          <a:p>
            <a:pPr algn="ctr">
              <a:buNone/>
            </a:pPr>
            <a:r>
              <a:rPr lang="en-US" sz="3600" b="1" dirty="0"/>
              <a:t>SLVHCS </a:t>
            </a:r>
          </a:p>
          <a:p>
            <a:pPr algn="ctr">
              <a:buNone/>
            </a:pPr>
            <a:r>
              <a:rPr lang="en-US" sz="3600" b="1" dirty="0"/>
              <a:t>Pathology and Laboratory Medicine </a:t>
            </a:r>
          </a:p>
          <a:p>
            <a:pPr algn="ctr">
              <a:buNone/>
            </a:pPr>
            <a:r>
              <a:rPr lang="en-US" sz="3600" b="1" dirty="0"/>
              <a:t>Ancillary Testing Department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3657600" y="273050"/>
            <a:ext cx="5029200" cy="1162050"/>
          </a:xfrm>
        </p:spPr>
        <p:txBody>
          <a:bodyPr/>
          <a:lstStyle/>
          <a:p>
            <a:endParaRPr lang="en-US" dirty="0"/>
          </a:p>
        </p:txBody>
      </p:sp>
      <p:sp>
        <p:nvSpPr>
          <p:cNvPr id="3" name="Subtitle 2"/>
          <p:cNvSpPr>
            <a:spLocks noGrp="1"/>
          </p:cNvSpPr>
          <p:nvPr>
            <p:ph idx="1"/>
          </p:nvPr>
        </p:nvSpPr>
        <p:spPr>
          <a:xfrm>
            <a:off x="3810000" y="304801"/>
            <a:ext cx="4876800" cy="838199"/>
          </a:xfrm>
        </p:spPr>
        <p:txBody>
          <a:bodyPr>
            <a:normAutofit/>
          </a:bodyPr>
          <a:lstStyle/>
          <a:p>
            <a:pPr>
              <a:buNone/>
            </a:pPr>
            <a:r>
              <a:rPr lang="en-US" sz="4000" dirty="0"/>
              <a:t>            </a:t>
            </a:r>
            <a:r>
              <a:rPr lang="en-US" sz="4000" b="1" dirty="0"/>
              <a:t>INTEGRITY</a:t>
            </a:r>
            <a:r>
              <a:rPr lang="en-US" sz="4000" dirty="0"/>
              <a:t>   </a:t>
            </a:r>
            <a:endParaRPr lang="en-US" sz="4000" b="1" dirty="0"/>
          </a:p>
        </p:txBody>
      </p:sp>
      <p:sp>
        <p:nvSpPr>
          <p:cNvPr id="6" name="Text Placeholder 5"/>
          <p:cNvSpPr>
            <a:spLocks noGrp="1"/>
          </p:cNvSpPr>
          <p:nvPr>
            <p:ph type="body" sz="half" idx="2"/>
          </p:nvPr>
        </p:nvSpPr>
        <p:spPr>
          <a:xfrm>
            <a:off x="457200" y="1295400"/>
            <a:ext cx="3810000" cy="5257800"/>
          </a:xfrm>
        </p:spPr>
        <p:txBody>
          <a:bodyPr>
            <a:normAutofit fontScale="85000" lnSpcReduction="10000"/>
          </a:bodyPr>
          <a:lstStyle/>
          <a:p>
            <a:r>
              <a:rPr lang="en-US" sz="2000" b="1" dirty="0"/>
              <a:t>I---Integrity</a:t>
            </a:r>
            <a:r>
              <a:rPr lang="en-US" sz="2000" dirty="0"/>
              <a:t>: Remember to always wear your Personal Protective Equipment (gloves) while operating your meter. Inspect your meter, reagent strips and controls for any visible damage.  The meter must be disinfected between each patient </a:t>
            </a:r>
            <a:r>
              <a:rPr lang="en-US" sz="2000"/>
              <a:t>with Super Sani </a:t>
            </a:r>
            <a:r>
              <a:rPr lang="en-US" sz="2000" dirty="0"/>
              <a:t>Cloth wipes (wet for 2 minutes), dry with clean gauze or paper towel. Turn off meter before cleaning and disinfecting.  Avoid contact with the meter’s strip port entry area. electronic components when cleaning.  Get credit for cleaning, document! This documentation is recorded in the meter after every cleaning. Verify lot numbers for controls and reagent strips that are in use.  Check your reagent  strips and controls for opened and expiration dates.  </a:t>
            </a:r>
            <a:r>
              <a:rPr lang="en-US" sz="2000" dirty="0">
                <a:solidFill>
                  <a:srgbClr val="00B050"/>
                </a:solidFill>
              </a:rPr>
              <a:t>  </a:t>
            </a:r>
            <a:r>
              <a:rPr lang="en-US" sz="2000" dirty="0"/>
              <a:t>The reagent strips expire according to the manufacturer’s expiration date located on the side of the reagent bottle.</a:t>
            </a:r>
          </a:p>
        </p:txBody>
      </p:sp>
      <p:pic>
        <p:nvPicPr>
          <p:cNvPr id="2051" name="Picture 3" descr="C:\Documents and Settings\vhanolgriffc4\Local Settings\Temporary Internet Files\Content.IE5\HLNLTVEH\MC900239653[1].wmf"/>
          <p:cNvPicPr>
            <a:picLocks noChangeAspect="1" noChangeArrowheads="1"/>
          </p:cNvPicPr>
          <p:nvPr/>
        </p:nvPicPr>
        <p:blipFill>
          <a:blip r:embed="rId3" cstate="print"/>
          <a:srcRect/>
          <a:stretch>
            <a:fillRect/>
          </a:stretch>
        </p:blipFill>
        <p:spPr bwMode="auto">
          <a:xfrm>
            <a:off x="4619993" y="1905000"/>
            <a:ext cx="3951035" cy="4191000"/>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43400" y="273050"/>
            <a:ext cx="4267200" cy="793750"/>
          </a:xfrm>
        </p:spPr>
        <p:txBody>
          <a:bodyPr>
            <a:normAutofit fontScale="90000"/>
          </a:bodyPr>
          <a:lstStyle/>
          <a:p>
            <a:pPr algn="ctr"/>
            <a:r>
              <a:rPr lang="en-US" sz="4400" dirty="0">
                <a:latin typeface="Calibri" pitchFamily="34" charset="0"/>
              </a:rPr>
              <a:t>INTEGRITY (cont.)</a:t>
            </a:r>
          </a:p>
        </p:txBody>
      </p:sp>
      <p:sp>
        <p:nvSpPr>
          <p:cNvPr id="4" name="Text Placeholder 3"/>
          <p:cNvSpPr>
            <a:spLocks noGrp="1"/>
          </p:cNvSpPr>
          <p:nvPr>
            <p:ph type="body" sz="half" idx="2"/>
          </p:nvPr>
        </p:nvSpPr>
        <p:spPr>
          <a:xfrm>
            <a:off x="457200" y="838200"/>
            <a:ext cx="3810000" cy="5715000"/>
          </a:xfrm>
        </p:spPr>
        <p:txBody>
          <a:bodyPr>
            <a:normAutofit fontScale="92500" lnSpcReduction="10000"/>
          </a:bodyPr>
          <a:lstStyle/>
          <a:p>
            <a:r>
              <a:rPr lang="en-US" sz="1600" b="1" dirty="0"/>
              <a:t>Integrity (cont.)-</a:t>
            </a:r>
            <a:r>
              <a:rPr lang="en-US" sz="1600" dirty="0"/>
              <a:t>The code number is also located on the side of the reagent bottle</a:t>
            </a:r>
            <a:r>
              <a:rPr lang="en-US" sz="1600" dirty="0">
                <a:solidFill>
                  <a:srgbClr val="00B050"/>
                </a:solidFill>
              </a:rPr>
              <a:t>.  </a:t>
            </a:r>
            <a:r>
              <a:rPr lang="en-US" sz="1600" dirty="0"/>
              <a:t>Date and initial a new  bottle on opening.  The liquid controls expire 3 months after opening.  New bottles of controls must be initialed and dated when opened.  The expiration date must also be written on the controls (3 months).  Check for inappropriate storage of controls and reagent strips. Reagent strips are very sensitive to light, temperature, and moisture. The reagent strips and controls should be kept sealed and at room temperature.  If any problems are noted, obtain new reagents before testing and inform the nurse manager.  Properly identify patients according to SLVHCS protocol (two identifiers). In the event of an emergency and the patient or visitor’s SSN is unknown; </a:t>
            </a:r>
            <a:r>
              <a:rPr lang="en-US" sz="1600" b="1" dirty="0"/>
              <a:t>911911911</a:t>
            </a:r>
            <a:r>
              <a:rPr lang="en-US" sz="1600" dirty="0"/>
              <a:t> can be used in place of  the patient’s SSN. The lab must be notified of the event and the correct SSN  communicated. The best way to ensure accuracy is to scan the appropriate bar codes (on reagents or patient ID cards) and verify the correct number in meter. Your two best sources of information is your Ancillary Testing Department (ATD) and your Standard operation Procedure Manual </a:t>
            </a:r>
            <a:r>
              <a:rPr lang="en-US" sz="1700" dirty="0"/>
              <a:t>(SOP). </a:t>
            </a:r>
          </a:p>
        </p:txBody>
      </p:sp>
      <p:pic>
        <p:nvPicPr>
          <p:cNvPr id="1026" name="Picture 2" descr="C:\Documents and Settings\vhanolgriffc4\Local Settings\Temporary Internet Files\Content.IE5\HLNLTVEH\MC900239653[1].wmf"/>
          <p:cNvPicPr>
            <a:picLocks noGrp="1" noChangeAspect="1" noChangeArrowheads="1"/>
          </p:cNvPicPr>
          <p:nvPr>
            <p:ph idx="1"/>
          </p:nvPr>
        </p:nvPicPr>
        <p:blipFill>
          <a:blip r:embed="rId2" cstate="print"/>
          <a:srcRect/>
          <a:stretch>
            <a:fillRect/>
          </a:stretch>
        </p:blipFill>
        <p:spPr bwMode="auto">
          <a:xfrm>
            <a:off x="4343400" y="1600200"/>
            <a:ext cx="4166546" cy="4419600"/>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419600" y="5334000"/>
            <a:ext cx="3008313" cy="1295400"/>
          </a:xfrm>
        </p:spPr>
        <p:txBody>
          <a:bodyPr>
            <a:normAutofit fontScale="90000"/>
          </a:bodyPr>
          <a:lstStyle/>
          <a:p>
            <a:br>
              <a:rPr lang="en-US" sz="3200" dirty="0">
                <a:latin typeface="Calibri" pitchFamily="34" charset="0"/>
                <a:cs typeface="Times New Roman" pitchFamily="18" charset="0"/>
              </a:rPr>
            </a:br>
            <a:br>
              <a:rPr lang="en-US" sz="3200" dirty="0">
                <a:latin typeface="Calibri" pitchFamily="34" charset="0"/>
                <a:cs typeface="Times New Roman" pitchFamily="18" charset="0"/>
              </a:rPr>
            </a:br>
            <a:r>
              <a:rPr lang="en-US" sz="3200" dirty="0">
                <a:latin typeface="Calibri" pitchFamily="34" charset="0"/>
                <a:cs typeface="Times New Roman" pitchFamily="18" charset="0"/>
              </a:rPr>
              <a:t>                         </a:t>
            </a:r>
            <a:r>
              <a:rPr lang="en-US" sz="4400" dirty="0">
                <a:latin typeface="Calibri" pitchFamily="34" charset="0"/>
                <a:cs typeface="Times New Roman" pitchFamily="18" charset="0"/>
              </a:rPr>
              <a:t>QUALITY  CONTROL</a:t>
            </a:r>
            <a:endParaRPr lang="en-US" sz="3200" dirty="0">
              <a:latin typeface="Times New Roman" pitchFamily="18" charset="0"/>
              <a:cs typeface="Times New Roman" pitchFamily="18" charset="0"/>
            </a:endParaRPr>
          </a:p>
        </p:txBody>
      </p:sp>
      <p:pic>
        <p:nvPicPr>
          <p:cNvPr id="2050" name="Picture 2" descr="C:\Documents and Settings\VHANOLLEWISD\Local Settings\Temporary Internet Files\Content.IE5\2ICNETQN\MPj04004250000[1].jpg"/>
          <p:cNvPicPr>
            <a:picLocks noGrp="1" noChangeAspect="1" noChangeArrowheads="1"/>
          </p:cNvPicPr>
          <p:nvPr>
            <p:ph idx="1"/>
          </p:nvPr>
        </p:nvPicPr>
        <p:blipFill>
          <a:blip r:embed="rId3" cstate="print"/>
          <a:srcRect/>
          <a:stretch>
            <a:fillRect/>
          </a:stretch>
        </p:blipFill>
        <p:spPr>
          <a:xfrm>
            <a:off x="3733800" y="304800"/>
            <a:ext cx="5410200" cy="5052541"/>
          </a:xfrm>
        </p:spPr>
      </p:pic>
      <p:sp>
        <p:nvSpPr>
          <p:cNvPr id="7" name="Text Placeholder 6"/>
          <p:cNvSpPr>
            <a:spLocks noGrp="1"/>
          </p:cNvSpPr>
          <p:nvPr>
            <p:ph type="body" sz="half" idx="2"/>
          </p:nvPr>
        </p:nvSpPr>
        <p:spPr>
          <a:xfrm>
            <a:off x="304800" y="381000"/>
            <a:ext cx="3276600" cy="6248400"/>
          </a:xfrm>
        </p:spPr>
        <p:txBody>
          <a:bodyPr>
            <a:noAutofit/>
          </a:bodyPr>
          <a:lstStyle/>
          <a:p>
            <a:r>
              <a:rPr lang="en-US" sz="1700" b="1" dirty="0"/>
              <a:t>Q---Quality Control: </a:t>
            </a:r>
            <a:r>
              <a:rPr lang="en-US" sz="1700" dirty="0"/>
              <a:t>Run a low and high control each morning or when appropriate.  The meter must be </a:t>
            </a:r>
            <a:r>
              <a:rPr lang="en-US" sz="1700" dirty="0" err="1"/>
              <a:t>QC’d</a:t>
            </a:r>
            <a:r>
              <a:rPr lang="en-US" sz="1700" dirty="0"/>
              <a:t> every 24 hrs. Verify the lot number for the control levels and reagent strips that are in use. Scanning of reagent strip and control bottles will be required.  Rerun your controls if your meter is ever dropped or if you have questions regarding the results that you are obtaining on your patients.  Controls that are  acceptable will give you a PASS as a result or a FAIL if it is out of range. If you have problems with your  QC material; the first step is to repeat the level that is out. If your meter does not pass it’s QC; it can not be used for glucose evaluation.  The nurse manager and Ancillary Testing Coordinator should be notified if a meter becomes inoperable.</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76800" y="4724400"/>
            <a:ext cx="3008313" cy="1162050"/>
          </a:xfrm>
        </p:spPr>
        <p:txBody>
          <a:bodyPr>
            <a:normAutofit/>
          </a:bodyPr>
          <a:lstStyle/>
          <a:p>
            <a:r>
              <a:rPr lang="en-US" sz="4000" dirty="0"/>
              <a:t>   HISTORY</a:t>
            </a:r>
          </a:p>
        </p:txBody>
      </p:sp>
      <p:sp>
        <p:nvSpPr>
          <p:cNvPr id="4" name="Text Placeholder 3"/>
          <p:cNvSpPr>
            <a:spLocks noGrp="1"/>
          </p:cNvSpPr>
          <p:nvPr>
            <p:ph type="body" sz="half" idx="2"/>
          </p:nvPr>
        </p:nvSpPr>
        <p:spPr>
          <a:xfrm>
            <a:off x="457200" y="381000"/>
            <a:ext cx="3581400" cy="6248400"/>
          </a:xfrm>
        </p:spPr>
        <p:txBody>
          <a:bodyPr>
            <a:noAutofit/>
          </a:bodyPr>
          <a:lstStyle/>
          <a:p>
            <a:r>
              <a:rPr lang="en-US" sz="1700" b="1" dirty="0"/>
              <a:t>H---History</a:t>
            </a:r>
            <a:r>
              <a:rPr lang="en-US" sz="1700" dirty="0"/>
              <a:t>: It is important to obtain a medical history of the patient being tested. </a:t>
            </a:r>
            <a:r>
              <a:rPr lang="en-US" dirty="0"/>
              <a:t>definition).   </a:t>
            </a:r>
            <a:r>
              <a:rPr lang="en-US" sz="1200" b="1" dirty="0"/>
              <a:t>Glucose results obtained while using this testing system may be falsely elevated or decreased according to the patients physiologic condition. The following conditions may affect the  patient’s  glucose result. </a:t>
            </a:r>
            <a:r>
              <a:rPr lang="en-US" sz="1200" b="1" dirty="0" err="1"/>
              <a:t>Hct</a:t>
            </a:r>
            <a:r>
              <a:rPr lang="en-US" sz="1200" b="1" dirty="0"/>
              <a:t> values &lt;10 and &gt;65%; Lipemic samples (triglycerides &gt; 1800 mg/dl); blood  concentrations of galactose &gt;15mg/dl; intravenous administration of ascorbic acid resulting in concentrations &gt;15mg/dl; impaired circulation, dehydration, Ketoacidosis, hypotension and decompensated heart</a:t>
            </a:r>
            <a:r>
              <a:rPr lang="en-US" sz="1600" b="1" dirty="0"/>
              <a:t>. </a:t>
            </a:r>
            <a:r>
              <a:rPr lang="en-US" sz="1600" dirty="0"/>
              <a:t>While the standard of practice has been to use the meter whenever a patient presents in a code situation, in late 2014/early 2015 the FDA issued strong guidance directing </a:t>
            </a:r>
            <a:r>
              <a:rPr lang="en-US" sz="1600"/>
              <a:t>that finger stick </a:t>
            </a:r>
            <a:r>
              <a:rPr lang="en-US" sz="1600" dirty="0"/>
              <a:t>glucose not be performed on patients who could be considered critically ill (our facility is finalizing our local definition) </a:t>
            </a:r>
            <a:r>
              <a:rPr lang="en-US" sz="1700" dirty="0"/>
              <a:t>If any of these conditions apply to the patient;  their glucose should be tested in the lab or by a device using  an alternate methodology. </a:t>
            </a:r>
            <a:r>
              <a:rPr lang="en-US" dirty="0"/>
              <a:t>• The performance of this system has not been evaluated in the critically ill and should not be used</a:t>
            </a:r>
          </a:p>
          <a:p>
            <a:r>
              <a:rPr lang="en-US" dirty="0"/>
              <a:t> </a:t>
            </a:r>
          </a:p>
          <a:p>
            <a:endParaRPr lang="en-US" sz="1700" dirty="0"/>
          </a:p>
        </p:txBody>
      </p:sp>
      <p:pic>
        <p:nvPicPr>
          <p:cNvPr id="3080" name="Picture 8" descr="C:\Documents and Settings\VHANOLLEWISD\Local Settings\Temporary Internet Files\Content.IE5\ZCCZHN1J\MPj04427850000[1].jpg"/>
          <p:cNvPicPr>
            <a:picLocks noGrp="1" noChangeAspect="1" noChangeArrowheads="1"/>
          </p:cNvPicPr>
          <p:nvPr>
            <p:ph idx="1"/>
          </p:nvPr>
        </p:nvPicPr>
        <p:blipFill>
          <a:blip r:embed="rId3" cstate="print"/>
          <a:srcRect/>
          <a:stretch>
            <a:fillRect/>
          </a:stretch>
        </p:blipFill>
        <p:spPr bwMode="auto">
          <a:xfrm>
            <a:off x="4114800" y="838200"/>
            <a:ext cx="4809102" cy="3657600"/>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19600" y="5105400"/>
            <a:ext cx="3657600" cy="1295400"/>
          </a:xfrm>
        </p:spPr>
        <p:txBody>
          <a:bodyPr>
            <a:normAutofit/>
          </a:bodyPr>
          <a:lstStyle/>
          <a:p>
            <a:pPr algn="ctr"/>
            <a:r>
              <a:rPr lang="en-US" sz="4000" dirty="0"/>
              <a:t>  ELIMINATE</a:t>
            </a:r>
          </a:p>
        </p:txBody>
      </p:sp>
      <p:sp>
        <p:nvSpPr>
          <p:cNvPr id="4" name="Text Placeholder 3"/>
          <p:cNvSpPr>
            <a:spLocks noGrp="1"/>
          </p:cNvSpPr>
          <p:nvPr>
            <p:ph type="body" sz="half" idx="2"/>
          </p:nvPr>
        </p:nvSpPr>
        <p:spPr>
          <a:xfrm>
            <a:off x="457200" y="990600"/>
            <a:ext cx="3429000" cy="5486400"/>
          </a:xfrm>
        </p:spPr>
        <p:txBody>
          <a:bodyPr>
            <a:noAutofit/>
          </a:bodyPr>
          <a:lstStyle/>
          <a:p>
            <a:r>
              <a:rPr lang="en-US" sz="1700" b="1" dirty="0"/>
              <a:t>E---Eliminate contaminants: </a:t>
            </a:r>
            <a:r>
              <a:rPr lang="en-US" sz="1700" dirty="0"/>
              <a:t>Assess patient to determine which finger to use and how deep to set the lancet (if using adjustable lancets).  Always use a new lancet to puncture the site.  Thoroughly clean the site to puncture with an alcohol prep or soap and water; assure it’s dry. This will help eliminate the possibility of infections and the risk of false results.  Remnants of food, fruits, or candy on the finger will give a falsely elevated result. Remember to wipe away the first drop of blood to remove tissue fluid contaminant and test the next.  Never squeeze the puncture site hard as this will cause excess tissue fluid to  contaminate the blood drop.  Never reuse a puncture site.</a:t>
            </a:r>
          </a:p>
        </p:txBody>
      </p:sp>
      <p:pic>
        <p:nvPicPr>
          <p:cNvPr id="1026" name="Picture 2" descr="C:\Documents and Settings\VHANOLLEWISD\Local Settings\Temporary Internet Files\Content.IE5\ZCCZHN1J\MCj04361330000[1].wmf"/>
          <p:cNvPicPr>
            <a:picLocks noGrp="1" noChangeAspect="1" noChangeArrowheads="1"/>
          </p:cNvPicPr>
          <p:nvPr>
            <p:ph idx="1"/>
          </p:nvPr>
        </p:nvPicPr>
        <p:blipFill>
          <a:blip r:embed="rId3" cstate="print"/>
          <a:srcRect l="4906"/>
          <a:stretch>
            <a:fillRect/>
          </a:stretch>
        </p:blipFill>
        <p:spPr bwMode="auto">
          <a:xfrm>
            <a:off x="3962400" y="1752600"/>
            <a:ext cx="4438453" cy="3657600"/>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38600" y="4191000"/>
            <a:ext cx="3008313" cy="1162050"/>
          </a:xfrm>
        </p:spPr>
        <p:txBody>
          <a:bodyPr>
            <a:normAutofit/>
          </a:bodyPr>
          <a:lstStyle/>
          <a:p>
            <a:r>
              <a:rPr lang="en-US" sz="4000" dirty="0"/>
              <a:t>             LOAD</a:t>
            </a:r>
          </a:p>
        </p:txBody>
      </p:sp>
      <p:sp>
        <p:nvSpPr>
          <p:cNvPr id="4" name="Text Placeholder 3"/>
          <p:cNvSpPr>
            <a:spLocks noGrp="1"/>
          </p:cNvSpPr>
          <p:nvPr>
            <p:ph type="body" sz="half" idx="2"/>
          </p:nvPr>
        </p:nvSpPr>
        <p:spPr>
          <a:xfrm>
            <a:off x="457200" y="685800"/>
            <a:ext cx="3886200" cy="5638800"/>
          </a:xfrm>
        </p:spPr>
        <p:txBody>
          <a:bodyPr>
            <a:noAutofit/>
          </a:bodyPr>
          <a:lstStyle/>
          <a:p>
            <a:r>
              <a:rPr lang="en-US" sz="1700" b="1" dirty="0"/>
              <a:t>L---Load: </a:t>
            </a:r>
            <a:r>
              <a:rPr lang="en-US" sz="1700" dirty="0"/>
              <a:t>The meter can be used only with a valid operator ID and acceptable QC.  A drop of blood must be applied to the front edge</a:t>
            </a:r>
            <a:r>
              <a:rPr lang="en-US" sz="1700" dirty="0">
                <a:solidFill>
                  <a:srgbClr val="FF0000"/>
                </a:solidFill>
              </a:rPr>
              <a:t> </a:t>
            </a:r>
            <a:r>
              <a:rPr lang="en-US" sz="1700" dirty="0"/>
              <a:t>of the reagent strip once it is inserted into the meter.  Dose the strip as soon as possible after inserting into the meter. Avoid squeezing the hand and finger excessively. Wipe away the first drop of blood in order to minimize the possibility of tissue fluid contamination. Be sure that the entire window is filled. If the window is not completely filled; the test must be repeated. The comment “Procedure Error” should be chosen in order to discard these results. The meter will turn off after 5 minutes on any one screen.</a:t>
            </a:r>
          </a:p>
        </p:txBody>
      </p:sp>
      <p:pic>
        <p:nvPicPr>
          <p:cNvPr id="2067" name="Picture 19" descr="C:\Documents and Settings\VHANOLLEWISD\Local Settings\Temporary Internet Files\Content.IE5\2ICNETQN\MCHM00442_0000[1].wmf"/>
          <p:cNvPicPr>
            <a:picLocks noChangeAspect="1" noChangeArrowheads="1"/>
          </p:cNvPicPr>
          <p:nvPr/>
        </p:nvPicPr>
        <p:blipFill>
          <a:blip r:embed="rId3" cstate="print"/>
          <a:srcRect/>
          <a:stretch>
            <a:fillRect/>
          </a:stretch>
        </p:blipFill>
        <p:spPr bwMode="auto">
          <a:xfrm>
            <a:off x="5791199" y="1676399"/>
            <a:ext cx="914400" cy="914400"/>
          </a:xfrm>
          <a:prstGeom prst="rect">
            <a:avLst/>
          </a:prstGeom>
          <a:noFill/>
        </p:spPr>
      </p:pic>
      <p:pic>
        <p:nvPicPr>
          <p:cNvPr id="2068" name="Picture 20" descr="C:\Documents and Settings\VHANOLLEWISD\Local Settings\Temporary Internet Files\Content.IE5\2ICNETQN\MCHM00442_0000[1].wmf"/>
          <p:cNvPicPr>
            <a:picLocks noGrp="1" noChangeAspect="1" noChangeArrowheads="1"/>
          </p:cNvPicPr>
          <p:nvPr>
            <p:ph idx="1"/>
          </p:nvPr>
        </p:nvPicPr>
        <p:blipFill>
          <a:blip r:embed="rId3" cstate="print"/>
          <a:srcRect/>
          <a:stretch>
            <a:fillRect/>
          </a:stretch>
        </p:blipFill>
        <p:spPr bwMode="auto">
          <a:xfrm>
            <a:off x="5777965" y="2846647"/>
            <a:ext cx="914400" cy="914400"/>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00600" y="5410200"/>
            <a:ext cx="2551113" cy="1162050"/>
          </a:xfrm>
        </p:spPr>
        <p:txBody>
          <a:bodyPr>
            <a:normAutofit/>
          </a:bodyPr>
          <a:lstStyle/>
          <a:p>
            <a:r>
              <a:rPr lang="en-US" sz="4000" dirty="0"/>
              <a:t>PATIENCE</a:t>
            </a:r>
          </a:p>
        </p:txBody>
      </p:sp>
      <p:sp>
        <p:nvSpPr>
          <p:cNvPr id="3" name="Content Placeholder 2"/>
          <p:cNvSpPr>
            <a:spLocks noGrp="1"/>
          </p:cNvSpPr>
          <p:nvPr>
            <p:ph idx="1"/>
          </p:nvPr>
        </p:nvSpPr>
        <p:spPr>
          <a:xfrm>
            <a:off x="3575050" y="273051"/>
            <a:ext cx="5111750" cy="5670550"/>
          </a:xfrm>
        </p:spPr>
        <p:txBody>
          <a:bodyPr/>
          <a:lstStyle/>
          <a:p>
            <a:endParaRPr lang="en-US" dirty="0"/>
          </a:p>
        </p:txBody>
      </p:sp>
      <p:sp>
        <p:nvSpPr>
          <p:cNvPr id="4" name="Text Placeholder 3"/>
          <p:cNvSpPr>
            <a:spLocks noGrp="1"/>
          </p:cNvSpPr>
          <p:nvPr>
            <p:ph type="body" sz="half" idx="2"/>
          </p:nvPr>
        </p:nvSpPr>
        <p:spPr>
          <a:xfrm>
            <a:off x="457200" y="381000"/>
            <a:ext cx="3008313" cy="5745163"/>
          </a:xfrm>
        </p:spPr>
        <p:txBody>
          <a:bodyPr>
            <a:noAutofit/>
          </a:bodyPr>
          <a:lstStyle/>
          <a:p>
            <a:r>
              <a:rPr lang="en-US" sz="1700" b="1" dirty="0"/>
              <a:t>P-Patience:  </a:t>
            </a:r>
            <a:r>
              <a:rPr lang="en-US" sz="1700" dirty="0"/>
              <a:t>Remember to repeat any questionable or critical test before you treat. Our protocol for critical values is to repeat the test to assure that the result is reproducible.  If you get a critical high or low reading (&lt;50 or &gt;500); repeat immediately and then notify the Clinician. A repeat test for critical values is required to take place as soon as possible after the initial test. If possible use an alternative testing method for repeating critical results. In the event that a test is repeated for any reason, and it does not match within 20 percent of the initial test; then a 3</a:t>
            </a:r>
            <a:r>
              <a:rPr lang="en-US" sz="1700" baseline="30000" dirty="0"/>
              <a:t>rd</a:t>
            </a:r>
            <a:r>
              <a:rPr lang="en-US" sz="1700" dirty="0"/>
              <a:t> repeat is required for confirmation. Our normal range for glucose is 70-110 mg/dL.</a:t>
            </a:r>
          </a:p>
        </p:txBody>
      </p:sp>
      <p:pic>
        <p:nvPicPr>
          <p:cNvPr id="3074" name="Picture 2" descr="C:\Documents and Settings\VHANOLLEWISD\Local Settings\Temporary Internet Files\Content.IE5\ZCCZHN1J\MMAG00526_0000[1].gif"/>
          <p:cNvPicPr>
            <a:picLocks noChangeAspect="1" noChangeArrowheads="1" noCrop="1"/>
          </p:cNvPicPr>
          <p:nvPr/>
        </p:nvPicPr>
        <p:blipFill>
          <a:blip r:embed="rId3" cstate="print"/>
          <a:srcRect/>
          <a:stretch>
            <a:fillRect/>
          </a:stretch>
        </p:blipFill>
        <p:spPr bwMode="auto">
          <a:xfrm>
            <a:off x="3886200" y="1828800"/>
            <a:ext cx="3912974" cy="3474720"/>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48200" y="5334000"/>
            <a:ext cx="3008313" cy="857250"/>
          </a:xfrm>
        </p:spPr>
        <p:txBody>
          <a:bodyPr>
            <a:normAutofit/>
          </a:bodyPr>
          <a:lstStyle/>
          <a:p>
            <a:r>
              <a:rPr lang="en-US" sz="4000" dirty="0"/>
              <a:t>     SHOW</a:t>
            </a:r>
          </a:p>
        </p:txBody>
      </p:sp>
      <p:sp>
        <p:nvSpPr>
          <p:cNvPr id="4" name="Text Placeholder 3"/>
          <p:cNvSpPr>
            <a:spLocks noGrp="1"/>
          </p:cNvSpPr>
          <p:nvPr>
            <p:ph type="body" sz="half" idx="2"/>
          </p:nvPr>
        </p:nvSpPr>
        <p:spPr>
          <a:xfrm>
            <a:off x="457200" y="381000"/>
            <a:ext cx="3200400" cy="6248400"/>
          </a:xfrm>
        </p:spPr>
        <p:txBody>
          <a:bodyPr>
            <a:noAutofit/>
          </a:bodyPr>
          <a:lstStyle/>
          <a:p>
            <a:r>
              <a:rPr lang="en-US" sz="1700" b="1" dirty="0"/>
              <a:t>S---Show: </a:t>
            </a:r>
            <a:r>
              <a:rPr lang="en-US" sz="1700" dirty="0"/>
              <a:t>It is necessary to show in the patients’ CPRS notes and the meter comments that all critical results were repeated in a timely fashion and given to a Clinical Provider with verbal read back. In CPRS, the Critical Note Template can be used to document this information. In order to transmit results and comments from your meter; the meter must be downloaded. Docking the meter will transmit results to the patient’s chart; upload new information to each unit as well as charge the unit. Be aware that some docking stations will only charge the meter. The meter should be downloaded at least daily. It is good practice to dock the meter when not in use.  To prevent damage to the meter, remember to always turn the meter off before docking. </a:t>
            </a:r>
          </a:p>
        </p:txBody>
      </p:sp>
      <p:pic>
        <p:nvPicPr>
          <p:cNvPr id="1026" name="Picture 2" descr="C:\Documents and Settings\VHANOLLEWISD\Local Settings\Temporary Internet Files\Content.IE5\2ICNETQN\MPj04394220000[1].jpg"/>
          <p:cNvPicPr>
            <a:picLocks noGrp="1" noChangeAspect="1" noChangeArrowheads="1"/>
          </p:cNvPicPr>
          <p:nvPr>
            <p:ph idx="1"/>
          </p:nvPr>
        </p:nvPicPr>
        <p:blipFill>
          <a:blip r:embed="rId3" cstate="print"/>
          <a:srcRect/>
          <a:stretch>
            <a:fillRect/>
          </a:stretch>
        </p:blipFill>
        <p:spPr bwMode="auto">
          <a:xfrm>
            <a:off x="3581400" y="304800"/>
            <a:ext cx="5111750" cy="5111750"/>
          </a:xfrm>
          <a:prstGeom prst="rect">
            <a:avLst/>
          </a:prstGeom>
          <a:noFill/>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2273</TotalTime>
  <Words>1539</Words>
  <Application>Microsoft Office PowerPoint</Application>
  <PresentationFormat>On-screen Show (4:3)</PresentationFormat>
  <Paragraphs>47</Paragraphs>
  <Slides>9</Slides>
  <Notes>8</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Times New Roman</vt:lpstr>
      <vt:lpstr>Office Theme</vt:lpstr>
      <vt:lpstr>I.Q. H.E.L.P.S </vt:lpstr>
      <vt:lpstr>PowerPoint Presentation</vt:lpstr>
      <vt:lpstr>INTEGRITY (cont.)</vt:lpstr>
      <vt:lpstr>                           QUALITY  CONTROL</vt:lpstr>
      <vt:lpstr>   HISTORY</vt:lpstr>
      <vt:lpstr>  ELIMINATE</vt:lpstr>
      <vt:lpstr>             LOAD</vt:lpstr>
      <vt:lpstr>PATIENCE</vt:lpstr>
      <vt:lpstr>     SHOW</vt:lpstr>
    </vt:vector>
  </TitlesOfParts>
  <Company>Southeast Louisiana Veterans Health Care System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DEWITT’S CLASS</dc:title>
  <dc:creator>VHANOLLEWISD</dc:creator>
  <cp:lastModifiedBy>Lewis, Dewitt Joseph Jr.  (NOLA)</cp:lastModifiedBy>
  <cp:revision>239</cp:revision>
  <cp:lastPrinted>2013-07-11T17:05:09Z</cp:lastPrinted>
  <dcterms:created xsi:type="dcterms:W3CDTF">2009-11-25T17:06:12Z</dcterms:created>
  <dcterms:modified xsi:type="dcterms:W3CDTF">2018-10-31T13:17:51Z</dcterms:modified>
</cp:coreProperties>
</file>