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614" y="64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580176-F806-4CBC-8B27-00FECFC62EB3}"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2718693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580176-F806-4CBC-8B27-00FECFC62EB3}"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62034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580176-F806-4CBC-8B27-00FECFC62EB3}"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74225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580176-F806-4CBC-8B27-00FECFC62EB3}"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30921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580176-F806-4CBC-8B27-00FECFC62EB3}"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112024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580176-F806-4CBC-8B27-00FECFC62EB3}" type="datetimeFigureOut">
              <a:rPr lang="en-US" smtClean="0"/>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297598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580176-F806-4CBC-8B27-00FECFC62EB3}" type="datetimeFigureOut">
              <a:rPr lang="en-US" smtClean="0"/>
              <a:t>3/14/2013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72124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580176-F806-4CBC-8B27-00FECFC62EB3}" type="datetimeFigureOut">
              <a:rPr lang="en-US" smtClean="0"/>
              <a:t>3/14/2013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117290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80176-F806-4CBC-8B27-00FECFC62EB3}" type="datetimeFigureOut">
              <a:rPr lang="en-US" smtClean="0"/>
              <a:t>3/14/2013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1048453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80176-F806-4CBC-8B27-00FECFC62EB3}" type="datetimeFigureOut">
              <a:rPr lang="en-US" smtClean="0"/>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238778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80176-F806-4CBC-8B27-00FECFC62EB3}" type="datetimeFigureOut">
              <a:rPr lang="en-US" smtClean="0"/>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9CD0F-564E-4533-8DE3-1030A277BA81}" type="slidenum">
              <a:rPr lang="en-US" smtClean="0"/>
              <a:t>‹#›</a:t>
            </a:fld>
            <a:endParaRPr lang="en-US"/>
          </a:p>
        </p:txBody>
      </p:sp>
    </p:spTree>
    <p:extLst>
      <p:ext uri="{BB962C8B-B14F-4D97-AF65-F5344CB8AC3E}">
        <p14:creationId xmlns:p14="http://schemas.microsoft.com/office/powerpoint/2010/main" val="174893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E580176-F806-4CBC-8B27-00FECFC62EB3}" type="datetimeFigureOut">
              <a:rPr lang="en-US" smtClean="0"/>
              <a:t>3/14/2013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889CD0F-564E-4533-8DE3-1030A277BA81}" type="slidenum">
              <a:rPr lang="en-US" smtClean="0"/>
              <a:t>‹#›</a:t>
            </a:fld>
            <a:endParaRPr lang="en-US"/>
          </a:p>
        </p:txBody>
      </p:sp>
    </p:spTree>
    <p:extLst>
      <p:ext uri="{BB962C8B-B14F-4D97-AF65-F5344CB8AC3E}">
        <p14:creationId xmlns:p14="http://schemas.microsoft.com/office/powerpoint/2010/main" val="1718104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6858000" cy="1371600"/>
          </a:xfrm>
        </p:spPr>
        <p:txBody>
          <a:bodyPr>
            <a:normAutofit/>
          </a:bodyPr>
          <a:lstStyle/>
          <a:p>
            <a:r>
              <a:rPr lang="en-US" sz="3600" b="1" dirty="0" smtClean="0">
                <a:solidFill>
                  <a:schemeClr val="tx2">
                    <a:lumMod val="60000"/>
                    <a:lumOff val="40000"/>
                  </a:schemeClr>
                </a:solidFill>
                <a:latin typeface="Arial Black" pitchFamily="34" charset="0"/>
              </a:rPr>
              <a:t>ED Urine Collection</a:t>
            </a:r>
            <a:r>
              <a:rPr lang="en-US" dirty="0" smtClean="0"/>
              <a:t/>
            </a:r>
            <a:br>
              <a:rPr lang="en-US" dirty="0" smtClean="0"/>
            </a:br>
            <a:r>
              <a:rPr lang="en-US" sz="2200" dirty="0" smtClean="0">
                <a:solidFill>
                  <a:schemeClr val="tx2">
                    <a:lumMod val="60000"/>
                    <a:lumOff val="40000"/>
                  </a:schemeClr>
                </a:solidFill>
              </a:rPr>
              <a:t>(What You Should Expect)</a:t>
            </a:r>
            <a:endParaRPr lang="en-US" sz="2200" dirty="0">
              <a:solidFill>
                <a:schemeClr val="tx2">
                  <a:lumMod val="60000"/>
                  <a:lumOff val="40000"/>
                </a:schemeClr>
              </a:solidFill>
            </a:endParaRPr>
          </a:p>
        </p:txBody>
      </p:sp>
      <p:sp>
        <p:nvSpPr>
          <p:cNvPr id="4" name="TextBox 3"/>
          <p:cNvSpPr txBox="1"/>
          <p:nvPr/>
        </p:nvSpPr>
        <p:spPr>
          <a:xfrm>
            <a:off x="0" y="1371600"/>
            <a:ext cx="3429000" cy="369332"/>
          </a:xfrm>
          <a:prstGeom prst="rect">
            <a:avLst/>
          </a:prstGeom>
          <a:noFill/>
        </p:spPr>
        <p:txBody>
          <a:bodyPr wrap="square" rtlCol="0">
            <a:spAutoFit/>
          </a:bodyPr>
          <a:lstStyle/>
          <a:p>
            <a:pPr algn="ctr"/>
            <a:r>
              <a:rPr lang="en-US" b="1" dirty="0" smtClean="0">
                <a:solidFill>
                  <a:srgbClr val="C00000"/>
                </a:solidFill>
                <a:latin typeface="Arial" pitchFamily="34" charset="0"/>
                <a:cs typeface="Arial" pitchFamily="34" charset="0"/>
              </a:rPr>
              <a:t>Urinalysis</a:t>
            </a:r>
            <a:endParaRPr lang="en-US" b="1" dirty="0">
              <a:solidFill>
                <a:srgbClr val="C00000"/>
              </a:solidFill>
              <a:latin typeface="Arial" pitchFamily="34" charset="0"/>
              <a:cs typeface="Arial" pitchFamily="34" charset="0"/>
            </a:endParaRPr>
          </a:p>
        </p:txBody>
      </p:sp>
      <p:cxnSp>
        <p:nvCxnSpPr>
          <p:cNvPr id="6" name="Straight Connector 5"/>
          <p:cNvCxnSpPr/>
          <p:nvPr/>
        </p:nvCxnSpPr>
        <p:spPr>
          <a:xfrm>
            <a:off x="0" y="1371600"/>
            <a:ext cx="685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429000" y="1371600"/>
            <a:ext cx="10610" cy="525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4040945"/>
            <a:ext cx="685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610" y="6629400"/>
            <a:ext cx="6858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29000" y="1378627"/>
            <a:ext cx="3429000" cy="369332"/>
          </a:xfrm>
          <a:prstGeom prst="rect">
            <a:avLst/>
          </a:prstGeom>
          <a:noFill/>
        </p:spPr>
        <p:txBody>
          <a:bodyPr wrap="square" rtlCol="0">
            <a:spAutoFit/>
          </a:bodyPr>
          <a:lstStyle/>
          <a:p>
            <a:pPr algn="ctr"/>
            <a:r>
              <a:rPr lang="en-US" b="1" dirty="0" smtClean="0">
                <a:solidFill>
                  <a:srgbClr val="C00000"/>
                </a:solidFill>
                <a:latin typeface="Arial" pitchFamily="34" charset="0"/>
                <a:cs typeface="Arial" pitchFamily="34" charset="0"/>
              </a:rPr>
              <a:t>All Chemistries</a:t>
            </a:r>
            <a:endParaRPr lang="en-US" b="1" dirty="0">
              <a:solidFill>
                <a:srgbClr val="C00000"/>
              </a:solidFill>
              <a:latin typeface="Arial" pitchFamily="34" charset="0"/>
              <a:cs typeface="Arial" pitchFamily="34" charset="0"/>
            </a:endParaRPr>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964" y="2002082"/>
            <a:ext cx="498965" cy="1754668"/>
          </a:xfrm>
          <a:prstGeom prst="rect">
            <a:avLst/>
          </a:prstGeom>
        </p:spPr>
      </p:pic>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6929" y="1826732"/>
            <a:ext cx="465652" cy="2080390"/>
          </a:xfrm>
          <a:prstGeom prst="rect">
            <a:avLst/>
          </a:prstGeom>
        </p:spPr>
      </p:pic>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2581" y="1839220"/>
            <a:ext cx="630619" cy="2080390"/>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43200" y="1839221"/>
            <a:ext cx="493238" cy="2080390"/>
          </a:xfrm>
          <a:prstGeom prst="rect">
            <a:avLst/>
          </a:prstGeom>
        </p:spPr>
      </p:pic>
      <p:sp>
        <p:nvSpPr>
          <p:cNvPr id="24" name="TextBox 23"/>
          <p:cNvSpPr txBox="1"/>
          <p:nvPr/>
        </p:nvSpPr>
        <p:spPr>
          <a:xfrm>
            <a:off x="76200" y="1750793"/>
            <a:ext cx="914400" cy="2156330"/>
          </a:xfrm>
          <a:prstGeom prst="rect">
            <a:avLst/>
          </a:prstGeom>
          <a:noFill/>
        </p:spPr>
        <p:txBody>
          <a:bodyPr wrap="square" rtlCol="0">
            <a:spAutoFit/>
          </a:bodyPr>
          <a:lstStyle/>
          <a:p>
            <a:pPr algn="ctr"/>
            <a:r>
              <a:rPr lang="en-US" dirty="0" smtClean="0"/>
              <a:t>Any of these tubes can be used for a UA</a:t>
            </a:r>
            <a:endParaRPr lang="en-US" dirty="0"/>
          </a:p>
        </p:txBody>
      </p:sp>
      <p:sp>
        <p:nvSpPr>
          <p:cNvPr id="25" name="TextBox 24"/>
          <p:cNvSpPr txBox="1"/>
          <p:nvPr/>
        </p:nvSpPr>
        <p:spPr>
          <a:xfrm>
            <a:off x="10610" y="4040945"/>
            <a:ext cx="3429000" cy="369332"/>
          </a:xfrm>
          <a:prstGeom prst="rect">
            <a:avLst/>
          </a:prstGeom>
          <a:noFill/>
        </p:spPr>
        <p:txBody>
          <a:bodyPr wrap="square" rtlCol="0">
            <a:spAutoFit/>
          </a:bodyPr>
          <a:lstStyle/>
          <a:p>
            <a:pPr algn="ctr"/>
            <a:r>
              <a:rPr lang="en-US" b="1" dirty="0" smtClean="0">
                <a:solidFill>
                  <a:srgbClr val="C00000"/>
                </a:solidFill>
                <a:latin typeface="Arial" pitchFamily="34" charset="0"/>
                <a:cs typeface="Arial" pitchFamily="34" charset="0"/>
              </a:rPr>
              <a:t>Microbiology</a:t>
            </a:r>
            <a:endParaRPr lang="en-US" b="1" dirty="0">
              <a:solidFill>
                <a:srgbClr val="C00000"/>
              </a:solidFill>
              <a:latin typeface="Arial" pitchFamily="34" charset="0"/>
              <a:cs typeface="Arial" pitchFamily="34" charset="0"/>
            </a:endParaRPr>
          </a:p>
        </p:txBody>
      </p:sp>
      <p:sp>
        <p:nvSpPr>
          <p:cNvPr id="26" name="TextBox 25"/>
          <p:cNvSpPr txBox="1"/>
          <p:nvPr/>
        </p:nvSpPr>
        <p:spPr>
          <a:xfrm>
            <a:off x="3429000" y="4046989"/>
            <a:ext cx="3429000" cy="369332"/>
          </a:xfrm>
          <a:prstGeom prst="rect">
            <a:avLst/>
          </a:prstGeom>
          <a:noFill/>
        </p:spPr>
        <p:txBody>
          <a:bodyPr wrap="square" rtlCol="0">
            <a:spAutoFit/>
          </a:bodyPr>
          <a:lstStyle/>
          <a:p>
            <a:pPr algn="ctr"/>
            <a:r>
              <a:rPr lang="en-US" b="1" dirty="0" smtClean="0">
                <a:solidFill>
                  <a:srgbClr val="C00000"/>
                </a:solidFill>
                <a:latin typeface="Arial" pitchFamily="34" charset="0"/>
                <a:cs typeface="Arial" pitchFamily="34" charset="0"/>
              </a:rPr>
              <a:t>Molecular</a:t>
            </a:r>
            <a:endParaRPr lang="en-US" b="1" dirty="0">
              <a:solidFill>
                <a:srgbClr val="C00000"/>
              </a:solidFill>
              <a:latin typeface="Arial" pitchFamily="34" charset="0"/>
              <a:cs typeface="Arial" pitchFamily="34" charset="0"/>
            </a:endParaRPr>
          </a:p>
        </p:txBody>
      </p:sp>
      <p:pic>
        <p:nvPicPr>
          <p:cNvPr id="27" name="Picture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8190" y="1826732"/>
            <a:ext cx="630619" cy="2080390"/>
          </a:xfrm>
          <a:prstGeom prst="rect">
            <a:avLst/>
          </a:prstGeom>
        </p:spPr>
      </p:pic>
      <p:pic>
        <p:nvPicPr>
          <p:cNvPr id="28" name="Picture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8809" y="1826732"/>
            <a:ext cx="493238" cy="2080390"/>
          </a:xfrm>
          <a:prstGeom prst="rect">
            <a:avLst/>
          </a:prstGeom>
        </p:spPr>
      </p:pic>
      <p:pic>
        <p:nvPicPr>
          <p:cNvPr id="29" name="Picture 2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0374" y="4439049"/>
            <a:ext cx="493238" cy="2080390"/>
          </a:xfrm>
          <a:prstGeom prst="rect">
            <a:avLst/>
          </a:prstGeom>
        </p:spPr>
      </p:pic>
      <p:pic>
        <p:nvPicPr>
          <p:cNvPr id="30" name="Picture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9755" y="4439049"/>
            <a:ext cx="630619" cy="2080390"/>
          </a:xfrm>
          <a:prstGeom prst="rect">
            <a:avLst/>
          </a:prstGeom>
        </p:spPr>
      </p:pic>
      <p:pic>
        <p:nvPicPr>
          <p:cNvPr id="31" name="Picture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0283" y="4637575"/>
            <a:ext cx="475244" cy="1671248"/>
          </a:xfrm>
          <a:prstGeom prst="rect">
            <a:avLst/>
          </a:prstGeom>
        </p:spPr>
      </p:pic>
      <p:pic>
        <p:nvPicPr>
          <p:cNvPr id="33" name="Picture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0590" y="4433005"/>
            <a:ext cx="630619" cy="2080390"/>
          </a:xfrm>
          <a:prstGeom prst="rect">
            <a:avLst/>
          </a:prstGeom>
        </p:spPr>
      </p:pic>
      <p:pic>
        <p:nvPicPr>
          <p:cNvPr id="34" name="Picture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1209" y="4433005"/>
            <a:ext cx="493238" cy="2080390"/>
          </a:xfrm>
          <a:prstGeom prst="rect">
            <a:avLst/>
          </a:prstGeom>
        </p:spPr>
      </p:pic>
      <p:sp>
        <p:nvSpPr>
          <p:cNvPr id="35" name="TextBox 34"/>
          <p:cNvSpPr txBox="1"/>
          <p:nvPr/>
        </p:nvSpPr>
        <p:spPr>
          <a:xfrm>
            <a:off x="3581400" y="1935785"/>
            <a:ext cx="1143000" cy="1862285"/>
          </a:xfrm>
          <a:prstGeom prst="rect">
            <a:avLst/>
          </a:prstGeom>
          <a:noFill/>
        </p:spPr>
        <p:txBody>
          <a:bodyPr wrap="square" rtlCol="0">
            <a:spAutoFit/>
          </a:bodyPr>
          <a:lstStyle/>
          <a:p>
            <a:pPr algn="ctr"/>
            <a:r>
              <a:rPr lang="en-US" dirty="0" smtClean="0"/>
              <a:t>Only these tubes can be used for Chemistry</a:t>
            </a:r>
            <a:endParaRPr lang="en-US" dirty="0"/>
          </a:p>
        </p:txBody>
      </p:sp>
      <p:sp>
        <p:nvSpPr>
          <p:cNvPr id="36" name="TextBox 35"/>
          <p:cNvSpPr txBox="1"/>
          <p:nvPr/>
        </p:nvSpPr>
        <p:spPr>
          <a:xfrm>
            <a:off x="145763" y="4357065"/>
            <a:ext cx="914400" cy="2156330"/>
          </a:xfrm>
          <a:prstGeom prst="rect">
            <a:avLst/>
          </a:prstGeom>
          <a:noFill/>
        </p:spPr>
        <p:txBody>
          <a:bodyPr wrap="square" rtlCol="0">
            <a:spAutoFit/>
          </a:bodyPr>
          <a:lstStyle/>
          <a:p>
            <a:pPr algn="ctr"/>
            <a:r>
              <a:rPr lang="en-US" dirty="0" smtClean="0"/>
              <a:t>Only these tubes can be used for a Culture</a:t>
            </a:r>
            <a:endParaRPr lang="en-US" dirty="0"/>
          </a:p>
        </p:txBody>
      </p:sp>
      <p:sp>
        <p:nvSpPr>
          <p:cNvPr id="37" name="TextBox 36"/>
          <p:cNvSpPr txBox="1"/>
          <p:nvPr/>
        </p:nvSpPr>
        <p:spPr>
          <a:xfrm>
            <a:off x="3619018" y="4836102"/>
            <a:ext cx="1246790" cy="1274195"/>
          </a:xfrm>
          <a:prstGeom prst="rect">
            <a:avLst/>
          </a:prstGeom>
          <a:noFill/>
        </p:spPr>
        <p:txBody>
          <a:bodyPr wrap="square" rtlCol="0">
            <a:spAutoFit/>
          </a:bodyPr>
          <a:lstStyle/>
          <a:p>
            <a:pPr algn="ctr"/>
            <a:r>
              <a:rPr lang="en-US" dirty="0" smtClean="0"/>
              <a:t>Only these tubes can be used for Molecular</a:t>
            </a:r>
            <a:endParaRPr lang="en-US" dirty="0"/>
          </a:p>
        </p:txBody>
      </p:sp>
      <p:grpSp>
        <p:nvGrpSpPr>
          <p:cNvPr id="44" name="Group 43"/>
          <p:cNvGrpSpPr/>
          <p:nvPr/>
        </p:nvGrpSpPr>
        <p:grpSpPr>
          <a:xfrm>
            <a:off x="145763" y="6710065"/>
            <a:ext cx="6559837" cy="2142530"/>
            <a:chOff x="145763" y="6858000"/>
            <a:chExt cx="6559837" cy="2142530"/>
          </a:xfrm>
        </p:grpSpPr>
        <p:sp>
          <p:nvSpPr>
            <p:cNvPr id="38" name="TextBox 37"/>
            <p:cNvSpPr txBox="1"/>
            <p:nvPr/>
          </p:nvSpPr>
          <p:spPr>
            <a:xfrm>
              <a:off x="145763" y="6858000"/>
              <a:ext cx="6559837" cy="923330"/>
            </a:xfrm>
            <a:prstGeom prst="rect">
              <a:avLst/>
            </a:prstGeom>
            <a:noFill/>
          </p:spPr>
          <p:txBody>
            <a:bodyPr wrap="square" rtlCol="0">
              <a:spAutoFit/>
            </a:bodyPr>
            <a:lstStyle/>
            <a:p>
              <a:r>
                <a:rPr lang="en-US" dirty="0" smtClean="0"/>
                <a:t>Notice the speckle top tube is a conical tube. This tube has an additive to inhibit bacterial growth and </a:t>
              </a:r>
              <a:r>
                <a:rPr lang="en-US" b="1" dirty="0" smtClean="0">
                  <a:solidFill>
                    <a:srgbClr val="C00000"/>
                  </a:solidFill>
                </a:rPr>
                <a:t>SHOULD NOT </a:t>
              </a:r>
              <a:r>
                <a:rPr lang="en-US" dirty="0" smtClean="0"/>
                <a:t>be used for any testing except UA. </a:t>
              </a:r>
              <a:endParaRPr lang="en-US" dirty="0"/>
            </a:p>
          </p:txBody>
        </p:sp>
        <p:pic>
          <p:nvPicPr>
            <p:cNvPr id="40" name="Pictur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3216173" y="6927433"/>
              <a:ext cx="359678" cy="1513776"/>
            </a:xfrm>
            <a:prstGeom prst="rect">
              <a:avLst/>
            </a:prstGeom>
          </p:spPr>
        </p:pic>
        <p:sp>
          <p:nvSpPr>
            <p:cNvPr id="39" name="Oval 38"/>
            <p:cNvSpPr/>
            <p:nvPr/>
          </p:nvSpPr>
          <p:spPr>
            <a:xfrm>
              <a:off x="2496140" y="7483079"/>
              <a:ext cx="628060" cy="441722"/>
            </a:xfrm>
            <a:prstGeom prst="ellipse">
              <a:avLst/>
            </a:prstGeom>
            <a:no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145763" y="8077200"/>
              <a:ext cx="6559836" cy="923330"/>
            </a:xfrm>
            <a:prstGeom prst="rect">
              <a:avLst/>
            </a:prstGeom>
            <a:noFill/>
          </p:spPr>
          <p:txBody>
            <a:bodyPr wrap="square" rtlCol="0">
              <a:spAutoFit/>
            </a:bodyPr>
            <a:lstStyle/>
            <a:p>
              <a:r>
                <a:rPr lang="en-US" dirty="0" smtClean="0"/>
                <a:t>ER now sends extra urine tubes. These tubes will be in Spec Track or in Processing extra rack under the same order as the UA. (On occasion the extra may be under the Chemistry or Culture order.)</a:t>
              </a:r>
              <a:endParaRPr lang="en-US" dirty="0"/>
            </a:p>
          </p:txBody>
        </p:sp>
      </p:grpSp>
    </p:spTree>
    <p:extLst>
      <p:ext uri="{BB962C8B-B14F-4D97-AF65-F5344CB8AC3E}">
        <p14:creationId xmlns:p14="http://schemas.microsoft.com/office/powerpoint/2010/main" val="2294012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114</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ED Urine Collection (What You Should Expect)</vt:lpstr>
    </vt:vector>
  </TitlesOfParts>
  <Company>Scott &amp; White Healthcare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 Urine Collection (What You Should Expect)</dc:title>
  <dc:creator>Bryan Weiss</dc:creator>
  <cp:lastModifiedBy>Bryan Weiss</cp:lastModifiedBy>
  <cp:revision>5</cp:revision>
  <cp:lastPrinted>2013-03-15T00:44:42Z</cp:lastPrinted>
  <dcterms:created xsi:type="dcterms:W3CDTF">2013-03-15T00:13:44Z</dcterms:created>
  <dcterms:modified xsi:type="dcterms:W3CDTF">2013-03-15T00:53:13Z</dcterms:modified>
</cp:coreProperties>
</file>