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3473-02A4-4335-83FF-41FF2F48D57B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3365-91D4-4345-A802-23F6664DC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3473-02A4-4335-83FF-41FF2F48D57B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3365-91D4-4345-A802-23F6664DC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3473-02A4-4335-83FF-41FF2F48D57B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3365-91D4-4345-A802-23F6664DC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3473-02A4-4335-83FF-41FF2F48D57B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3365-91D4-4345-A802-23F6664DC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3473-02A4-4335-83FF-41FF2F48D57B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3365-91D4-4345-A802-23F6664DC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3473-02A4-4335-83FF-41FF2F48D57B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3365-91D4-4345-A802-23F6664DC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3473-02A4-4335-83FF-41FF2F48D57B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3365-91D4-4345-A802-23F6664DC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3473-02A4-4335-83FF-41FF2F48D57B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3365-91D4-4345-A802-23F6664DC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3473-02A4-4335-83FF-41FF2F48D57B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3365-91D4-4345-A802-23F6664DC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3473-02A4-4335-83FF-41FF2F48D57B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3365-91D4-4345-A802-23F6664DC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93473-02A4-4335-83FF-41FF2F48D57B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F3365-91D4-4345-A802-23F6664DC4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93473-02A4-4335-83FF-41FF2F48D57B}" type="datetimeFigureOut">
              <a:rPr lang="en-US" smtClean="0"/>
              <a:t>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F3365-91D4-4345-A802-23F6664DC4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1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ENTERING MICRO ORDERS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33891" t="41279" r="45647" b="22945"/>
          <a:stretch>
            <a:fillRect/>
          </a:stretch>
        </p:blipFill>
        <p:spPr bwMode="auto">
          <a:xfrm>
            <a:off x="2971800" y="16002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Kim Cosby, MLS with assistance from the Laboratory Lean Team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Special Note</a:t>
            </a:r>
            <a:r>
              <a:rPr lang="en-US" dirty="0" smtClean="0"/>
              <a:t>:  Typing </a:t>
            </a:r>
            <a:r>
              <a:rPr lang="en-US" b="1" dirty="0" smtClean="0"/>
              <a:t>U </a:t>
            </a:r>
            <a:r>
              <a:rPr lang="en-US" dirty="0" smtClean="0"/>
              <a:t>in the </a:t>
            </a:r>
            <a:r>
              <a:rPr lang="en-US" b="1" dirty="0" smtClean="0"/>
              <a:t>Code</a:t>
            </a:r>
            <a:r>
              <a:rPr lang="en-US" dirty="0" smtClean="0"/>
              <a:t> field brings up all of the Urine Testing Codes &amp; any test name that begins with U.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Click</a:t>
            </a:r>
            <a:r>
              <a:rPr lang="en-US" dirty="0" smtClean="0"/>
              <a:t> </a:t>
            </a:r>
            <a:r>
              <a:rPr lang="en-US" b="1" dirty="0" smtClean="0"/>
              <a:t>Find</a:t>
            </a:r>
            <a:r>
              <a:rPr lang="en-US" dirty="0" smtClean="0"/>
              <a:t> or hit </a:t>
            </a:r>
            <a:r>
              <a:rPr lang="en-US" dirty="0" smtClean="0">
                <a:solidFill>
                  <a:srgbClr val="FF0000"/>
                </a:solidFill>
              </a:rPr>
              <a:t>Enter</a:t>
            </a:r>
            <a:r>
              <a:rPr lang="en-US" dirty="0" smtClean="0"/>
              <a:t>.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Click</a:t>
            </a:r>
            <a:r>
              <a:rPr lang="en-US" dirty="0" smtClean="0"/>
              <a:t> </a:t>
            </a:r>
            <a:r>
              <a:rPr lang="en-US" b="1" dirty="0" smtClean="0"/>
              <a:t>Find</a:t>
            </a:r>
            <a:r>
              <a:rPr lang="en-US" dirty="0" smtClean="0"/>
              <a:t> again to see Test Names past the </a:t>
            </a:r>
            <a:r>
              <a:rPr lang="en-US" b="1" dirty="0" smtClean="0"/>
              <a:t>first 50</a:t>
            </a:r>
            <a:r>
              <a:rPr lang="en-US" dirty="0" smtClean="0"/>
              <a:t>.</a:t>
            </a:r>
          </a:p>
        </p:txBody>
      </p:sp>
      <p:grpSp>
        <p:nvGrpSpPr>
          <p:cNvPr id="3" name="Group 5"/>
          <p:cNvGrpSpPr/>
          <p:nvPr/>
        </p:nvGrpSpPr>
        <p:grpSpPr>
          <a:xfrm>
            <a:off x="457200" y="1600200"/>
            <a:ext cx="8077201" cy="5105400"/>
            <a:chOff x="457200" y="1600200"/>
            <a:chExt cx="8077201" cy="5105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5000" t="23000" r="25000" b="26000"/>
            <a:stretch>
              <a:fillRect/>
            </a:stretch>
          </p:blipFill>
          <p:spPr bwMode="auto">
            <a:xfrm>
              <a:off x="533401" y="1600200"/>
              <a:ext cx="80010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457200" y="5867400"/>
              <a:ext cx="1294192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573" y="381000"/>
            <a:ext cx="7806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/>
              <a:t>COMMON MICRO ORDERS &amp; SPECIMEN REQUIREMENTS</a:t>
            </a:r>
          </a:p>
          <a:p>
            <a:pPr algn="ctr"/>
            <a:r>
              <a:rPr lang="en-US" sz="2000" b="1" dirty="0" smtClean="0"/>
              <a:t>(Look behind the MICRO tab in the </a:t>
            </a:r>
            <a:r>
              <a:rPr lang="en-US" sz="2000" b="1" dirty="0" err="1" smtClean="0"/>
              <a:t>MedFusion</a:t>
            </a:r>
            <a:r>
              <a:rPr lang="en-US" sz="2000" b="1" dirty="0" smtClean="0"/>
              <a:t> manual for these pages.)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1295400"/>
          <a:ext cx="5533923" cy="4063999"/>
        </p:xfrm>
        <a:graphic>
          <a:graphicData uri="http://schemas.openxmlformats.org/drawingml/2006/table">
            <a:tbl>
              <a:tblPr/>
              <a:tblGrid>
                <a:gridCol w="1065734"/>
                <a:gridCol w="355245"/>
                <a:gridCol w="1326247"/>
                <a:gridCol w="339456"/>
                <a:gridCol w="307879"/>
                <a:gridCol w="631546"/>
                <a:gridCol w="1507816"/>
              </a:tblGrid>
              <a:tr h="3019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TEST NAME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SOFT CODE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TRANSPORT CONTAINER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SEND TO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TAT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SPECIMEN REQUIREMENTS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STAINS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 Stains are included in Culture order except for fungus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8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Gram stains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GRAM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Refer to specific Culture container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day (Daily)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ONLY ORDER IF </a:t>
                      </a:r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STAT 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Urine/Stool OR if No Culture has been ordered.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Acid fast 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AFBST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Refer to specific Culture container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day (Daily)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ORDER IF this is 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ONLY  ORDER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Fungal (KOH prep)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FUNST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1-2 days (Daily)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95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RESPIR./BRONCH           WASH</a:t>
                      </a:r>
                      <a:r>
                        <a:rPr lang="en-US" sz="7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 SPUTUMS take to Hematology first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21" marR="5921" marT="59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21" marR="5921" marT="59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NO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ANAEROBIC</a:t>
                      </a:r>
                      <a:endParaRPr lang="en-US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21" marR="5921" marT="59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CULTURE</a:t>
                      </a:r>
                    </a:p>
                  </a:txBody>
                  <a:tcPr marL="5921" marR="5921" marT="59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68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Respiratory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CXRES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days (Daily)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Expectorated/induced sputum, trach asp, bronch wash &amp; brush,BAL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Acid Fast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CXAF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wks (Daily)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AFB at least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5ml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OF SPUTUM (for processing)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5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Fungus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CXFUN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 days (Daily)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WOUND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NO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ACID FAST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CULTURE</a:t>
                      </a:r>
                    </a:p>
                  </a:txBody>
                  <a:tcPr marL="5921" marR="5921" marT="59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21" marR="5921" marT="59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21" marR="5921" marT="59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21" marR="5921" marT="592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21" marR="5921" marT="592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43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Wound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CXWND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BLUE SWAB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days (Daily)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SURGICAL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Wound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CXWDS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BLUE SWAB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days  (Daily)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336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Anaerobic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CXANA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BLUE SWAB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4-5 days (Daily)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592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Fungus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CXFUN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BLUE SWAB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 days  (Daily)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39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BODY FLUID</a:t>
                      </a:r>
                      <a:r>
                        <a:rPr lang="en-US" sz="700" b="1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  </a:t>
                      </a:r>
                      <a:endParaRPr lang="en-US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NO SWABS 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If SWAB is received, cancel &amp; reorder either Surgical Wound or Wound Culture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68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Fluid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CXBF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container/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 I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Anaerobic Transport container 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days (Daily)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3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Anaerobic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CXANA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container/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 I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Anaerobic Transport container 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4-5 days (Daily)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67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Acid Fast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CXAF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container/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 I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Anaerobic Transport container 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wks (Daily)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27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Fungus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CXFUN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container/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 I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Anaerobic Transport container 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 days  (Daily)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385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Culture Viral</a:t>
                      </a:r>
                    </a:p>
                  </a:txBody>
                  <a:tcPr marL="5921" marR="5921" marT="59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CXVIR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M5 Transport media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days (Daily)</a:t>
                      </a: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Store &amp; Transport 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refrigerated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21" marR="5921" marT="592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Kim Cosby, MLS with assistance from the Laboratory Lean Team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752" y="381000"/>
            <a:ext cx="7806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/>
              <a:t>COMMON MICRO ORDERS &amp; SPECIMEN REQUIREMENTS</a:t>
            </a:r>
          </a:p>
          <a:p>
            <a:pPr algn="ctr"/>
            <a:r>
              <a:rPr lang="en-US" sz="2000" b="1" dirty="0" smtClean="0"/>
              <a:t>(Look behind the MICRO tab in the </a:t>
            </a:r>
            <a:r>
              <a:rPr lang="en-US" sz="2000" b="1" dirty="0" err="1" smtClean="0"/>
              <a:t>MedFusion</a:t>
            </a:r>
            <a:r>
              <a:rPr lang="en-US" sz="2000" b="1" dirty="0" smtClean="0"/>
              <a:t> manual for these pages.)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13679" y="1396998"/>
          <a:ext cx="5916642" cy="4064005"/>
        </p:xfrm>
        <a:graphic>
          <a:graphicData uri="http://schemas.openxmlformats.org/drawingml/2006/table">
            <a:tbl>
              <a:tblPr/>
              <a:tblGrid>
                <a:gridCol w="1139439"/>
                <a:gridCol w="379813"/>
                <a:gridCol w="1417969"/>
                <a:gridCol w="362932"/>
                <a:gridCol w="329171"/>
                <a:gridCol w="675223"/>
                <a:gridCol w="1612095"/>
              </a:tblGrid>
              <a:tr h="3228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TEST NAME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SOFT CODE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TRANSPORT CONTAINER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SEND TO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TAT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SPECIMEN REQUIREMENTS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8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CSF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329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CSF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CXCSF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days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Anaerobic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CXANA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days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Acid Fast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CXAF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wks (Daily)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6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Fungus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CXFUN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 days  (Daily)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Cryptococcal Antigen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CRYAG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days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Viral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CXVIR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M5 Transport media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days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Store &amp; Transport 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refrigerated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8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TISSUE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Actual Tissue or Bone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29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Tissue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CXTIS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days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FORMALIN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Anaerobic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CXANA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days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FORMALIN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Acid Fast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CXAF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wks (Daily)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FORMALIN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6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Fungus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CXFUN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 days  (Daily)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 FORMALIN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Viral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CXVIR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M5 Transport media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days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Store &amp; Transport </a:t>
                      </a:r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refrigerated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8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BLOOD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6586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CXBLD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GREEN/ORANGE/YELLOW(PEDI) Btls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days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Minimum volume, compare to Blood Culture Check Card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Acid Fast, Blood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CXAFB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ISOLATOR TUBE(YELLOW TOP)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wks (Daily)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6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Fungus, Blood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CXFNB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ISOLATOR TUBE(YELLOW TOP)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 days  (Daily)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Viral, Blood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CXVBL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Lavendar Top (min. 1 ml)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days (Daily)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58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URINE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NO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ANAEROBIC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CULTURE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586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Urine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CXURN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container/Urine Culture Transport tube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            A       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1-2days (Daily)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Urine culture tube: Fill to line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3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S.pneumoniae Rapid Ag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SPNAG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 (min. 1 ml)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day (Daily)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26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Legionella Uninary Ag</a:t>
                      </a:r>
                    </a:p>
                  </a:txBody>
                  <a:tcPr marL="6330" marR="6330" marT="6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LUAG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 (min. 1 ml)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day (Daily)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30" marR="6330" marT="6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Kim Cosby, MLS with assistance from the Laboratory Lean Team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751" y="381000"/>
            <a:ext cx="7806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 smtClean="0"/>
              <a:t>COMMON MICRO ORDERS &amp; SPECIMEN REQUIREMENTS</a:t>
            </a:r>
          </a:p>
          <a:p>
            <a:pPr algn="ctr"/>
            <a:r>
              <a:rPr lang="en-US" sz="2000" b="1" dirty="0" smtClean="0"/>
              <a:t>(Look behind the MICRO tab in the </a:t>
            </a:r>
            <a:r>
              <a:rPr lang="en-US" sz="2000" b="1" dirty="0" err="1" smtClean="0"/>
              <a:t>MedFusion</a:t>
            </a:r>
            <a:r>
              <a:rPr lang="en-US" sz="2000" b="1" dirty="0" smtClean="0"/>
              <a:t> manual for these pages.)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641070" y="1396998"/>
          <a:ext cx="5861859" cy="4064005"/>
        </p:xfrm>
        <a:graphic>
          <a:graphicData uri="http://schemas.openxmlformats.org/drawingml/2006/table">
            <a:tbl>
              <a:tblPr/>
              <a:tblGrid>
                <a:gridCol w="1128889"/>
                <a:gridCol w="376296"/>
                <a:gridCol w="1404839"/>
                <a:gridCol w="359572"/>
                <a:gridCol w="326123"/>
                <a:gridCol w="668971"/>
                <a:gridCol w="1597169"/>
              </a:tblGrid>
              <a:tr h="319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TEST NAME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SOFT CODE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TRANSPORT CONTAINER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TEMP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SEND TO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TAT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SPECIMEN REQUIREMENTS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6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CATHETER TIP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379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 Cath tip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CXCTP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days (Daily)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6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STOOL 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317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Stool WBC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STWBC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Heme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hour if STAT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Hematology Dept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Stool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CXSTO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Stool Culture Transport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days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Fill to line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O&amp;P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O&amp;P Transport Media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days (M-F)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Fill to line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Occult Blood Stool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OCCBL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cont/inoculated card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Coag 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hour if STAT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Coag Dept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Clostridium difficile Scrn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CDSCR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day (Daily)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Refrigerate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immediately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Clostridium difficile  PCR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CDFPC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Add-On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days (Daily)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7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VRE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CXVRE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Feces/Anal Swab/Cary Blair Vial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days (Daily)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9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Giardia Rapid Assay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GIARD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Cary Blair Vial/O&amp;P Kit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R/A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day (Daily)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6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GENITAL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NO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ANAEROBIC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CULTURE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170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Culture Genital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CXGEN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Blue Swab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days (Daily)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97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Group B Strep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CXGRB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Vaginal/Rectal Dual Site Swab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days (Daily)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0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THROAT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CXTHR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 Top Swab/Blue Swab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days (Daily)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NO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ANAEROBIC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CULTURE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30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MRSA SCREEN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CXMRS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 TOP SWAB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days (Daily)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Verify no anaerobic culture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GASTROCCULT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GASBL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Coag 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hour if STAT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Coag Dept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30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DIALYSIS WATER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CXUDI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630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TRXN-Post Tube Ph1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POST1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Sterile container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???CXBTR  Transfusion bag???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069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CHLAMYDIA AMP PROBE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CTRNA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GC/CHLAMYDIA RNA TRANSPORT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days (M-F)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 Verify that</a:t>
                      </a:r>
                      <a:r>
                        <a:rPr lang="en-US" sz="800" b="0" i="0" u="none" strike="noStrike">
                          <a:solidFill>
                            <a:srgbClr val="C00000"/>
                          </a:solidFill>
                          <a:latin typeface="Calibri"/>
                        </a:rPr>
                        <a:t> CULTURES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were not ordered  2. URINE HAS SEPARATE TRANSPORT CONTAINER</a:t>
                      </a:r>
                    </a:p>
                  </a:txBody>
                  <a:tcPr marL="6272" marR="6272" marT="62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595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GONORRHEA AMP PROBE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GCRNA</a:t>
                      </a:r>
                    </a:p>
                  </a:txBody>
                  <a:tcPr marL="6272" marR="6272" marT="627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GC/CHLAMYDIA RNA TRANSPORT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MF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days (M-F)</a:t>
                      </a:r>
                    </a:p>
                  </a:txBody>
                  <a:tcPr marL="6272" marR="6272" marT="62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Kim Cosby, MLS with assistance from the Laboratory Lean Team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1524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ENTERING MICRO ORDERS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609600"/>
            <a:ext cx="830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Entering Micro Orders follows the same procedure as </a:t>
            </a:r>
            <a:r>
              <a:rPr lang="en-US" b="1" dirty="0" smtClean="0"/>
              <a:t>Entering Orders in Soft Lab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After typing or selecting the ordered test in the </a:t>
            </a:r>
            <a:r>
              <a:rPr lang="en-US" b="1" dirty="0" smtClean="0"/>
              <a:t>ID </a:t>
            </a:r>
            <a:r>
              <a:rPr lang="en-US" dirty="0" smtClean="0"/>
              <a:t>field of the </a:t>
            </a:r>
            <a:r>
              <a:rPr lang="en-US" b="1" dirty="0" smtClean="0"/>
              <a:t>Orders</a:t>
            </a:r>
            <a:r>
              <a:rPr lang="en-US" dirty="0" smtClean="0"/>
              <a:t> tab, the </a:t>
            </a:r>
            <a:r>
              <a:rPr lang="en-US" b="1" dirty="0" smtClean="0"/>
              <a:t>Micro </a:t>
            </a:r>
            <a:r>
              <a:rPr lang="en-US" dirty="0" smtClean="0"/>
              <a:t>tab will open, requesting input of the </a:t>
            </a:r>
            <a:r>
              <a:rPr lang="en-US" b="1" dirty="0" smtClean="0"/>
              <a:t>Source</a:t>
            </a:r>
            <a:r>
              <a:rPr lang="en-US" dirty="0" smtClean="0"/>
              <a:t> &amp; the </a:t>
            </a:r>
            <a:r>
              <a:rPr lang="en-US" b="1" dirty="0" smtClean="0"/>
              <a:t>Site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First, a </a:t>
            </a:r>
            <a:r>
              <a:rPr lang="en-US" b="1" dirty="0" smtClean="0"/>
              <a:t>Search window</a:t>
            </a:r>
            <a:r>
              <a:rPr lang="en-US" dirty="0" smtClean="0"/>
              <a:t> will open for you to select the source which will populate the yellow highlighted </a:t>
            </a:r>
            <a:r>
              <a:rPr lang="en-US" b="1" dirty="0" smtClean="0"/>
              <a:t>Source</a:t>
            </a:r>
            <a:r>
              <a:rPr lang="en-US" dirty="0" smtClean="0"/>
              <a:t> field.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Click </a:t>
            </a:r>
            <a:r>
              <a:rPr lang="en-US" dirty="0" smtClean="0"/>
              <a:t>on the appropriate line, then </a:t>
            </a:r>
            <a:r>
              <a:rPr lang="en-US" dirty="0" smtClean="0">
                <a:solidFill>
                  <a:srgbClr val="FF0000"/>
                </a:solidFill>
              </a:rPr>
              <a:t>Click</a:t>
            </a:r>
            <a:r>
              <a:rPr lang="en-US" dirty="0" smtClean="0"/>
              <a:t> </a:t>
            </a:r>
            <a:r>
              <a:rPr lang="en-US" b="1" dirty="0" smtClean="0"/>
              <a:t>OK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0000"/>
                </a:solidFill>
              </a:rPr>
              <a:t>Double Click </a:t>
            </a:r>
            <a:r>
              <a:rPr lang="en-US" dirty="0" smtClean="0"/>
              <a:t>on the appropriate line of the source.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33400" y="2590800"/>
            <a:ext cx="8001000" cy="4267200"/>
            <a:chOff x="533400" y="2590800"/>
            <a:chExt cx="8001000" cy="4267200"/>
          </a:xfrm>
        </p:grpSpPr>
        <p:pic>
          <p:nvPicPr>
            <p:cNvPr id="2" name="Picture 1"/>
            <p:cNvPicPr/>
            <p:nvPr/>
          </p:nvPicPr>
          <p:blipFill>
            <a:blip r:embed="rId2" cstate="print"/>
            <a:srcRect r="31579" b="21569"/>
            <a:stretch>
              <a:fillRect/>
            </a:stretch>
          </p:blipFill>
          <p:spPr bwMode="auto">
            <a:xfrm>
              <a:off x="533400" y="2590800"/>
              <a:ext cx="800100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533400" y="4419600"/>
              <a:ext cx="15240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95600" y="4038600"/>
              <a:ext cx="685800" cy="609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638800" y="6324600"/>
              <a:ext cx="6858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15537"/>
            <a:ext cx="861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Next, a window will open with possible </a:t>
            </a:r>
            <a:r>
              <a:rPr lang="en-US" b="1" dirty="0" smtClean="0"/>
              <a:t>Sites</a:t>
            </a:r>
            <a:r>
              <a:rPr lang="en-US" dirty="0" smtClean="0"/>
              <a:t> that would be compatible with the Source entered in the preceding step.  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dirty="0" smtClean="0">
                <a:solidFill>
                  <a:srgbClr val="FF0000"/>
                </a:solidFill>
              </a:rPr>
              <a:t>Click</a:t>
            </a:r>
            <a:r>
              <a:rPr lang="en-US" dirty="0" smtClean="0"/>
              <a:t> on the appropriate line of the </a:t>
            </a:r>
            <a:r>
              <a:rPr lang="en-US" b="1" dirty="0" smtClean="0"/>
              <a:t>Site</a:t>
            </a:r>
            <a:r>
              <a:rPr lang="en-US" dirty="0" smtClean="0"/>
              <a:t>.  (The site can also be </a:t>
            </a:r>
            <a:r>
              <a:rPr lang="en-US" u="sng" dirty="0" smtClean="0"/>
              <a:t>free texted</a:t>
            </a:r>
            <a:r>
              <a:rPr lang="en-US" dirty="0" smtClean="0"/>
              <a:t> by exiting out of the SKLRU popup box &amp; typing the site indicated on the specimen into the </a:t>
            </a:r>
            <a:r>
              <a:rPr lang="en-US" b="1" dirty="0" smtClean="0"/>
              <a:t>Site</a:t>
            </a:r>
            <a:r>
              <a:rPr lang="en-US" dirty="0" smtClean="0"/>
              <a:t> box.)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n-US" dirty="0" err="1" smtClean="0">
                <a:solidFill>
                  <a:srgbClr val="FF0000"/>
                </a:solidFill>
              </a:rPr>
              <a:t>Coll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Rec</a:t>
            </a:r>
            <a:r>
              <a:rPr lang="en-US" dirty="0" smtClean="0">
                <a:solidFill>
                  <a:srgbClr val="FF0000"/>
                </a:solidFill>
              </a:rPr>
              <a:t> All </a:t>
            </a:r>
            <a:r>
              <a:rPr lang="en-US" dirty="0" smtClean="0"/>
              <a:t>under the </a:t>
            </a:r>
            <a:r>
              <a:rPr lang="en-US" b="1" dirty="0" smtClean="0"/>
              <a:t>Specimen</a:t>
            </a:r>
            <a:r>
              <a:rPr lang="en-US" dirty="0" smtClean="0"/>
              <a:t> tab, </a:t>
            </a:r>
            <a:r>
              <a:rPr lang="en-US" b="1" dirty="0" smtClean="0"/>
              <a:t>Save </a:t>
            </a:r>
            <a:r>
              <a:rPr lang="en-US" dirty="0" smtClean="0"/>
              <a:t>your changes &amp; print the </a:t>
            </a:r>
            <a:r>
              <a:rPr lang="en-US" b="1" dirty="0" smtClean="0"/>
              <a:t>Labels</a:t>
            </a:r>
            <a:r>
              <a:rPr lang="en-US" dirty="0" smtClean="0"/>
              <a:t>.</a:t>
            </a:r>
            <a:endParaRPr lang="en-US" dirty="0"/>
          </a:p>
        </p:txBody>
      </p:sp>
      <p:grpSp>
        <p:nvGrpSpPr>
          <p:cNvPr id="3" name="Group 5"/>
          <p:cNvGrpSpPr/>
          <p:nvPr/>
        </p:nvGrpSpPr>
        <p:grpSpPr>
          <a:xfrm>
            <a:off x="457200" y="1981200"/>
            <a:ext cx="7467600" cy="4724400"/>
            <a:chOff x="762000" y="1600200"/>
            <a:chExt cx="7696200" cy="4876800"/>
          </a:xfrm>
        </p:grpSpPr>
        <p:pic>
          <p:nvPicPr>
            <p:cNvPr id="2" name="Picture 1"/>
            <p:cNvPicPr/>
            <p:nvPr/>
          </p:nvPicPr>
          <p:blipFill>
            <a:blip r:embed="rId2" cstate="print"/>
            <a:srcRect r="31667" b="45556"/>
            <a:stretch>
              <a:fillRect/>
            </a:stretch>
          </p:blipFill>
          <p:spPr bwMode="auto">
            <a:xfrm>
              <a:off x="762000" y="1600200"/>
              <a:ext cx="7696200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4191000" y="5943600"/>
              <a:ext cx="1752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15000" y="6324600"/>
            <a:ext cx="2895600" cy="365125"/>
          </a:xfrm>
        </p:spPr>
        <p:txBody>
          <a:bodyPr/>
          <a:lstStyle/>
          <a:p>
            <a:r>
              <a:rPr lang="en-US" dirty="0" smtClean="0"/>
              <a:t>Created by Kim Cosby, MLS with assistance from the Laboratory Lean Team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Special Note</a:t>
            </a:r>
            <a:r>
              <a:rPr lang="en-US" dirty="0" smtClean="0"/>
              <a:t>:  If there is a </a:t>
            </a:r>
            <a:r>
              <a:rPr lang="en-US" b="1" dirty="0" smtClean="0"/>
              <a:t>Left</a:t>
            </a:r>
            <a:r>
              <a:rPr lang="en-US" dirty="0" smtClean="0"/>
              <a:t> or </a:t>
            </a:r>
            <a:r>
              <a:rPr lang="en-US" b="1" dirty="0" smtClean="0"/>
              <a:t>Right</a:t>
            </a:r>
            <a:r>
              <a:rPr lang="en-US" dirty="0" smtClean="0"/>
              <a:t> site for a source (Example:  Bone from the Left or Right Heel) a box will open for you to </a:t>
            </a:r>
            <a:r>
              <a:rPr lang="en-US" b="1" dirty="0" smtClean="0"/>
              <a:t>select</a:t>
            </a:r>
            <a:r>
              <a:rPr lang="en-US" dirty="0" smtClean="0"/>
              <a:t> </a:t>
            </a:r>
            <a:r>
              <a:rPr lang="en-US" b="1" dirty="0" smtClean="0"/>
              <a:t>Left</a:t>
            </a:r>
            <a:r>
              <a:rPr lang="en-US" dirty="0" smtClean="0"/>
              <a:t> or </a:t>
            </a:r>
            <a:r>
              <a:rPr lang="en-US" b="1" dirty="0" smtClean="0"/>
              <a:t>Right</a:t>
            </a:r>
            <a:r>
              <a:rPr lang="en-US" dirty="0" smtClean="0"/>
              <a:t>, after you enter the </a:t>
            </a:r>
            <a:r>
              <a:rPr lang="en-US" b="1" dirty="0" smtClean="0"/>
              <a:t>Site.</a:t>
            </a:r>
            <a:r>
              <a:rPr lang="en-US" dirty="0" smtClean="0"/>
              <a:t>  You could also select the Left or Right specific digit if the source was from a toe or finger, etc.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Kim Cosby, MLS with assistance from the Laboratory Lean Team</a:t>
            </a:r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228600" y="1676400"/>
            <a:ext cx="8458200" cy="4495800"/>
            <a:chOff x="228600" y="1676400"/>
            <a:chExt cx="8458200" cy="4495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35000" b="43111"/>
            <a:stretch>
              <a:fillRect/>
            </a:stretch>
          </p:blipFill>
          <p:spPr bwMode="auto">
            <a:xfrm>
              <a:off x="228600" y="1676400"/>
              <a:ext cx="8458200" cy="421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71500" t="9778" r="18500" b="62667"/>
            <a:stretch>
              <a:fillRect/>
            </a:stretch>
          </p:blipFill>
          <p:spPr bwMode="auto">
            <a:xfrm>
              <a:off x="4267200" y="3581400"/>
              <a:ext cx="1524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3810000" y="3352800"/>
              <a:ext cx="2286000" cy="2819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38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Special Note</a:t>
            </a:r>
            <a:r>
              <a:rPr lang="en-US" sz="2000" dirty="0" smtClean="0"/>
              <a:t>:  </a:t>
            </a:r>
          </a:p>
          <a:p>
            <a:r>
              <a:rPr lang="en-US" sz="2000" dirty="0" smtClean="0"/>
              <a:t>To save time, you can Collect &amp; Receive </a:t>
            </a:r>
            <a:r>
              <a:rPr lang="en-US" sz="2000" b="1" dirty="0" smtClean="0"/>
              <a:t>Micro</a:t>
            </a:r>
            <a:r>
              <a:rPr lang="en-US" sz="2000" dirty="0" smtClean="0"/>
              <a:t> specimens under the </a:t>
            </a:r>
            <a:r>
              <a:rPr lang="en-US" sz="2000" b="1" dirty="0" smtClean="0"/>
              <a:t>Micro tab</a:t>
            </a:r>
            <a:r>
              <a:rPr lang="en-US" sz="2000" dirty="0" smtClean="0"/>
              <a:t>.  Put the collector ID in the </a:t>
            </a:r>
            <a:r>
              <a:rPr lang="en-US" sz="2000" b="1" dirty="0" smtClean="0"/>
              <a:t>Collected By </a:t>
            </a:r>
            <a:r>
              <a:rPr lang="en-US" sz="2000" dirty="0" smtClean="0"/>
              <a:t>field at the appropriate </a:t>
            </a:r>
            <a:r>
              <a:rPr lang="en-US" sz="2000" b="1" dirty="0" smtClean="0"/>
              <a:t>time</a:t>
            </a:r>
            <a:r>
              <a:rPr lang="en-US" sz="2000" dirty="0" smtClean="0"/>
              <a:t>. 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Click</a:t>
            </a:r>
            <a:r>
              <a:rPr lang="en-US" sz="2000" dirty="0" smtClean="0"/>
              <a:t> the </a:t>
            </a:r>
            <a:r>
              <a:rPr lang="en-US" sz="2000" b="1" dirty="0" smtClean="0"/>
              <a:t>Add (F6) </a:t>
            </a:r>
            <a:r>
              <a:rPr lang="en-US" sz="2000" dirty="0" smtClean="0"/>
              <a:t>button or hit the </a:t>
            </a:r>
            <a:r>
              <a:rPr lang="en-US" sz="2000" b="1" dirty="0" smtClean="0"/>
              <a:t>F6 </a:t>
            </a:r>
            <a:r>
              <a:rPr lang="en-US" sz="2000" dirty="0" smtClean="0"/>
              <a:t>function key after clicking in the </a:t>
            </a:r>
            <a:r>
              <a:rPr lang="en-US" sz="2000" b="1" dirty="0" smtClean="0"/>
              <a:t>Received By </a:t>
            </a:r>
            <a:r>
              <a:rPr lang="en-US" sz="2000" dirty="0" smtClean="0"/>
              <a:t>field to default to you. </a:t>
            </a:r>
            <a:r>
              <a:rPr lang="en-US" sz="2000" b="1" dirty="0" smtClean="0"/>
              <a:t> Save</a:t>
            </a:r>
            <a:r>
              <a:rPr lang="en-US" sz="2000" dirty="0" smtClean="0"/>
              <a:t> your changes &amp; print the </a:t>
            </a:r>
            <a:r>
              <a:rPr lang="en-US" sz="2000" b="1" dirty="0" smtClean="0"/>
              <a:t>Labels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pSp>
        <p:nvGrpSpPr>
          <p:cNvPr id="2" name="Group 5"/>
          <p:cNvGrpSpPr/>
          <p:nvPr/>
        </p:nvGrpSpPr>
        <p:grpSpPr>
          <a:xfrm>
            <a:off x="304800" y="1981200"/>
            <a:ext cx="8658578" cy="4343400"/>
            <a:chOff x="304800" y="2209800"/>
            <a:chExt cx="8658578" cy="43434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r="35000" b="43051"/>
            <a:stretch>
              <a:fillRect/>
            </a:stretch>
          </p:blipFill>
          <p:spPr bwMode="auto">
            <a:xfrm>
              <a:off x="304800" y="2209800"/>
              <a:ext cx="8658578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304800" y="5029200"/>
              <a:ext cx="4114800" cy="152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Kim Cosby, MLS with assistance from the Laboratory Lean Team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216183"/>
            <a:ext cx="7620000" cy="92333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Common Micro orders can be found in the Front Desk </a:t>
            </a:r>
            <a:r>
              <a:rPr lang="en-US" b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MedFusion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manual by source behind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Micro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tab or by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test name alphabetically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Call the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MedFusion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Micro. Dept. at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972-966-7500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for further assistance.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228600" y="2514600"/>
            <a:ext cx="2133600" cy="4038600"/>
            <a:chOff x="533400" y="2514600"/>
            <a:chExt cx="2133600" cy="40386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38784" t="26789" r="46431" b="28273"/>
            <a:stretch>
              <a:fillRect/>
            </a:stretch>
          </p:blipFill>
          <p:spPr bwMode="auto">
            <a:xfrm>
              <a:off x="533400" y="2514600"/>
              <a:ext cx="2133600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990600" y="2743200"/>
              <a:ext cx="990600" cy="914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7"/>
          <p:cNvGrpSpPr/>
          <p:nvPr/>
        </p:nvGrpSpPr>
        <p:grpSpPr>
          <a:xfrm>
            <a:off x="3809999" y="4419600"/>
            <a:ext cx="4215161" cy="2133600"/>
            <a:chOff x="3581400" y="2667000"/>
            <a:chExt cx="4215161" cy="21336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4000" t="36445" r="35500" b="27111"/>
            <a:stretch>
              <a:fillRect/>
            </a:stretch>
          </p:blipFill>
          <p:spPr bwMode="auto">
            <a:xfrm>
              <a:off x="3581400" y="2667000"/>
              <a:ext cx="4215161" cy="2133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5791200" y="3733800"/>
              <a:ext cx="16764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71600" y="1363649"/>
            <a:ext cx="7620000" cy="92333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Another helpful method to find Micro orders is using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the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SEARCHING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FOR UNFAMILIAR MNEMONICS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procedure. 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After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Clicking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on the </a:t>
            </a: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Insert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icon under the </a:t>
            </a: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Ordered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tab, type </a:t>
            </a: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CX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or</a:t>
            </a: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BF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in the </a:t>
            </a:r>
            <a:r>
              <a:rPr lang="en-U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Code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field to see some helpful searches.</a:t>
            </a:r>
            <a:endParaRPr lang="en-US" dirty="0" smtClean="0">
              <a:latin typeface="Arial" pitchFamily="34" charset="0"/>
            </a:endParaRPr>
          </a:p>
        </p:txBody>
      </p:sp>
      <p:cxnSp>
        <p:nvCxnSpPr>
          <p:cNvPr id="14" name="Shape 13"/>
          <p:cNvCxnSpPr>
            <a:stCxn id="9" idx="1"/>
          </p:cNvCxnSpPr>
          <p:nvPr/>
        </p:nvCxnSpPr>
        <p:spPr>
          <a:xfrm rot="10800000" flipV="1">
            <a:off x="914400" y="1825313"/>
            <a:ext cx="457200" cy="537865"/>
          </a:xfrm>
          <a:prstGeom prst="curvedConnector2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8" idx="4"/>
            <a:endCxn id="3" idx="0"/>
          </p:cNvCxnSpPr>
          <p:nvPr/>
        </p:nvCxnSpPr>
        <p:spPr>
          <a:xfrm>
            <a:off x="5917579" y="4038600"/>
            <a:ext cx="1" cy="3810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174379" y="2362200"/>
            <a:ext cx="54864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Additionally, you can refer to the </a:t>
            </a: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BUMC Pathology Handbook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(under </a:t>
            </a:r>
            <a:r>
              <a:rPr lang="en-US" b="1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Clinical Links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on the </a:t>
            </a:r>
            <a:r>
              <a:rPr lang="en-US" b="1" i="1" dirty="0" err="1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myBaylor</a:t>
            </a:r>
            <a:r>
              <a:rPr lang="en-US" b="1" i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home page).  </a:t>
            </a:r>
            <a:endParaRPr lang="en-US" dirty="0" smtClean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33400" y="914400"/>
            <a:ext cx="7543800" cy="5867400"/>
            <a:chOff x="533400" y="838200"/>
            <a:chExt cx="7543800" cy="58674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0000" t="16000" r="30000" b="17333"/>
            <a:stretch>
              <a:fillRect/>
            </a:stretch>
          </p:blipFill>
          <p:spPr bwMode="auto">
            <a:xfrm>
              <a:off x="533400" y="838200"/>
              <a:ext cx="7543800" cy="586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Oval 2"/>
            <p:cNvSpPr/>
            <p:nvPr/>
          </p:nvSpPr>
          <p:spPr>
            <a:xfrm>
              <a:off x="685800" y="1447800"/>
              <a:ext cx="12192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304800" y="152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Special Note</a:t>
            </a:r>
            <a:r>
              <a:rPr lang="en-US" dirty="0" smtClean="0"/>
              <a:t>:  Typing </a:t>
            </a:r>
            <a:r>
              <a:rPr lang="en-US" b="1" dirty="0" smtClean="0"/>
              <a:t>CX </a:t>
            </a:r>
            <a:r>
              <a:rPr lang="en-US" dirty="0" smtClean="0"/>
              <a:t>in the </a:t>
            </a:r>
            <a:r>
              <a:rPr lang="en-US" b="1" dirty="0" smtClean="0"/>
              <a:t>Code</a:t>
            </a:r>
            <a:r>
              <a:rPr lang="en-US" dirty="0" smtClean="0"/>
              <a:t> field brings up all of the Culture Codes.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Click</a:t>
            </a:r>
            <a:r>
              <a:rPr lang="en-US" dirty="0" smtClean="0"/>
              <a:t> </a:t>
            </a:r>
            <a:r>
              <a:rPr lang="en-US" b="1" dirty="0" smtClean="0"/>
              <a:t>Find</a:t>
            </a:r>
            <a:r>
              <a:rPr lang="en-US" dirty="0" smtClean="0"/>
              <a:t> or hit </a:t>
            </a:r>
            <a:r>
              <a:rPr lang="en-US" dirty="0" smtClean="0">
                <a:solidFill>
                  <a:srgbClr val="FF0000"/>
                </a:solidFill>
              </a:rPr>
              <a:t>Enter</a:t>
            </a:r>
            <a:r>
              <a:rPr lang="en-US" dirty="0" smtClean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Kim Cosby, MLS with assistance from the Laboratory Lean Team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3048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Special Note</a:t>
            </a:r>
            <a:r>
              <a:rPr lang="en-US" dirty="0" smtClean="0"/>
              <a:t>:  Typing </a:t>
            </a:r>
            <a:r>
              <a:rPr lang="en-US" b="1" dirty="0" smtClean="0"/>
              <a:t>BF </a:t>
            </a:r>
            <a:r>
              <a:rPr lang="en-US" dirty="0" smtClean="0"/>
              <a:t>in the </a:t>
            </a:r>
            <a:r>
              <a:rPr lang="en-US" b="1" dirty="0" smtClean="0"/>
              <a:t>Code</a:t>
            </a:r>
            <a:r>
              <a:rPr lang="en-US" dirty="0" smtClean="0"/>
              <a:t> field brings up all of the Body Fluid Codes.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Click</a:t>
            </a:r>
            <a:r>
              <a:rPr lang="en-US" dirty="0" smtClean="0"/>
              <a:t> </a:t>
            </a:r>
            <a:r>
              <a:rPr lang="en-US" b="1" dirty="0" smtClean="0"/>
              <a:t>Find</a:t>
            </a:r>
            <a:r>
              <a:rPr lang="en-US" dirty="0" smtClean="0"/>
              <a:t> or hit </a:t>
            </a:r>
            <a:r>
              <a:rPr lang="en-US" dirty="0" smtClean="0">
                <a:solidFill>
                  <a:srgbClr val="FF0000"/>
                </a:solidFill>
              </a:rPr>
              <a:t>Enter</a:t>
            </a:r>
            <a:r>
              <a:rPr lang="en-US" dirty="0" smtClean="0"/>
              <a:t>.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685800" y="1066800"/>
            <a:ext cx="7543800" cy="5640705"/>
            <a:chOff x="685800" y="1066800"/>
            <a:chExt cx="7543800" cy="564070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0000" t="24889" r="30000" b="19111"/>
            <a:stretch>
              <a:fillRect/>
            </a:stretch>
          </p:blipFill>
          <p:spPr bwMode="auto">
            <a:xfrm>
              <a:off x="685800" y="1066800"/>
              <a:ext cx="7543800" cy="5640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762000" y="1828800"/>
              <a:ext cx="12954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00400" y="6096000"/>
            <a:ext cx="2895600" cy="365125"/>
          </a:xfrm>
        </p:spPr>
        <p:txBody>
          <a:bodyPr/>
          <a:lstStyle/>
          <a:p>
            <a:r>
              <a:rPr lang="en-US" dirty="0" smtClean="0"/>
              <a:t>Created by Kim Cosby, MLS with assistance from the Laboratory Lean Team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Special Note</a:t>
            </a:r>
            <a:r>
              <a:rPr lang="en-US" dirty="0" smtClean="0"/>
              <a:t>:  Typing </a:t>
            </a:r>
            <a:r>
              <a:rPr lang="en-US" b="1" dirty="0" smtClean="0"/>
              <a:t>CF &amp; CSF </a:t>
            </a:r>
            <a:r>
              <a:rPr lang="en-US" dirty="0" smtClean="0"/>
              <a:t>in the </a:t>
            </a:r>
            <a:r>
              <a:rPr lang="en-US" b="1" dirty="0" smtClean="0"/>
              <a:t>Code</a:t>
            </a:r>
            <a:r>
              <a:rPr lang="en-US" dirty="0" smtClean="0"/>
              <a:t> field brings up all of the Spinal Fluid Codes.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Click</a:t>
            </a:r>
            <a:r>
              <a:rPr lang="en-US" dirty="0" smtClean="0"/>
              <a:t> </a:t>
            </a:r>
            <a:r>
              <a:rPr lang="en-US" b="1" dirty="0" smtClean="0"/>
              <a:t>Find</a:t>
            </a:r>
            <a:r>
              <a:rPr lang="en-US" dirty="0" smtClean="0"/>
              <a:t> or hit </a:t>
            </a:r>
            <a:r>
              <a:rPr lang="en-US" dirty="0" smtClean="0">
                <a:solidFill>
                  <a:srgbClr val="FF0000"/>
                </a:solidFill>
              </a:rPr>
              <a:t>Enter</a:t>
            </a:r>
            <a:r>
              <a:rPr lang="en-US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23000" r="48750" b="26000"/>
          <a:stretch>
            <a:fillRect/>
          </a:stretch>
        </p:blipFill>
        <p:spPr bwMode="auto">
          <a:xfrm>
            <a:off x="304800" y="990600"/>
            <a:ext cx="426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5000" t="23242" r="48750" b="26000"/>
          <a:stretch>
            <a:fillRect/>
          </a:stretch>
        </p:blipFill>
        <p:spPr bwMode="auto">
          <a:xfrm>
            <a:off x="4724400" y="990600"/>
            <a:ext cx="422452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Created by Kim Cosby, MLS with assistance from the Laboratory Lean Team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1638</Words>
  <Application>Microsoft Office PowerPoint</Application>
  <PresentationFormat>On-screen Show (4:3)</PresentationFormat>
  <Paragraphs>505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Baylor Health Care System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kimbebru</dc:creator>
  <cp:lastModifiedBy>kimbebru</cp:lastModifiedBy>
  <cp:revision>1</cp:revision>
  <dcterms:created xsi:type="dcterms:W3CDTF">2014-01-26T13:46:46Z</dcterms:created>
  <dcterms:modified xsi:type="dcterms:W3CDTF">2014-01-26T13:47:22Z</dcterms:modified>
</cp:coreProperties>
</file>