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56" r:id="rId2"/>
    <p:sldId id="257" r:id="rId3"/>
    <p:sldId id="258" r:id="rId4"/>
    <p:sldId id="259" r:id="rId5"/>
    <p:sldId id="260" r:id="rId6"/>
    <p:sldId id="261" r:id="rId7"/>
    <p:sldId id="262" r:id="rId8"/>
    <p:sldId id="264" r:id="rId9"/>
    <p:sldId id="265" r:id="rId10"/>
    <p:sldId id="268"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4" autoAdjust="0"/>
    <p:restoredTop sz="94660"/>
  </p:normalViewPr>
  <p:slideViewPr>
    <p:cSldViewPr>
      <p:cViewPr varScale="1">
        <p:scale>
          <a:sx n="44" d="100"/>
          <a:sy n="44" d="100"/>
        </p:scale>
        <p:origin x="-133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50A1D7F-4165-4194-99A9-2BC9D31F7C3B}" type="datetimeFigureOut">
              <a:rPr lang="en-US" smtClean="0"/>
              <a:pPr/>
              <a:t>10/19/2016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F4790CD-660A-4435-AD12-20FA46C0109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EDEF82-6489-41B1-A4AA-59BF59EBAAA2}" type="datetimeFigureOut">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25E94-9AD8-4E37-8B8F-A17B67CD83A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EDEF82-6489-41B1-A4AA-59BF59EBAAA2}" type="datetimeFigureOut">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25E94-9AD8-4E37-8B8F-A17B67CD83A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EDEF82-6489-41B1-A4AA-59BF59EBAAA2}" type="datetimeFigureOut">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25E94-9AD8-4E37-8B8F-A17B67CD83A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EDEF82-6489-41B1-A4AA-59BF59EBAAA2}" type="datetimeFigureOut">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25E94-9AD8-4E37-8B8F-A17B67CD83A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EDEF82-6489-41B1-A4AA-59BF59EBAAA2}" type="datetimeFigureOut">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25E94-9AD8-4E37-8B8F-A17B67CD83A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EDEF82-6489-41B1-A4AA-59BF59EBAAA2}" type="datetimeFigureOut">
              <a:rPr lang="en-US" smtClean="0"/>
              <a:pPr/>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D25E94-9AD8-4E37-8B8F-A17B67CD83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EDEF82-6489-41B1-A4AA-59BF59EBAAA2}" type="datetimeFigureOut">
              <a:rPr lang="en-US" smtClean="0"/>
              <a:pPr/>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D25E94-9AD8-4E37-8B8F-A17B67CD83A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EDEF82-6489-41B1-A4AA-59BF59EBAAA2}" type="datetimeFigureOut">
              <a:rPr lang="en-US" smtClean="0"/>
              <a:pPr/>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D25E94-9AD8-4E37-8B8F-A17B67CD83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EDEF82-6489-41B1-A4AA-59BF59EBAAA2}" type="datetimeFigureOut">
              <a:rPr lang="en-US" smtClean="0"/>
              <a:pPr/>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D25E94-9AD8-4E37-8B8F-A17B67CD83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EDEF82-6489-41B1-A4AA-59BF59EBAAA2}" type="datetimeFigureOut">
              <a:rPr lang="en-US" smtClean="0"/>
              <a:pPr/>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D25E94-9AD8-4E37-8B8F-A17B67CD83A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EDEF82-6489-41B1-A4AA-59BF59EBAAA2}" type="datetimeFigureOut">
              <a:rPr lang="en-US" smtClean="0"/>
              <a:pPr/>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D25E94-9AD8-4E37-8B8F-A17B67CD83A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DEF82-6489-41B1-A4AA-59BF59EBAAA2}" type="datetimeFigureOut">
              <a:rPr lang="en-US" smtClean="0"/>
              <a:pPr/>
              <a:t>10/19/2016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D25E94-9AD8-4E37-8B8F-A17B67CD83A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523999"/>
          </a:xfrm>
        </p:spPr>
        <p:txBody>
          <a:bodyPr>
            <a:normAutofit fontScale="90000"/>
          </a:bodyPr>
          <a:lstStyle/>
          <a:p>
            <a:r>
              <a:rPr lang="en-US" sz="2200" dirty="0" smtClean="0">
                <a:latin typeface="Arial Black" pitchFamily="34" charset="0"/>
              </a:rPr>
              <a:t>Data </a:t>
            </a:r>
            <a:r>
              <a:rPr lang="en-US" sz="2200" dirty="0" err="1" smtClean="0">
                <a:latin typeface="Arial Black" pitchFamily="34" charset="0"/>
              </a:rPr>
              <a:t>Inovations</a:t>
            </a:r>
            <a:r>
              <a:rPr lang="en-US" sz="2200" dirty="0" smtClean="0">
                <a:latin typeface="Arial Black" pitchFamily="34" charset="0"/>
              </a:rPr>
              <a:t> (DI)</a:t>
            </a:r>
            <a:br>
              <a:rPr lang="en-US" sz="2200" dirty="0" smtClean="0">
                <a:latin typeface="Arial Black" pitchFamily="34" charset="0"/>
              </a:rPr>
            </a:br>
            <a:r>
              <a:rPr lang="en-US" sz="2200" dirty="0" smtClean="0">
                <a:latin typeface="Arial Black" pitchFamily="34" charset="0"/>
              </a:rPr>
              <a:t>Instrument Manager(IM)</a:t>
            </a:r>
            <a:br>
              <a:rPr lang="en-US" sz="2200" dirty="0" smtClean="0">
                <a:latin typeface="Arial Black" pitchFamily="34" charset="0"/>
              </a:rPr>
            </a:br>
            <a:r>
              <a:rPr lang="en-US" sz="2200" dirty="0" smtClean="0">
                <a:latin typeface="Arial Black" pitchFamily="34" charset="0"/>
              </a:rPr>
              <a:t>The DI/IM is the middleware computer  connecting the </a:t>
            </a:r>
            <a:r>
              <a:rPr lang="en-US" sz="2200" dirty="0" err="1" smtClean="0">
                <a:latin typeface="Arial Black" pitchFamily="34" charset="0"/>
              </a:rPr>
              <a:t>Cobas</a:t>
            </a:r>
            <a:r>
              <a:rPr lang="en-US" sz="2200" dirty="0" smtClean="0">
                <a:latin typeface="Arial Black" pitchFamily="34" charset="0"/>
              </a:rPr>
              <a:t> to Cerner. IM will be used to review and release </a:t>
            </a:r>
            <a:r>
              <a:rPr lang="en-US" sz="2200" dirty="0" err="1" smtClean="0">
                <a:latin typeface="Arial Black" pitchFamily="34" charset="0"/>
              </a:rPr>
              <a:t>Cobas</a:t>
            </a:r>
            <a:r>
              <a:rPr lang="en-US" sz="2200" dirty="0" smtClean="0">
                <a:latin typeface="Arial Black" pitchFamily="34" charset="0"/>
              </a:rPr>
              <a:t> results.</a:t>
            </a:r>
            <a:r>
              <a:rPr lang="en-US" sz="2000" dirty="0" smtClean="0">
                <a:latin typeface="Arial Black" pitchFamily="34" charset="0"/>
              </a:rPr>
              <a:t/>
            </a:r>
            <a:br>
              <a:rPr lang="en-US" sz="2000" dirty="0" smtClean="0">
                <a:latin typeface="Arial Black" pitchFamily="34" charset="0"/>
              </a:rPr>
            </a:br>
            <a:endParaRPr lang="en-US" sz="2000" dirty="0">
              <a:latin typeface="Arial Black" pitchFamily="34" charset="0"/>
            </a:endParaRPr>
          </a:p>
        </p:txBody>
      </p:sp>
      <p:sp>
        <p:nvSpPr>
          <p:cNvPr id="3" name="Subtitle 2"/>
          <p:cNvSpPr>
            <a:spLocks noGrp="1"/>
          </p:cNvSpPr>
          <p:nvPr>
            <p:ph type="subTitle" idx="1"/>
          </p:nvPr>
        </p:nvSpPr>
        <p:spPr/>
        <p:txBody>
          <a:bodyPr>
            <a:normAutofit/>
          </a:bodyPr>
          <a:lstStyle/>
          <a:p>
            <a:r>
              <a:rPr lang="en-US" sz="2000" b="1" dirty="0" smtClean="0">
                <a:latin typeface="Arial Black" pitchFamily="34" charset="0"/>
              </a:rPr>
              <a:t>Click on the IM icon on the Desktop</a:t>
            </a:r>
            <a:endParaRPr lang="en-US" sz="2000" b="1" dirty="0">
              <a:latin typeface="Arial Black" pitchFamily="34" charset="0"/>
            </a:endParaRPr>
          </a:p>
        </p:txBody>
      </p:sp>
      <p:pic>
        <p:nvPicPr>
          <p:cNvPr id="4" name="Picture 3" descr="S:\LAB\Givens\snips\IM icon.PNG"/>
          <p:cNvPicPr/>
          <p:nvPr/>
        </p:nvPicPr>
        <p:blipFill>
          <a:blip r:embed="rId2" cstate="print"/>
          <a:srcRect/>
          <a:stretch>
            <a:fillRect/>
          </a:stretch>
        </p:blipFill>
        <p:spPr bwMode="auto">
          <a:xfrm>
            <a:off x="4210050" y="2928937"/>
            <a:ext cx="723900" cy="1000125"/>
          </a:xfrm>
          <a:prstGeom prst="rect">
            <a:avLst/>
          </a:prstGeom>
          <a:noFill/>
          <a:ln w="9525">
            <a:noFill/>
            <a:miter lim="800000"/>
            <a:headEnd/>
            <a:tailEnd/>
          </a:ln>
        </p:spPr>
      </p:pic>
      <p:cxnSp>
        <p:nvCxnSpPr>
          <p:cNvPr id="7" name="Straight Arrow Connector 6"/>
          <p:cNvCxnSpPr/>
          <p:nvPr/>
        </p:nvCxnSpPr>
        <p:spPr>
          <a:xfrm>
            <a:off x="3124200" y="25908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r>
              <a:rPr lang="en-US" sz="2200" dirty="0" smtClean="0">
                <a:latin typeface="Arial Black" pitchFamily="34" charset="0"/>
              </a:rPr>
              <a:t>To log off, select Log Off form the drop down under System.</a:t>
            </a:r>
            <a:br>
              <a:rPr lang="en-US" sz="2200" dirty="0" smtClean="0">
                <a:latin typeface="Arial Black" pitchFamily="34" charset="0"/>
              </a:rPr>
            </a:br>
            <a:r>
              <a:rPr lang="en-US" sz="2200" dirty="0" err="1" smtClean="0">
                <a:latin typeface="Arial Black" pitchFamily="34" charset="0"/>
              </a:rPr>
              <a:t>ToExit</a:t>
            </a:r>
            <a:r>
              <a:rPr lang="en-US" sz="2200" dirty="0" smtClean="0">
                <a:latin typeface="Arial Black" pitchFamily="34" charset="0"/>
              </a:rPr>
              <a:t>, </a:t>
            </a:r>
            <a:r>
              <a:rPr lang="en-US" sz="2200" dirty="0" smtClean="0">
                <a:latin typeface="Arial Black" pitchFamily="34" charset="0"/>
              </a:rPr>
              <a:t>select </a:t>
            </a:r>
            <a:r>
              <a:rPr lang="en-US" sz="2200" dirty="0" smtClean="0">
                <a:latin typeface="Arial Black" pitchFamily="34" charset="0"/>
              </a:rPr>
              <a:t>Exit from </a:t>
            </a:r>
            <a:r>
              <a:rPr lang="en-US" sz="2200" dirty="0" smtClean="0">
                <a:latin typeface="Arial Black" pitchFamily="34" charset="0"/>
              </a:rPr>
              <a:t>the drop down under System. </a:t>
            </a:r>
            <a:r>
              <a:rPr lang="en-US" dirty="0" smtClean="0"/>
              <a:t/>
            </a:r>
            <a:br>
              <a:rPr lang="en-US" dirty="0" smtClean="0"/>
            </a:b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61938" y="1600201"/>
            <a:ext cx="8620125" cy="505777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latin typeface="Arial Black" pitchFamily="34" charset="0"/>
              </a:rPr>
              <a:t>Log on the DI/IM with your network Username and password</a:t>
            </a:r>
            <a:endParaRPr lang="en-US" sz="2000" dirty="0">
              <a:latin typeface="Arial Black" pitchFamily="34" charset="0"/>
            </a:endParaRPr>
          </a:p>
        </p:txBody>
      </p:sp>
      <p:pic>
        <p:nvPicPr>
          <p:cNvPr id="3" name="Picture 2" descr="S:\LAB\Givens\snips\IM sign-on screen.PNG"/>
          <p:cNvPicPr/>
          <p:nvPr/>
        </p:nvPicPr>
        <p:blipFill>
          <a:blip r:embed="rId2" cstate="print"/>
          <a:srcRect/>
          <a:stretch>
            <a:fillRect/>
          </a:stretch>
        </p:blipFill>
        <p:spPr bwMode="auto">
          <a:xfrm>
            <a:off x="2257425" y="1905000"/>
            <a:ext cx="4524375" cy="446246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latin typeface="Arial Black" pitchFamily="34" charset="0"/>
              </a:rPr>
              <a:t>The screen below will appear after logging on. </a:t>
            </a:r>
            <a:endParaRPr lang="en-US" sz="2000" dirty="0">
              <a:latin typeface="Arial Black"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500063" y="1447799"/>
            <a:ext cx="8143875" cy="4648201"/>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latin typeface="Arial Black" pitchFamily="34" charset="0"/>
              </a:rPr>
              <a:t>The functions that will be used to Review and Release Results will be under Specimen Management,</a:t>
            </a:r>
            <a:br>
              <a:rPr lang="en-US" sz="2000" dirty="0" smtClean="0">
                <a:latin typeface="Arial Black" pitchFamily="34" charset="0"/>
              </a:rPr>
            </a:br>
            <a:r>
              <a:rPr lang="en-US" sz="2000" dirty="0" smtClean="0">
                <a:latin typeface="Arial Black" pitchFamily="34" charset="0"/>
              </a:rPr>
              <a:t> SM Workspace</a:t>
            </a:r>
            <a:br>
              <a:rPr lang="en-US" sz="2000" dirty="0" smtClean="0">
                <a:latin typeface="Arial Black" pitchFamily="34" charset="0"/>
              </a:rPr>
            </a:br>
            <a:r>
              <a:rPr lang="en-US" sz="2000" dirty="0" smtClean="0">
                <a:latin typeface="Arial Black" pitchFamily="34" charset="0"/>
              </a:rPr>
              <a:t>Click on SM Workspace</a:t>
            </a:r>
            <a:endParaRPr lang="en-US" sz="2000" dirty="0">
              <a:latin typeface="Arial Black" pitchFamily="34" charset="0"/>
            </a:endParaRPr>
          </a:p>
        </p:txBody>
      </p:sp>
      <p:pic>
        <p:nvPicPr>
          <p:cNvPr id="3" name="Picture 2" descr="S:\LAB\Givens\snips\Specimen management selection.PNG"/>
          <p:cNvPicPr/>
          <p:nvPr/>
        </p:nvPicPr>
        <p:blipFill>
          <a:blip r:embed="rId2" cstate="print"/>
          <a:srcRect/>
          <a:stretch>
            <a:fillRect/>
          </a:stretch>
        </p:blipFill>
        <p:spPr bwMode="auto">
          <a:xfrm>
            <a:off x="609600" y="1905000"/>
            <a:ext cx="7172325" cy="3886200"/>
          </a:xfrm>
          <a:prstGeom prst="rect">
            <a:avLst/>
          </a:prstGeom>
          <a:noFill/>
          <a:ln w="9525">
            <a:noFill/>
            <a:miter lim="800000"/>
            <a:headEnd/>
            <a:tailEnd/>
          </a:ln>
        </p:spPr>
      </p:pic>
      <p:cxnSp>
        <p:nvCxnSpPr>
          <p:cNvPr id="5" name="Straight Arrow Connector 4"/>
          <p:cNvCxnSpPr/>
          <p:nvPr/>
        </p:nvCxnSpPr>
        <p:spPr>
          <a:xfrm>
            <a:off x="0" y="23622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981200"/>
          </a:xfrm>
        </p:spPr>
        <p:txBody>
          <a:bodyPr>
            <a:normAutofit fontScale="90000"/>
          </a:bodyPr>
          <a:lstStyle/>
          <a:p>
            <a:r>
              <a:rPr lang="en-US" sz="2000" dirty="0" smtClean="0">
                <a:latin typeface="Arial Black" pitchFamily="34" charset="0"/>
              </a:rPr>
              <a:t>This screen will appear after selecting SM Workplace at initial log in.</a:t>
            </a:r>
            <a:br>
              <a:rPr lang="en-US" sz="2000" dirty="0" smtClean="0">
                <a:latin typeface="Arial Black" pitchFamily="34" charset="0"/>
              </a:rPr>
            </a:br>
            <a:r>
              <a:rPr lang="en-US" sz="2000" dirty="0" smtClean="0">
                <a:latin typeface="Arial Black" pitchFamily="34" charset="0"/>
              </a:rPr>
              <a:t>For </a:t>
            </a:r>
            <a:r>
              <a:rPr lang="en-US" sz="2000" dirty="0" smtClean="0">
                <a:solidFill>
                  <a:srgbClr val="FF0000"/>
                </a:solidFill>
                <a:latin typeface="Arial Black" pitchFamily="34" charset="0"/>
              </a:rPr>
              <a:t>Results Review Edit Release</a:t>
            </a:r>
            <a:br>
              <a:rPr lang="en-US" sz="2000" dirty="0" smtClean="0">
                <a:solidFill>
                  <a:srgbClr val="FF0000"/>
                </a:solidFill>
                <a:latin typeface="Arial Black" pitchFamily="34" charset="0"/>
              </a:rPr>
            </a:br>
            <a:r>
              <a:rPr lang="en-US" sz="2000" dirty="0" smtClean="0">
                <a:latin typeface="Arial Black" pitchFamily="34" charset="0"/>
              </a:rPr>
              <a:t/>
            </a:r>
            <a:br>
              <a:rPr lang="en-US" sz="2000" dirty="0" smtClean="0">
                <a:latin typeface="Arial Black" pitchFamily="34" charset="0"/>
              </a:rPr>
            </a:br>
            <a:r>
              <a:rPr lang="en-US" sz="2000" dirty="0" smtClean="0">
                <a:latin typeface="Arial Black" pitchFamily="34" charset="0"/>
              </a:rPr>
              <a:t>Select the arrow to the left of the           icon  </a:t>
            </a:r>
            <a:r>
              <a:rPr lang="en-US" sz="2000" dirty="0" smtClean="0">
                <a:latin typeface="Arial Black" pitchFamily="34" charset="0"/>
              </a:rPr>
              <a:t>(Table 1 will </a:t>
            </a:r>
            <a:r>
              <a:rPr lang="en-US" sz="2000" dirty="0" smtClean="0">
                <a:latin typeface="Arial Black" pitchFamily="34" charset="0"/>
              </a:rPr>
              <a:t>have a list of the icons and their explanations )to  bring up all of the review options.</a:t>
            </a:r>
            <a:br>
              <a:rPr lang="en-US" sz="2000" dirty="0" smtClean="0">
                <a:latin typeface="Arial Black" pitchFamily="34" charset="0"/>
              </a:rPr>
            </a:br>
            <a:r>
              <a:rPr lang="en-US" sz="2000" dirty="0" smtClean="0">
                <a:latin typeface="Arial Black" pitchFamily="34" charset="0"/>
              </a:rPr>
              <a:t/>
            </a:r>
            <a:br>
              <a:rPr lang="en-US" sz="2000" dirty="0" smtClean="0">
                <a:latin typeface="Arial Black" pitchFamily="34" charset="0"/>
              </a:rPr>
            </a:br>
            <a:endParaRPr lang="en-US" sz="2000" dirty="0">
              <a:latin typeface="Arial Black"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381000" y="2776230"/>
            <a:ext cx="8389974" cy="2405369"/>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5029200" y="990600"/>
            <a:ext cx="400050" cy="46159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latin typeface="Arial Black" pitchFamily="34" charset="0"/>
              </a:rPr>
              <a:t>From the drop down choices, select your location.  The First letters are the abbreviations of the sites.</a:t>
            </a:r>
            <a:br>
              <a:rPr lang="en-US" sz="2000" dirty="0" smtClean="0">
                <a:latin typeface="Arial Black" pitchFamily="34" charset="0"/>
              </a:rPr>
            </a:br>
            <a:r>
              <a:rPr lang="en-US" sz="2000" dirty="0" smtClean="0">
                <a:latin typeface="Arial Black" pitchFamily="34" charset="0"/>
              </a:rPr>
              <a:t>Example: At Roper, select</a:t>
            </a:r>
            <a:br>
              <a:rPr lang="en-US" sz="2000" dirty="0" smtClean="0">
                <a:latin typeface="Arial Black" pitchFamily="34" charset="0"/>
              </a:rPr>
            </a:br>
            <a:r>
              <a:rPr lang="en-US" sz="2000" dirty="0" smtClean="0">
                <a:latin typeface="Arial Black" pitchFamily="34" charset="0"/>
              </a:rPr>
              <a:t>RH Review Edit Release</a:t>
            </a:r>
            <a:br>
              <a:rPr lang="en-US" sz="2000" dirty="0" smtClean="0">
                <a:latin typeface="Arial Black" pitchFamily="34" charset="0"/>
              </a:rPr>
            </a:br>
            <a:endParaRPr lang="en-US" sz="2000" dirty="0">
              <a:latin typeface="Arial Black" pitchFamily="34" charset="0"/>
            </a:endParaRPr>
          </a:p>
        </p:txBody>
      </p:sp>
      <p:pic>
        <p:nvPicPr>
          <p:cNvPr id="3" name="Picture 2" descr="S:\LAB\Givens\snips\Review screen format.PNG"/>
          <p:cNvPicPr/>
          <p:nvPr/>
        </p:nvPicPr>
        <p:blipFill>
          <a:blip r:embed="rId2" cstate="print"/>
          <a:srcRect/>
          <a:stretch>
            <a:fillRect/>
          </a:stretch>
        </p:blipFill>
        <p:spPr bwMode="auto">
          <a:xfrm>
            <a:off x="533400" y="1905000"/>
            <a:ext cx="7772400" cy="4724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2895600"/>
          </a:xfrm>
        </p:spPr>
        <p:txBody>
          <a:bodyPr>
            <a:normAutofit fontScale="90000"/>
          </a:bodyPr>
          <a:lstStyle/>
          <a:p>
            <a:r>
              <a:rPr lang="en-US" sz="2000" dirty="0" smtClean="0">
                <a:latin typeface="Arial Black" pitchFamily="34" charset="0"/>
              </a:rPr>
              <a:t>After selecting the appropriate </a:t>
            </a:r>
            <a:r>
              <a:rPr lang="en-US" sz="2000" dirty="0" smtClean="0">
                <a:solidFill>
                  <a:srgbClr val="FF0000"/>
                </a:solidFill>
                <a:latin typeface="Arial Black" pitchFamily="34" charset="0"/>
              </a:rPr>
              <a:t>Review Edit Release Screen, </a:t>
            </a:r>
            <a:r>
              <a:rPr lang="en-US" sz="2000" dirty="0" smtClean="0">
                <a:latin typeface="Arial Black" pitchFamily="34" charset="0"/>
              </a:rPr>
              <a:t>the following will appear. All results that have </a:t>
            </a:r>
            <a:r>
              <a:rPr lang="en-US" sz="2000" dirty="0" err="1" smtClean="0">
                <a:latin typeface="Arial Black" pitchFamily="34" charset="0"/>
              </a:rPr>
              <a:t>have</a:t>
            </a:r>
            <a:r>
              <a:rPr lang="en-US" sz="2000" dirty="0" smtClean="0">
                <a:latin typeface="Arial Black" pitchFamily="34" charset="0"/>
              </a:rPr>
              <a:t> not </a:t>
            </a:r>
            <a:r>
              <a:rPr lang="en-US" sz="2000" dirty="0" err="1" smtClean="0">
                <a:latin typeface="Arial Black" pitchFamily="34" charset="0"/>
              </a:rPr>
              <a:t>autoverified</a:t>
            </a:r>
            <a:r>
              <a:rPr lang="en-US" sz="2000" dirty="0" smtClean="0">
                <a:latin typeface="Arial Black" pitchFamily="34" charset="0"/>
              </a:rPr>
              <a:t> will be listed. If a specimen has </a:t>
            </a:r>
            <a:r>
              <a:rPr lang="en-US" sz="2000" dirty="0" err="1" smtClean="0">
                <a:latin typeface="Arial Black" pitchFamily="34" charset="0"/>
              </a:rPr>
              <a:t>autoverified</a:t>
            </a:r>
            <a:r>
              <a:rPr lang="en-US" sz="2000" dirty="0" smtClean="0">
                <a:latin typeface="Arial Black" pitchFamily="34" charset="0"/>
              </a:rPr>
              <a:t>, it will not be on the Result Edit Release page.</a:t>
            </a:r>
            <a:br>
              <a:rPr lang="en-US" sz="2000" dirty="0" smtClean="0">
                <a:latin typeface="Arial Black" pitchFamily="34" charset="0"/>
              </a:rPr>
            </a:br>
            <a:r>
              <a:rPr lang="en-US" sz="2000" dirty="0" smtClean="0">
                <a:latin typeface="Arial Black" pitchFamily="34" charset="0"/>
              </a:rPr>
              <a:t>The top section </a:t>
            </a:r>
            <a:r>
              <a:rPr lang="en-US" sz="2000" dirty="0" smtClean="0">
                <a:solidFill>
                  <a:srgbClr val="FF0000"/>
                </a:solidFill>
                <a:latin typeface="Arial Black" pitchFamily="34" charset="0"/>
              </a:rPr>
              <a:t>Specimen Worksheet </a:t>
            </a:r>
            <a:r>
              <a:rPr lang="en-US" sz="2000" dirty="0" smtClean="0">
                <a:latin typeface="Arial Black" pitchFamily="34" charset="0"/>
              </a:rPr>
              <a:t>lists samples  held for verification </a:t>
            </a:r>
            <a:br>
              <a:rPr lang="en-US" sz="2000" dirty="0" smtClean="0">
                <a:latin typeface="Arial Black" pitchFamily="34" charset="0"/>
              </a:rPr>
            </a:br>
            <a:r>
              <a:rPr lang="en-US" sz="2000" dirty="0" smtClean="0">
                <a:latin typeface="Arial Black" pitchFamily="34" charset="0"/>
              </a:rPr>
              <a:t>The bottom section </a:t>
            </a:r>
            <a:r>
              <a:rPr lang="en-US" sz="2000" dirty="0" smtClean="0">
                <a:solidFill>
                  <a:srgbClr val="FF0000"/>
                </a:solidFill>
                <a:latin typeface="Arial Black" pitchFamily="34" charset="0"/>
              </a:rPr>
              <a:t>Test Worksheet </a:t>
            </a:r>
            <a:r>
              <a:rPr lang="en-US" sz="2000" dirty="0" smtClean="0">
                <a:latin typeface="Arial Black" pitchFamily="34" charset="0"/>
              </a:rPr>
              <a:t>shows the details of the specimen with the arrow in the far left hand side of the page.</a:t>
            </a:r>
            <a:br>
              <a:rPr lang="en-US" sz="2000" dirty="0" smtClean="0">
                <a:latin typeface="Arial Black" pitchFamily="34" charset="0"/>
              </a:rPr>
            </a:br>
            <a:r>
              <a:rPr lang="en-US" sz="2000" dirty="0" smtClean="0">
                <a:latin typeface="Arial Black" pitchFamily="34" charset="0"/>
              </a:rPr>
              <a:t>(Tables 1 and 2 will have explanations for Error codes and how to handle them and Descriptions of Tool Bar  Icons)</a:t>
            </a:r>
            <a:endParaRPr lang="en-US" sz="2000" dirty="0">
              <a:latin typeface="Arial Black" pitchFamily="34" charset="0"/>
            </a:endParaRPr>
          </a:p>
        </p:txBody>
      </p:sp>
      <p:pic>
        <p:nvPicPr>
          <p:cNvPr id="5" name="Picture 4"/>
          <p:cNvPicPr/>
          <p:nvPr/>
        </p:nvPicPr>
        <p:blipFill>
          <a:blip r:embed="rId2" cstate="print"/>
          <a:srcRect/>
          <a:stretch>
            <a:fillRect/>
          </a:stretch>
        </p:blipFill>
        <p:spPr bwMode="auto">
          <a:xfrm>
            <a:off x="685800" y="3200399"/>
            <a:ext cx="8077200" cy="281940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752600"/>
          </a:xfrm>
        </p:spPr>
        <p:txBody>
          <a:bodyPr>
            <a:normAutofit/>
          </a:bodyPr>
          <a:lstStyle/>
          <a:p>
            <a:r>
              <a:rPr lang="en-US" sz="2000" dirty="0" smtClean="0">
                <a:latin typeface="Arial Black" pitchFamily="34" charset="0"/>
              </a:rPr>
              <a:t>Samples with error codes are Held for verification .( </a:t>
            </a:r>
            <a:r>
              <a:rPr lang="en-US" sz="2000" dirty="0">
                <a:latin typeface="Arial Black" pitchFamily="34" charset="0"/>
              </a:rPr>
              <a:t>E</a:t>
            </a:r>
            <a:r>
              <a:rPr lang="en-US" sz="2000" dirty="0" smtClean="0">
                <a:latin typeface="Arial Black" pitchFamily="34" charset="0"/>
              </a:rPr>
              <a:t>rror codes and explanations are listed on Appendix B)</a:t>
            </a:r>
            <a:br>
              <a:rPr lang="en-US" sz="2000" dirty="0" smtClean="0">
                <a:latin typeface="Arial Black" pitchFamily="34" charset="0"/>
              </a:rPr>
            </a:br>
            <a:r>
              <a:rPr lang="en-US" sz="2000" dirty="0" smtClean="0">
                <a:latin typeface="Arial Black" pitchFamily="34" charset="0"/>
              </a:rPr>
              <a:t>Review Results If results are </a:t>
            </a:r>
            <a:r>
              <a:rPr lang="en-US" sz="2000" dirty="0" err="1" smtClean="0">
                <a:latin typeface="Arial Black" pitchFamily="34" charset="0"/>
              </a:rPr>
              <a:t>acceptatble</a:t>
            </a:r>
            <a:r>
              <a:rPr lang="en-US" sz="2000" dirty="0" smtClean="0">
                <a:latin typeface="Arial Black" pitchFamily="34" charset="0"/>
              </a:rPr>
              <a:t> for release to Cerner, Click on the </a:t>
            </a:r>
            <a:br>
              <a:rPr lang="en-US" sz="2000" dirty="0" smtClean="0">
                <a:latin typeface="Arial Black" pitchFamily="34" charset="0"/>
              </a:rPr>
            </a:br>
            <a:r>
              <a:rPr lang="en-US" sz="2000" dirty="0" smtClean="0">
                <a:latin typeface="Arial Black" pitchFamily="34" charset="0"/>
              </a:rPr>
              <a:t>Arrow to release results.</a:t>
            </a:r>
            <a:endParaRPr lang="en-US" sz="2000" dirty="0">
              <a:latin typeface="Arial Black" pitchFamily="34" charset="0"/>
            </a:endParaRPr>
          </a:p>
        </p:txBody>
      </p:sp>
      <p:pic>
        <p:nvPicPr>
          <p:cNvPr id="3" name="Picture 2" descr="S:\LAB\Givens\snips\Reviewing results.PNG"/>
          <p:cNvPicPr/>
          <p:nvPr/>
        </p:nvPicPr>
        <p:blipFill>
          <a:blip r:embed="rId2" cstate="print"/>
          <a:srcRect/>
          <a:stretch>
            <a:fillRect/>
          </a:stretch>
        </p:blipFill>
        <p:spPr bwMode="auto">
          <a:xfrm>
            <a:off x="1143000" y="2057400"/>
            <a:ext cx="6934200" cy="4158274"/>
          </a:xfrm>
          <a:prstGeom prst="rect">
            <a:avLst/>
          </a:prstGeom>
          <a:noFill/>
          <a:ln w="9525">
            <a:noFill/>
            <a:miter lim="800000"/>
            <a:headEnd/>
            <a:tailEnd/>
          </a:ln>
        </p:spPr>
      </p:pic>
      <p:pic>
        <p:nvPicPr>
          <p:cNvPr id="7" name="Picture 6" descr="S:\LAB\Givens\snips\Release icon.PNG"/>
          <p:cNvPicPr/>
          <p:nvPr/>
        </p:nvPicPr>
        <p:blipFill>
          <a:blip r:embed="rId3" cstate="print"/>
          <a:srcRect/>
          <a:stretch>
            <a:fillRect/>
          </a:stretch>
        </p:blipFill>
        <p:spPr bwMode="auto">
          <a:xfrm>
            <a:off x="6096000" y="1295400"/>
            <a:ext cx="609600" cy="4286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9144000" cy="5105400"/>
          </a:xfrm>
        </p:spPr>
        <p:txBody>
          <a:bodyPr>
            <a:normAutofit fontScale="90000"/>
          </a:bodyPr>
          <a:lstStyle/>
          <a:p>
            <a:r>
              <a:rPr lang="en-US" sz="2400" dirty="0" smtClean="0">
                <a:latin typeface="Arial Black" pitchFamily="34" charset="0"/>
              </a:rPr>
              <a:t>Tables 1</a:t>
            </a:r>
            <a:br>
              <a:rPr lang="en-US" sz="2400" dirty="0" smtClean="0">
                <a:latin typeface="Arial Black" pitchFamily="34" charset="0"/>
              </a:rPr>
            </a:br>
            <a:r>
              <a:rPr lang="en-US" dirty="0" smtClean="0"/>
              <a:t/>
            </a:r>
            <a:br>
              <a:rPr lang="en-US" dirty="0" smtClean="0"/>
            </a:br>
            <a:r>
              <a:rPr lang="en-US" sz="2200" dirty="0" smtClean="0">
                <a:latin typeface="Arial Black" pitchFamily="34" charset="0"/>
              </a:rPr>
              <a:t>Order New Test</a:t>
            </a:r>
            <a:br>
              <a:rPr lang="en-US" sz="2200" dirty="0" smtClean="0">
                <a:latin typeface="Arial Black" pitchFamily="34" charset="0"/>
              </a:rPr>
            </a:br>
            <a:r>
              <a:rPr lang="en-US" sz="2200" dirty="0" smtClean="0">
                <a:latin typeface="Arial Black" pitchFamily="34" charset="0"/>
              </a:rPr>
              <a:t/>
            </a:r>
            <a:br>
              <a:rPr lang="en-US" sz="2200" dirty="0" smtClean="0">
                <a:latin typeface="Arial Black" pitchFamily="34" charset="0"/>
              </a:rPr>
            </a:br>
            <a:r>
              <a:rPr lang="en-US" sz="2200" dirty="0" smtClean="0">
                <a:latin typeface="Arial Black" pitchFamily="34" charset="0"/>
              </a:rPr>
              <a:t>Order Rerun /Reflex</a:t>
            </a:r>
            <a:br>
              <a:rPr lang="en-US" sz="2200" dirty="0" smtClean="0">
                <a:latin typeface="Arial Black" pitchFamily="34" charset="0"/>
              </a:rPr>
            </a:br>
            <a:r>
              <a:rPr lang="en-US" sz="2200" dirty="0" smtClean="0">
                <a:latin typeface="Arial Black" pitchFamily="34" charset="0"/>
              </a:rPr>
              <a:t/>
            </a:r>
            <a:br>
              <a:rPr lang="en-US" sz="2200" dirty="0" smtClean="0">
                <a:latin typeface="Arial Black" pitchFamily="34" charset="0"/>
              </a:rPr>
            </a:br>
            <a:r>
              <a:rPr lang="en-US" sz="2200" dirty="0" smtClean="0">
                <a:latin typeface="Arial Black" pitchFamily="34" charset="0"/>
              </a:rPr>
              <a:t>Cancel</a:t>
            </a:r>
            <a:br>
              <a:rPr lang="en-US" sz="2200" dirty="0" smtClean="0">
                <a:latin typeface="Arial Black" pitchFamily="34" charset="0"/>
              </a:rPr>
            </a:br>
            <a:r>
              <a:rPr lang="en-US" sz="2200" dirty="0" smtClean="0">
                <a:latin typeface="Arial Black" pitchFamily="34" charset="0"/>
              </a:rPr>
              <a:t/>
            </a:r>
            <a:br>
              <a:rPr lang="en-US" sz="2200" dirty="0" smtClean="0">
                <a:latin typeface="Arial Black" pitchFamily="34" charset="0"/>
              </a:rPr>
            </a:br>
            <a:r>
              <a:rPr lang="en-US" sz="2200" dirty="0" smtClean="0">
                <a:latin typeface="Arial Black" pitchFamily="34" charset="0"/>
              </a:rPr>
              <a:t>Release</a:t>
            </a:r>
            <a:br>
              <a:rPr lang="en-US" sz="2200" dirty="0" smtClean="0">
                <a:latin typeface="Arial Black" pitchFamily="34" charset="0"/>
              </a:rPr>
            </a:br>
            <a:r>
              <a:rPr lang="en-US" sz="2200" dirty="0" smtClean="0">
                <a:latin typeface="Arial Black" pitchFamily="34" charset="0"/>
              </a:rPr>
              <a:t/>
            </a:r>
            <a:br>
              <a:rPr lang="en-US" sz="2200" dirty="0" smtClean="0">
                <a:latin typeface="Arial Black" pitchFamily="34" charset="0"/>
              </a:rPr>
            </a:br>
            <a:r>
              <a:rPr lang="en-US" sz="2200" dirty="0" smtClean="0">
                <a:latin typeface="Arial Black" pitchFamily="34" charset="0"/>
              </a:rPr>
              <a:t>Send to Host</a:t>
            </a:r>
            <a:br>
              <a:rPr lang="en-US" sz="2200" dirty="0" smtClean="0">
                <a:latin typeface="Arial Black" pitchFamily="34" charset="0"/>
              </a:rPr>
            </a:br>
            <a:r>
              <a:rPr lang="en-US" sz="2200" dirty="0" smtClean="0">
                <a:latin typeface="Arial Black" pitchFamily="34" charset="0"/>
              </a:rPr>
              <a:t/>
            </a:r>
            <a:br>
              <a:rPr lang="en-US" sz="2200" dirty="0" smtClean="0">
                <a:latin typeface="Arial Black" pitchFamily="34" charset="0"/>
              </a:rPr>
            </a:br>
            <a:r>
              <a:rPr lang="en-US" sz="2200" dirty="0" smtClean="0">
                <a:latin typeface="Arial Black" pitchFamily="34" charset="0"/>
              </a:rPr>
              <a:t>Reject Result</a:t>
            </a:r>
            <a:br>
              <a:rPr lang="en-US" sz="2200" dirty="0" smtClean="0">
                <a:latin typeface="Arial Black" pitchFamily="34" charset="0"/>
              </a:rPr>
            </a:br>
            <a:r>
              <a:rPr lang="en-US" sz="2200" dirty="0" smtClean="0">
                <a:latin typeface="Arial Black" pitchFamily="34" charset="0"/>
              </a:rPr>
              <a:t/>
            </a:r>
            <a:br>
              <a:rPr lang="en-US" sz="2200" dirty="0" smtClean="0">
                <a:latin typeface="Arial Black" pitchFamily="34" charset="0"/>
              </a:rPr>
            </a:br>
            <a:r>
              <a:rPr lang="en-US" sz="2200" dirty="0" smtClean="0">
                <a:latin typeface="Arial Black" pitchFamily="34" charset="0"/>
              </a:rPr>
              <a:t>Print Report</a:t>
            </a:r>
            <a:br>
              <a:rPr lang="en-US" sz="2200" dirty="0" smtClean="0">
                <a:latin typeface="Arial Black" pitchFamily="34" charset="0"/>
              </a:rPr>
            </a:br>
            <a:r>
              <a:rPr lang="en-US" sz="2200" dirty="0" smtClean="0">
                <a:latin typeface="Arial Black" pitchFamily="34" charset="0"/>
              </a:rPr>
              <a:t/>
            </a:r>
            <a:br>
              <a:rPr lang="en-US" sz="2200" dirty="0" smtClean="0">
                <a:latin typeface="Arial Black" pitchFamily="34" charset="0"/>
              </a:rPr>
            </a:br>
            <a:r>
              <a:rPr lang="en-US" sz="2200" dirty="0" smtClean="0">
                <a:latin typeface="Arial Black" pitchFamily="34" charset="0"/>
              </a:rPr>
              <a:t>Refresh</a:t>
            </a:r>
            <a:br>
              <a:rPr lang="en-US" sz="2200" dirty="0" smtClean="0">
                <a:latin typeface="Arial Black" pitchFamily="34" charset="0"/>
              </a:rPr>
            </a:br>
            <a:r>
              <a:rPr lang="en-US" dirty="0" smtClean="0"/>
              <a:t/>
            </a:r>
            <a:br>
              <a:rPr lang="en-US" dirty="0" smtClean="0"/>
            </a:br>
            <a:endParaRPr lang="en-US" dirty="0"/>
          </a:p>
        </p:txBody>
      </p:sp>
      <p:pic>
        <p:nvPicPr>
          <p:cNvPr id="4" name="Picture 3"/>
          <p:cNvPicPr/>
          <p:nvPr/>
        </p:nvPicPr>
        <p:blipFill>
          <a:blip r:embed="rId2" cstate="print"/>
          <a:srcRect/>
          <a:stretch>
            <a:fillRect/>
          </a:stretch>
        </p:blipFill>
        <p:spPr bwMode="auto">
          <a:xfrm>
            <a:off x="5181600" y="5257800"/>
            <a:ext cx="1752600" cy="838200"/>
          </a:xfrm>
          <a:prstGeom prst="rect">
            <a:avLst/>
          </a:prstGeom>
          <a:noFill/>
          <a:ln w="9525">
            <a:noFill/>
            <a:miter lim="800000"/>
            <a:headEnd/>
            <a:tailEnd/>
          </a:ln>
        </p:spPr>
      </p:pic>
      <p:pic>
        <p:nvPicPr>
          <p:cNvPr id="5" name="Picture 4" descr="S:\LAB\Givens\snips\Print report icon.PNG"/>
          <p:cNvPicPr/>
          <p:nvPr/>
        </p:nvPicPr>
        <p:blipFill>
          <a:blip r:embed="rId3" cstate="print"/>
          <a:srcRect/>
          <a:stretch>
            <a:fillRect/>
          </a:stretch>
        </p:blipFill>
        <p:spPr bwMode="auto">
          <a:xfrm>
            <a:off x="5562600" y="4876800"/>
            <a:ext cx="838200" cy="628650"/>
          </a:xfrm>
          <a:prstGeom prst="rect">
            <a:avLst/>
          </a:prstGeom>
          <a:noFill/>
          <a:ln w="9525">
            <a:noFill/>
            <a:miter lim="800000"/>
            <a:headEnd/>
            <a:tailEnd/>
          </a:ln>
        </p:spPr>
      </p:pic>
      <p:pic>
        <p:nvPicPr>
          <p:cNvPr id="6" name="Picture 5" descr="S:\LAB\Givens\snips\Reject result icon.PNG"/>
          <p:cNvPicPr/>
          <p:nvPr/>
        </p:nvPicPr>
        <p:blipFill>
          <a:blip r:embed="rId4" cstate="print"/>
          <a:srcRect/>
          <a:stretch>
            <a:fillRect/>
          </a:stretch>
        </p:blipFill>
        <p:spPr bwMode="auto">
          <a:xfrm>
            <a:off x="5867400" y="4343400"/>
            <a:ext cx="609600" cy="381000"/>
          </a:xfrm>
          <a:prstGeom prst="rect">
            <a:avLst/>
          </a:prstGeom>
          <a:noFill/>
          <a:ln w="9525">
            <a:noFill/>
            <a:miter lim="800000"/>
            <a:headEnd/>
            <a:tailEnd/>
          </a:ln>
        </p:spPr>
      </p:pic>
      <p:pic>
        <p:nvPicPr>
          <p:cNvPr id="8" name="Picture 7" descr="S:\LAB\Givens\snips\Send to Host icon.PNG"/>
          <p:cNvPicPr/>
          <p:nvPr/>
        </p:nvPicPr>
        <p:blipFill>
          <a:blip r:embed="rId5" cstate="print"/>
          <a:srcRect/>
          <a:stretch>
            <a:fillRect/>
          </a:stretch>
        </p:blipFill>
        <p:spPr bwMode="auto">
          <a:xfrm>
            <a:off x="5715000" y="3733800"/>
            <a:ext cx="609600" cy="457200"/>
          </a:xfrm>
          <a:prstGeom prst="rect">
            <a:avLst/>
          </a:prstGeom>
          <a:noFill/>
          <a:ln w="9525">
            <a:noFill/>
            <a:miter lim="800000"/>
            <a:headEnd/>
            <a:tailEnd/>
          </a:ln>
        </p:spPr>
      </p:pic>
      <p:pic>
        <p:nvPicPr>
          <p:cNvPr id="9" name="Picture 8" descr="S:\LAB\Givens\snips\Release icon.PNG"/>
          <p:cNvPicPr/>
          <p:nvPr/>
        </p:nvPicPr>
        <p:blipFill>
          <a:blip r:embed="rId6" cstate="print"/>
          <a:srcRect/>
          <a:stretch>
            <a:fillRect/>
          </a:stretch>
        </p:blipFill>
        <p:spPr bwMode="auto">
          <a:xfrm>
            <a:off x="5562600" y="2971800"/>
            <a:ext cx="609600" cy="533400"/>
          </a:xfrm>
          <a:prstGeom prst="rect">
            <a:avLst/>
          </a:prstGeom>
          <a:noFill/>
          <a:ln w="9525">
            <a:noFill/>
            <a:miter lim="800000"/>
            <a:headEnd/>
            <a:tailEnd/>
          </a:ln>
        </p:spPr>
      </p:pic>
      <p:pic>
        <p:nvPicPr>
          <p:cNvPr id="10" name="Picture 9" descr="S:\LAB\Givens\snips\Cancel icon.PNG"/>
          <p:cNvPicPr/>
          <p:nvPr/>
        </p:nvPicPr>
        <p:blipFill>
          <a:blip r:embed="rId7" cstate="print"/>
          <a:srcRect/>
          <a:stretch>
            <a:fillRect/>
          </a:stretch>
        </p:blipFill>
        <p:spPr bwMode="auto">
          <a:xfrm flipH="1" flipV="1">
            <a:off x="5486400" y="2514599"/>
            <a:ext cx="533400" cy="452437"/>
          </a:xfrm>
          <a:prstGeom prst="rect">
            <a:avLst/>
          </a:prstGeom>
          <a:noFill/>
          <a:ln w="9525">
            <a:noFill/>
            <a:miter lim="800000"/>
            <a:headEnd/>
            <a:tailEnd/>
          </a:ln>
        </p:spPr>
      </p:pic>
      <p:pic>
        <p:nvPicPr>
          <p:cNvPr id="11" name="Picture 10" descr="S:\LAB\Givens\snips\Order rerun_reflex icon.PNG"/>
          <p:cNvPicPr/>
          <p:nvPr/>
        </p:nvPicPr>
        <p:blipFill>
          <a:blip r:embed="rId8" cstate="print"/>
          <a:srcRect/>
          <a:stretch>
            <a:fillRect/>
          </a:stretch>
        </p:blipFill>
        <p:spPr bwMode="auto">
          <a:xfrm>
            <a:off x="6248400" y="1905000"/>
            <a:ext cx="314325" cy="364618"/>
          </a:xfrm>
          <a:prstGeom prst="rect">
            <a:avLst/>
          </a:prstGeom>
          <a:noFill/>
          <a:ln w="9525">
            <a:noFill/>
            <a:miter lim="800000"/>
            <a:headEnd/>
            <a:tailEnd/>
          </a:ln>
        </p:spPr>
      </p:pic>
      <p:pic>
        <p:nvPicPr>
          <p:cNvPr id="12" name="Picture 11" descr="S:\LAB\Givens\snips\Order new tests icon.PNG"/>
          <p:cNvPicPr/>
          <p:nvPr/>
        </p:nvPicPr>
        <p:blipFill>
          <a:blip r:embed="rId9" cstate="print"/>
          <a:srcRect/>
          <a:stretch>
            <a:fillRect/>
          </a:stretch>
        </p:blipFill>
        <p:spPr bwMode="auto">
          <a:xfrm>
            <a:off x="5943600" y="1295400"/>
            <a:ext cx="590550" cy="5143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159</Words>
  <Application>Microsoft Office PowerPoint</Application>
  <PresentationFormat>On-screen Show (4:3)</PresentationFormat>
  <Paragraphs>11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Data Inovations (DI) Instrument Manager(IM) The DI/IM is the middleware computer  connecting the Cobas to Cerner. IM will be used to review and release Cobas results. </vt:lpstr>
      <vt:lpstr>Log on the DI/IM with your network Username and password</vt:lpstr>
      <vt:lpstr>The screen below will appear after logging on. </vt:lpstr>
      <vt:lpstr>The functions that will be used to Review and Release Results will be under Specimen Management,  SM Workspace Click on SM Workspace</vt:lpstr>
      <vt:lpstr>This screen will appear after selecting SM Workplace at initial log in. For Results Review Edit Release  Select the arrow to the left of the           icon  (Table 1 will have a list of the icons and their explanations )to  bring up all of the review options.  </vt:lpstr>
      <vt:lpstr>From the drop down choices, select your location.  The First letters are the abbreviations of the sites. Example: At Roper, select RH Review Edit Release </vt:lpstr>
      <vt:lpstr>After selecting the appropriate Review Edit Release Screen, the following will appear. All results that have have not autoverified will be listed. If a specimen has autoverified, it will not be on the Result Edit Release page. The top section Specimen Worksheet lists samples  held for verification  The bottom section Test Worksheet shows the details of the specimen with the arrow in the far left hand side of the page. (Tables 1 and 2 will have explanations for Error codes and how to handle them and Descriptions of Tool Bar  Icons)</vt:lpstr>
      <vt:lpstr>Samples with error codes are Held for verification .( Error codes and explanations are listed on Appendix B) Review Results If results are acceptatble for release to Cerner, Click on the  Arrow to release results.</vt:lpstr>
      <vt:lpstr>Tables 1  Order New Test  Order Rerun /Reflex  Cancel  Release  Send to Host  Reject Result  Print Report  Refresh  </vt:lpstr>
      <vt:lpstr>To log off, select Log Off form the drop down under System. ToExit, select Exit from the drop down under System.  </vt:lpstr>
    </vt:vector>
  </TitlesOfParts>
  <Company>RSFH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Inovations (DI) Instrument Manager(IM) The IM is the middleware computer  connecting the Cobas to Cerner. IM will be used to review and release Cobas results. </dc:title>
  <dc:creator>Windows User</dc:creator>
  <cp:lastModifiedBy>Windows User</cp:lastModifiedBy>
  <cp:revision>29</cp:revision>
  <dcterms:created xsi:type="dcterms:W3CDTF">2016-10-14T20:45:02Z</dcterms:created>
  <dcterms:modified xsi:type="dcterms:W3CDTF">2016-10-19T14:52:46Z</dcterms:modified>
</cp:coreProperties>
</file>