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4" r:id="rId3"/>
    <p:sldId id="265" r:id="rId4"/>
    <p:sldId id="266" r:id="rId5"/>
    <p:sldId id="257" r:id="rId6"/>
    <p:sldId id="259" r:id="rId7"/>
    <p:sldId id="258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4CE14-4E43-44D6-BE1C-DE0818E37F6A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D711E-ED10-4395-93E7-ADE18523F8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“Microscopy: identification of species” Impact malaria by  </a:t>
            </a:r>
            <a:r>
              <a:rPr lang="en-US" b="1" dirty="0" err="1" smtClean="0"/>
              <a:t>Sanofi</a:t>
            </a:r>
            <a:endParaRPr lang="en-US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http://www.impact-malaria.com/web/malaria_training/identification_species_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D711E-ED10-4395-93E7-ADE18523F80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AEA151B-AC17-40BA-83D7-DF791AAECBFF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C925062-5D5F-43B3-A398-C4BEBA7C8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8077200" cy="167335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Blood Parasites 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438400"/>
            <a:ext cx="8077200" cy="1499616"/>
          </a:xfrm>
        </p:spPr>
        <p:txBody>
          <a:bodyPr/>
          <a:lstStyle/>
          <a:p>
            <a:pPr algn="r"/>
            <a:r>
              <a:rPr lang="en-US" dirty="0" smtClean="0"/>
              <a:t>Yale-New Haven Hospital </a:t>
            </a:r>
          </a:p>
          <a:p>
            <a:pPr algn="r"/>
            <a:r>
              <a:rPr lang="en-US" dirty="0" smtClean="0"/>
              <a:t>Lab Medicine: Hematology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Trypanosoma</a:t>
            </a:r>
            <a:r>
              <a:rPr lang="en-US" dirty="0" smtClean="0"/>
              <a:t> </a:t>
            </a:r>
            <a:r>
              <a:rPr lang="en-US" dirty="0" err="1" smtClean="0"/>
              <a:t>Cruzi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1905000" y="1905000"/>
            <a:ext cx="457200" cy="1143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3" descr="Trypanosomacruzi02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tretch>
            <a:fillRect/>
          </a:stretch>
        </p:blipFill>
        <p:spPr>
          <a:xfrm>
            <a:off x="4190999" y="1524000"/>
            <a:ext cx="4805671" cy="41148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7" name="Left Arrow 6"/>
          <p:cNvSpPr/>
          <p:nvPr/>
        </p:nvSpPr>
        <p:spPr>
          <a:xfrm>
            <a:off x="7086600" y="3200400"/>
            <a:ext cx="762000" cy="38100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5" descr="Trypanosomacruzi 01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0" y="1524000"/>
            <a:ext cx="4202245" cy="411480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610600" y="6248400"/>
            <a:ext cx="76200" cy="1524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>
            <a:off x="2362200" y="3886200"/>
            <a:ext cx="228600" cy="8382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features to look for to identify a malaria parasite </a:t>
            </a:r>
            <a:r>
              <a:rPr lang="en-US" dirty="0" smtClean="0"/>
              <a:t>are: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479755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Size of the red cell</a:t>
            </a:r>
            <a:r>
              <a:rPr lang="en-US" dirty="0" smtClean="0">
                <a:solidFill>
                  <a:schemeClr val="accent1"/>
                </a:solidFill>
              </a:rPr>
              <a:t>: enlarged red cell is suggestive of </a:t>
            </a:r>
            <a:r>
              <a:rPr lang="en-US" i="1" dirty="0" smtClean="0">
                <a:solidFill>
                  <a:srgbClr val="00B0F0"/>
                </a:solidFill>
              </a:rPr>
              <a:t>P. </a:t>
            </a:r>
            <a:r>
              <a:rPr lang="en-US" i="1" dirty="0" err="1" smtClean="0">
                <a:solidFill>
                  <a:srgbClr val="00B0F0"/>
                </a:solidFill>
              </a:rPr>
              <a:t>vivax</a:t>
            </a:r>
            <a:r>
              <a:rPr lang="en-US" dirty="0" smtClean="0">
                <a:solidFill>
                  <a:srgbClr val="00B0F0"/>
                </a:solidFill>
              </a:rPr>
              <a:t> or </a:t>
            </a:r>
            <a:r>
              <a:rPr lang="en-US" i="1" dirty="0" smtClean="0">
                <a:solidFill>
                  <a:srgbClr val="00B0F0"/>
                </a:solidFill>
              </a:rPr>
              <a:t>P. </a:t>
            </a:r>
            <a:r>
              <a:rPr lang="en-US" i="1" dirty="0" err="1" smtClean="0">
                <a:solidFill>
                  <a:srgbClr val="00B0F0"/>
                </a:solidFill>
              </a:rPr>
              <a:t>ovale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Presence of stippling on the red cell </a:t>
            </a:r>
            <a:r>
              <a:rPr lang="en-US" dirty="0" smtClean="0">
                <a:solidFill>
                  <a:schemeClr val="accent1"/>
                </a:solidFill>
              </a:rPr>
              <a:t>- learn </a:t>
            </a:r>
            <a:r>
              <a:rPr lang="en-US" dirty="0" smtClean="0">
                <a:solidFill>
                  <a:schemeClr val="accent1"/>
                </a:solidFill>
              </a:rPr>
              <a:t>to differentiate between </a:t>
            </a:r>
            <a:r>
              <a:rPr lang="en-US" dirty="0" smtClean="0">
                <a:solidFill>
                  <a:srgbClr val="00B0F0"/>
                </a:solidFill>
              </a:rPr>
              <a:t>Schüffner and Maurer's dots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Different stages present </a:t>
            </a:r>
            <a:r>
              <a:rPr lang="en-US" dirty="0" smtClean="0">
                <a:solidFill>
                  <a:schemeClr val="accent1"/>
                </a:solidFill>
              </a:rPr>
              <a:t>- </a:t>
            </a:r>
            <a:r>
              <a:rPr lang="en-US" dirty="0" smtClean="0">
                <a:solidFill>
                  <a:schemeClr val="accent1"/>
                </a:solidFill>
              </a:rPr>
              <a:t>late </a:t>
            </a:r>
            <a:r>
              <a:rPr lang="en-US" dirty="0" err="1" smtClean="0">
                <a:solidFill>
                  <a:schemeClr val="accent1"/>
                </a:solidFill>
              </a:rPr>
              <a:t>trophozoites</a:t>
            </a:r>
            <a:r>
              <a:rPr lang="en-US" dirty="0" smtClean="0">
                <a:solidFill>
                  <a:schemeClr val="accent1"/>
                </a:solidFill>
              </a:rPr>
              <a:t> and </a:t>
            </a:r>
            <a:r>
              <a:rPr lang="en-US" dirty="0" err="1" smtClean="0">
                <a:solidFill>
                  <a:schemeClr val="accent1"/>
                </a:solidFill>
              </a:rPr>
              <a:t>schizonts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of </a:t>
            </a:r>
            <a:r>
              <a:rPr lang="en-US" i="1" dirty="0" smtClean="0">
                <a:solidFill>
                  <a:srgbClr val="00B0F0"/>
                </a:solidFill>
              </a:rPr>
              <a:t>P. </a:t>
            </a:r>
            <a:r>
              <a:rPr lang="en-US" i="1" dirty="0" err="1" smtClean="0">
                <a:solidFill>
                  <a:srgbClr val="00B0F0"/>
                </a:solidFill>
              </a:rPr>
              <a:t>falciparum</a:t>
            </a:r>
            <a:r>
              <a:rPr lang="en-US" dirty="0" smtClean="0">
                <a:solidFill>
                  <a:schemeClr val="accent1"/>
                </a:solidFill>
              </a:rPr>
              <a:t> are not normally present in the peripheral blood, while they are for other </a:t>
            </a:r>
            <a:r>
              <a:rPr lang="en-US" dirty="0" smtClean="0">
                <a:solidFill>
                  <a:schemeClr val="accent1"/>
                </a:solidFill>
              </a:rPr>
              <a:t>species 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4191000" cy="4797552"/>
          </a:xfrm>
        </p:spPr>
        <p:txBody>
          <a:bodyPr>
            <a:normAutofit fontScale="77500" lnSpcReduction="20000"/>
          </a:bodyPr>
          <a:lstStyle/>
          <a:p>
            <a:endParaRPr lang="en-US" b="1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Morphology of </a:t>
            </a:r>
            <a:r>
              <a:rPr lang="en-US" b="1" dirty="0" err="1" smtClean="0">
                <a:solidFill>
                  <a:schemeClr val="accent1"/>
                </a:solidFill>
              </a:rPr>
              <a:t>trophozoites</a:t>
            </a:r>
            <a:r>
              <a:rPr lang="en-US" b="1" dirty="0" smtClean="0">
                <a:solidFill>
                  <a:schemeClr val="accent1"/>
                </a:solidFill>
              </a:rPr>
              <a:t> and </a:t>
            </a:r>
            <a:r>
              <a:rPr lang="en-US" b="1" dirty="0" err="1" smtClean="0">
                <a:solidFill>
                  <a:schemeClr val="accent1"/>
                </a:solidFill>
              </a:rPr>
              <a:t>schizonts</a:t>
            </a:r>
            <a:r>
              <a:rPr lang="en-US" b="1" dirty="0" smtClean="0">
                <a:solidFill>
                  <a:schemeClr val="accent1"/>
                </a:solidFill>
              </a:rPr>
              <a:t>, </a:t>
            </a:r>
            <a:r>
              <a:rPr lang="en-US" dirty="0" smtClean="0">
                <a:solidFill>
                  <a:schemeClr val="accent1"/>
                </a:solidFill>
              </a:rPr>
              <a:t>including the number of nuclei in </a:t>
            </a:r>
            <a:r>
              <a:rPr lang="en-US" dirty="0" err="1" smtClean="0">
                <a:solidFill>
                  <a:schemeClr val="accent1"/>
                </a:solidFill>
              </a:rPr>
              <a:t>meront</a:t>
            </a:r>
            <a:endParaRPr lang="en-US" dirty="0" smtClean="0">
              <a:solidFill>
                <a:schemeClr val="accent1"/>
              </a:solidFill>
            </a:endParaRP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Morphology of gametocytes </a:t>
            </a:r>
            <a:r>
              <a:rPr lang="en-US" dirty="0" smtClean="0">
                <a:solidFill>
                  <a:schemeClr val="accent1"/>
                </a:solidFill>
              </a:rPr>
              <a:t>-round or crescent </a:t>
            </a:r>
            <a:r>
              <a:rPr lang="en-US" dirty="0" smtClean="0">
                <a:solidFill>
                  <a:schemeClr val="accent1"/>
                </a:solidFill>
              </a:rPr>
              <a:t>shaped</a:t>
            </a:r>
            <a:endParaRPr lang="en-US" dirty="0" smtClean="0">
              <a:solidFill>
                <a:schemeClr val="accent1"/>
              </a:solidFill>
            </a:endParaRP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The quality of malarial pigment </a:t>
            </a:r>
            <a:r>
              <a:rPr lang="en-US" dirty="0" smtClean="0">
                <a:solidFill>
                  <a:schemeClr val="accent1"/>
                </a:solidFill>
              </a:rPr>
              <a:t>-coarse pigment is suggestive of </a:t>
            </a:r>
            <a:r>
              <a:rPr lang="en-US" i="1" dirty="0" err="1" smtClean="0">
                <a:solidFill>
                  <a:srgbClr val="00B0F0"/>
                </a:solidFill>
              </a:rPr>
              <a:t>P.malariae</a:t>
            </a:r>
            <a:endParaRPr lang="en-US" dirty="0" smtClean="0">
              <a:solidFill>
                <a:schemeClr val="accent1"/>
              </a:solidFill>
            </a:endParaRP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The level of </a:t>
            </a:r>
            <a:r>
              <a:rPr lang="en-US" b="1" dirty="0" smtClean="0">
                <a:solidFill>
                  <a:schemeClr val="accent1"/>
                </a:solidFill>
              </a:rPr>
              <a:t>parasitemia </a:t>
            </a:r>
            <a:r>
              <a:rPr lang="en-US" b="1" dirty="0" smtClean="0">
                <a:solidFill>
                  <a:schemeClr val="accent1"/>
                </a:solidFill>
              </a:rPr>
              <a:t>and presence of multiple infections of red cells</a:t>
            </a:r>
            <a:r>
              <a:rPr lang="en-US" dirty="0" smtClean="0">
                <a:solidFill>
                  <a:schemeClr val="accent1"/>
                </a:solidFill>
              </a:rPr>
              <a:t>, suggestive of </a:t>
            </a:r>
            <a:r>
              <a:rPr lang="en-US" i="1" dirty="0" smtClean="0">
                <a:solidFill>
                  <a:srgbClr val="00B0F0"/>
                </a:solidFill>
              </a:rPr>
              <a:t>P. </a:t>
            </a:r>
            <a:r>
              <a:rPr lang="en-US" i="1" dirty="0" err="1" smtClean="0">
                <a:solidFill>
                  <a:srgbClr val="00B0F0"/>
                </a:solidFill>
              </a:rPr>
              <a:t>falciparum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Malaria Identification :Size of the RBC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Mauers</a:t>
            </a:r>
            <a:r>
              <a:rPr lang="en-US" dirty="0" smtClean="0"/>
              <a:t> dots vs. </a:t>
            </a:r>
            <a:r>
              <a:rPr lang="en-US" dirty="0" smtClean="0">
                <a:solidFill>
                  <a:schemeClr val="accent1"/>
                </a:solidFill>
              </a:rPr>
              <a:t>Schüffner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dots </a:t>
            </a:r>
            <a:endParaRPr lang="en-US" dirty="0"/>
          </a:p>
        </p:txBody>
      </p:sp>
      <p:pic>
        <p:nvPicPr>
          <p:cNvPr id="5" name="Content Placeholder 6" descr="Mauers vs Schuffners dot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1600200"/>
            <a:ext cx="5257800" cy="49922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Malaria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19200" y="1752600"/>
            <a:ext cx="7010400" cy="457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Up Arrow 3"/>
          <p:cNvSpPr/>
          <p:nvPr/>
        </p:nvSpPr>
        <p:spPr>
          <a:xfrm>
            <a:off x="5181600" y="5105400"/>
            <a:ext cx="457200" cy="7620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Babesia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7239000" cy="471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Notched Right Arrow 5"/>
          <p:cNvSpPr/>
          <p:nvPr/>
        </p:nvSpPr>
        <p:spPr>
          <a:xfrm>
            <a:off x="3200400" y="3429000"/>
            <a:ext cx="1219200" cy="381000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Ehrlichia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537735"/>
            <a:ext cx="4953000" cy="5136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Up Arrow 3"/>
          <p:cNvSpPr/>
          <p:nvPr/>
        </p:nvSpPr>
        <p:spPr>
          <a:xfrm>
            <a:off x="3429000" y="3429000"/>
            <a:ext cx="914400" cy="10668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Plasmodium </a:t>
            </a:r>
            <a:r>
              <a:rPr lang="en-US" dirty="0" err="1" smtClean="0"/>
              <a:t>Falciprum</a:t>
            </a:r>
            <a:endParaRPr lang="en-US" dirty="0"/>
          </a:p>
        </p:txBody>
      </p:sp>
      <p:pic>
        <p:nvPicPr>
          <p:cNvPr id="5" name="Content Placeholder 4" descr="p falciprum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774825"/>
            <a:ext cx="6934200" cy="4778375"/>
          </a:xfrm>
        </p:spPr>
      </p:pic>
      <p:sp>
        <p:nvSpPr>
          <p:cNvPr id="6" name="Notched Right Arrow 5"/>
          <p:cNvSpPr/>
          <p:nvPr/>
        </p:nvSpPr>
        <p:spPr>
          <a:xfrm>
            <a:off x="3581400" y="3581400"/>
            <a:ext cx="1066800" cy="304800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pc="-3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819400" cy="12192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Plasmodium </a:t>
            </a:r>
            <a:r>
              <a:rPr lang="en-US" sz="4000" dirty="0" err="1" smtClean="0"/>
              <a:t>Vivax</a:t>
            </a:r>
            <a:endParaRPr lang="en-US" sz="4000" dirty="0"/>
          </a:p>
        </p:txBody>
      </p:sp>
      <p:pic>
        <p:nvPicPr>
          <p:cNvPr id="6" name="Content Placeholder 5" descr="P vivaxgametocyte0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838" r="12838"/>
          <a:stretch>
            <a:fillRect/>
          </a:stretch>
        </p:blipFill>
        <p:spPr>
          <a:ln>
            <a:solidFill>
              <a:schemeClr val="bg1"/>
            </a:solidFill>
          </a:ln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Up Arrow 6"/>
          <p:cNvSpPr/>
          <p:nvPr/>
        </p:nvSpPr>
        <p:spPr>
          <a:xfrm>
            <a:off x="2514600" y="3429000"/>
            <a:ext cx="762000" cy="10668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173</Words>
  <Application>Microsoft Office PowerPoint</Application>
  <PresentationFormat>On-screen Show (4:3)</PresentationFormat>
  <Paragraphs>31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Blood Parasites </vt:lpstr>
      <vt:lpstr>The features to look for to identify a malaria parasite are:</vt:lpstr>
      <vt:lpstr>Malaria Identification :Size of the RBC</vt:lpstr>
      <vt:lpstr>Mauers dots vs. Schüffner dots </vt:lpstr>
      <vt:lpstr>Malaria</vt:lpstr>
      <vt:lpstr>Babesia</vt:lpstr>
      <vt:lpstr>Ehrlichia </vt:lpstr>
      <vt:lpstr>Plasmodium Falciprum</vt:lpstr>
      <vt:lpstr>Plasmodium Vivax</vt:lpstr>
      <vt:lpstr>Trypanosoma Cruzi</vt:lpstr>
      <vt:lpstr>Slide 11</vt:lpstr>
    </vt:vector>
  </TitlesOfParts>
  <Company>Yale-New Haven Hospital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Parasites </dc:title>
  <dc:creator>Degano, Elizabeth</dc:creator>
  <cp:lastModifiedBy>Degano, Elizabeth</cp:lastModifiedBy>
  <cp:revision>39</cp:revision>
  <dcterms:created xsi:type="dcterms:W3CDTF">2012-10-25T14:48:33Z</dcterms:created>
  <dcterms:modified xsi:type="dcterms:W3CDTF">2012-11-15T21:00:09Z</dcterms:modified>
</cp:coreProperties>
</file>