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0" r:id="rId3"/>
    <p:sldId id="267" r:id="rId4"/>
    <p:sldId id="272" r:id="rId5"/>
    <p:sldId id="275" r:id="rId6"/>
    <p:sldId id="269" r:id="rId7"/>
    <p:sldId id="276" r:id="rId8"/>
    <p:sldId id="277" r:id="rId9"/>
    <p:sldId id="270" r:id="rId10"/>
    <p:sldId id="278" r:id="rId11"/>
    <p:sldId id="279" r:id="rId12"/>
    <p:sldId id="271" r:id="rId13"/>
    <p:sldId id="273" r:id="rId14"/>
    <p:sldId id="274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CE14-4E43-44D6-BE1C-DE0818E37F6A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711E-ED10-4395-93E7-ADE18523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711E-ED10-4395-93E7-ADE18523F8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711E-ED10-4395-93E7-ADE18523F8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EA151B-AC17-40BA-83D7-DF791AAECBFF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8077200" cy="167335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Blood Parasites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8077200" cy="1499616"/>
          </a:xfrm>
        </p:spPr>
        <p:txBody>
          <a:bodyPr/>
          <a:lstStyle/>
          <a:p>
            <a:pPr algn="r"/>
            <a:r>
              <a:rPr lang="en-US" dirty="0" smtClean="0"/>
              <a:t>Yale-New Haven Hospital </a:t>
            </a:r>
          </a:p>
          <a:p>
            <a:pPr algn="r"/>
            <a:r>
              <a:rPr lang="en-US" dirty="0" smtClean="0"/>
              <a:t>Lab Medicine: Hematology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ovale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 </a:t>
            </a:r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dirty="0"/>
              <a:t>rings have sturdy cytoplasm and large chromatin dots. </a:t>
            </a:r>
            <a:endParaRPr lang="en-US" sz="1600" dirty="0" smtClean="0"/>
          </a:p>
          <a:p>
            <a:pPr marL="118872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i="1" dirty="0" smtClean="0"/>
              <a:t> </a:t>
            </a:r>
            <a:r>
              <a:rPr lang="en-US" sz="1600" dirty="0" err="1" smtClean="0"/>
              <a:t>trophozoites</a:t>
            </a:r>
            <a:r>
              <a:rPr lang="en-US" sz="1600" dirty="0" smtClean="0"/>
              <a:t> </a:t>
            </a:r>
            <a:r>
              <a:rPr lang="en-US" sz="1600" dirty="0"/>
              <a:t>have sturdy cytoplasm, large chromatin dots, and can be compact to slightly </a:t>
            </a:r>
            <a:r>
              <a:rPr lang="en-US" sz="1600" dirty="0" smtClean="0"/>
              <a:t>irregular.</a:t>
            </a:r>
          </a:p>
          <a:p>
            <a:pPr marL="118872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26197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6096000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4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ovale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dirty="0"/>
              <a:t>gametocytes are round to oval and may almost fill the red blood cells. Pigment is brown and more coarse in comparison to </a:t>
            </a:r>
            <a:r>
              <a:rPr lang="en-US" sz="1600" i="1" dirty="0"/>
              <a:t>P. </a:t>
            </a:r>
            <a:r>
              <a:rPr lang="en-US" sz="1600" i="1" dirty="0" err="1"/>
              <a:t>vivax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dirty="0" err="1"/>
              <a:t>schizonts</a:t>
            </a:r>
            <a:r>
              <a:rPr lang="en-US" sz="1600" dirty="0"/>
              <a:t> have 6 to 14 </a:t>
            </a:r>
            <a:r>
              <a:rPr lang="en-US" sz="1600" dirty="0" err="1"/>
              <a:t>merozoites</a:t>
            </a:r>
            <a:r>
              <a:rPr lang="en-US" sz="1600" dirty="0"/>
              <a:t> with large nuclei, clustered around a mass of dark-brown </a:t>
            </a:r>
            <a:r>
              <a:rPr lang="en-US" sz="1600" dirty="0" smtClean="0"/>
              <a:t>pigment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400800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3219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malariae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0" y="2819400"/>
            <a:ext cx="8534400" cy="316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0" y="1752600"/>
            <a:ext cx="8534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42552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1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malariae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1900" i="1" dirty="0"/>
              <a:t>P. malariae </a:t>
            </a:r>
            <a:r>
              <a:rPr lang="en-US" sz="1900" dirty="0"/>
              <a:t>rings have sturdy cytoplasm and a large chromatin dot. </a:t>
            </a:r>
            <a:endParaRPr lang="en-US" sz="1900" dirty="0" smtClean="0"/>
          </a:p>
          <a:p>
            <a:endParaRPr lang="en-US" sz="1900" dirty="0"/>
          </a:p>
          <a:p>
            <a:pPr marL="118872" indent="0">
              <a:buNone/>
            </a:pPr>
            <a:endParaRPr lang="en-US" sz="1900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i="1" dirty="0" smtClean="0"/>
              <a:t>P. malariae </a:t>
            </a:r>
            <a:r>
              <a:rPr lang="en-US" sz="1800" dirty="0" err="1"/>
              <a:t>trophozoites</a:t>
            </a:r>
            <a:r>
              <a:rPr lang="en-US" sz="1800" dirty="0"/>
              <a:t> have compact cytoplasm and a large chromatin dot. Occasional band forms and/or “basket” forms with coarse, dark-brown pigment can be seen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4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37" y="6139085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9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Malariae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/>
              <a:t>Schizonts</a:t>
            </a:r>
            <a:r>
              <a:rPr lang="en-US" sz="1800" b="1" dirty="0"/>
              <a:t> </a:t>
            </a:r>
            <a:r>
              <a:rPr lang="en-US" sz="1800" i="1" dirty="0"/>
              <a:t>P. malariae </a:t>
            </a:r>
            <a:r>
              <a:rPr lang="en-US" sz="1800" dirty="0" err="1"/>
              <a:t>schizonts</a:t>
            </a:r>
            <a:r>
              <a:rPr lang="en-US" sz="1800" dirty="0"/>
              <a:t> have 6 to 12 </a:t>
            </a:r>
            <a:r>
              <a:rPr lang="en-US" sz="1800" dirty="0" err="1"/>
              <a:t>merozoites</a:t>
            </a:r>
            <a:r>
              <a:rPr lang="en-US" sz="1800" dirty="0"/>
              <a:t> with large nuclei, clustered around a mass of coarse, dark-brown pigment. </a:t>
            </a:r>
            <a:endParaRPr lang="en-US" sz="1800" dirty="0" smtClean="0"/>
          </a:p>
          <a:p>
            <a:r>
              <a:rPr lang="en-US" sz="1800" dirty="0" err="1" smtClean="0"/>
              <a:t>Merozoites</a:t>
            </a:r>
            <a:r>
              <a:rPr lang="en-US" sz="1800" dirty="0" smtClean="0"/>
              <a:t> </a:t>
            </a:r>
            <a:r>
              <a:rPr lang="en-US" sz="1800" dirty="0"/>
              <a:t>can occasionally be arranged as a rosette pattern.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1828800"/>
            <a:ext cx="369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P. malariae </a:t>
            </a:r>
            <a:r>
              <a:rPr lang="en-US" dirty="0"/>
              <a:t>gametocytes are round to oval with scattered brown pigment; they may almost fill the infected red blood cell 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37" y="6139085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200400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0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Ehrlichia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During </a:t>
            </a:r>
            <a:r>
              <a:rPr lang="en-US" sz="1600" dirty="0"/>
              <a:t>the first week of illness a microscopic examination of blood smears  </a:t>
            </a:r>
            <a:r>
              <a:rPr lang="en-US" sz="1600" dirty="0" smtClean="0"/>
              <a:t>may </a:t>
            </a:r>
            <a:r>
              <a:rPr lang="en-US" sz="1600" dirty="0"/>
              <a:t>reveal </a:t>
            </a:r>
            <a:r>
              <a:rPr lang="en-US" sz="1600" dirty="0" err="1"/>
              <a:t>morulae</a:t>
            </a:r>
            <a:r>
              <a:rPr lang="en-US" sz="1600" dirty="0"/>
              <a:t> (</a:t>
            </a:r>
            <a:r>
              <a:rPr lang="en-US" sz="1600" dirty="0" err="1"/>
              <a:t>microcolonies</a:t>
            </a:r>
            <a:r>
              <a:rPr lang="en-US" sz="1600" dirty="0"/>
              <a:t> of </a:t>
            </a:r>
            <a:r>
              <a:rPr lang="en-US" sz="1600" dirty="0" err="1"/>
              <a:t>ehrlichiae</a:t>
            </a:r>
            <a:r>
              <a:rPr lang="en-US" sz="1600" dirty="0"/>
              <a:t>) in the cytoplasm of white blood cells in up to 20% of patients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4" y="2209800"/>
            <a:ext cx="4245428" cy="2971800"/>
          </a:xfrm>
        </p:spPr>
      </p:pic>
    </p:spTree>
    <p:extLst>
      <p:ext uri="{BB962C8B-B14F-4D97-AF65-F5344CB8AC3E}">
        <p14:creationId xmlns:p14="http://schemas.microsoft.com/office/powerpoint/2010/main" val="94715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Babesia sp.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 </a:t>
            </a:r>
            <a:r>
              <a:rPr lang="en-US" sz="1200" dirty="0"/>
              <a:t>Rings of </a:t>
            </a:r>
            <a:r>
              <a:rPr lang="en-US" sz="1200" i="1" dirty="0"/>
              <a:t>Babesia </a:t>
            </a:r>
            <a:r>
              <a:rPr lang="en-US" sz="1200" dirty="0"/>
              <a:t>spp. have delicate cytoplasm and are often pleomorphic. Infected </a:t>
            </a:r>
            <a:r>
              <a:rPr lang="en-US" sz="1200" dirty="0" err="1"/>
              <a:t>rbcs</a:t>
            </a:r>
            <a:r>
              <a:rPr lang="en-US" sz="1200" dirty="0"/>
              <a:t> are not enlarged; multiple infection of </a:t>
            </a:r>
            <a:r>
              <a:rPr lang="en-US" sz="1200" dirty="0" err="1"/>
              <a:t>rbcs</a:t>
            </a:r>
            <a:r>
              <a:rPr lang="en-US" sz="1200" dirty="0"/>
              <a:t> can be common. Rings are usually vacuolated and do not produce pigment. </a:t>
            </a:r>
            <a:r>
              <a:rPr lang="en-US" sz="1200" dirty="0" smtClean="0"/>
              <a:t>Occasional </a:t>
            </a:r>
            <a:r>
              <a:rPr lang="en-US" sz="1200" dirty="0"/>
              <a:t>classic tetrad-forms (Maltese Cross) or extracellular rings can be present.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599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517230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6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P.falciparum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" y="1734010"/>
            <a:ext cx="8835493" cy="49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7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/>
              <a:t>f</a:t>
            </a:r>
            <a:r>
              <a:rPr lang="en-US" dirty="0" smtClean="0"/>
              <a:t>alciparum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</a:t>
            </a:r>
            <a:r>
              <a:rPr lang="en-US" sz="1200" i="1" dirty="0"/>
              <a:t>P. falciparum </a:t>
            </a:r>
            <a:r>
              <a:rPr lang="en-US" sz="1200" dirty="0"/>
              <a:t>rings have delicate cytoplasm and one or two small chromatin dots. </a:t>
            </a:r>
            <a:endParaRPr lang="en-US" sz="1200" dirty="0" smtClean="0"/>
          </a:p>
          <a:p>
            <a:r>
              <a:rPr lang="en-US" sz="1200" dirty="0" err="1" smtClean="0"/>
              <a:t>Rbcs</a:t>
            </a:r>
            <a:r>
              <a:rPr lang="en-US" sz="1200" dirty="0" smtClean="0"/>
              <a:t> </a:t>
            </a:r>
            <a:r>
              <a:rPr lang="en-US" sz="1200" dirty="0"/>
              <a:t>that are infected are not enlarged; multiple infection of </a:t>
            </a:r>
            <a:r>
              <a:rPr lang="en-US" sz="1200" dirty="0" err="1"/>
              <a:t>rbcs</a:t>
            </a:r>
            <a:r>
              <a:rPr lang="en-US" sz="1200" dirty="0"/>
              <a:t> is more common in </a:t>
            </a:r>
            <a:r>
              <a:rPr lang="en-US" sz="1200" i="1" dirty="0"/>
              <a:t>P. falciparum </a:t>
            </a:r>
            <a:r>
              <a:rPr lang="en-US" sz="1200" dirty="0"/>
              <a:t>than in other species. </a:t>
            </a:r>
            <a:endParaRPr lang="en-US" sz="1200" dirty="0" smtClean="0"/>
          </a:p>
          <a:p>
            <a:r>
              <a:rPr lang="en-US" sz="1200" dirty="0" err="1" smtClean="0"/>
              <a:t>Occassional</a:t>
            </a:r>
            <a:r>
              <a:rPr lang="en-US" sz="1200" dirty="0" smtClean="0"/>
              <a:t> </a:t>
            </a:r>
            <a:r>
              <a:rPr lang="en-US" sz="1200" dirty="0"/>
              <a:t>appliqué forms (rings appearing on the periphery of the </a:t>
            </a:r>
            <a:r>
              <a:rPr lang="en-US" sz="1200" dirty="0" err="1"/>
              <a:t>rbc</a:t>
            </a:r>
            <a:r>
              <a:rPr lang="en-US" sz="1200" dirty="0"/>
              <a:t>) can be present </a:t>
            </a:r>
            <a:endParaRPr lang="en-US" sz="1200" dirty="0" smtClean="0"/>
          </a:p>
          <a:p>
            <a:r>
              <a:rPr lang="en-US" sz="1200" dirty="0" smtClean="0"/>
              <a:t>Note </a:t>
            </a:r>
            <a:r>
              <a:rPr lang="en-US" sz="1200" dirty="0"/>
              <a:t>the classic “headphones” appearance of many of the rings. 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falciparum </a:t>
            </a:r>
            <a:r>
              <a:rPr lang="en-US" sz="1400" dirty="0" err="1"/>
              <a:t>schizonts</a:t>
            </a:r>
            <a:r>
              <a:rPr lang="en-US" sz="1400" dirty="0"/>
              <a:t> are seldom seen in peripheral blood. Mature </a:t>
            </a:r>
            <a:r>
              <a:rPr lang="en-US" sz="1400" dirty="0" err="1"/>
              <a:t>schizonts</a:t>
            </a:r>
            <a:r>
              <a:rPr lang="en-US" sz="1400" dirty="0"/>
              <a:t> have 8 to 24 small </a:t>
            </a:r>
            <a:r>
              <a:rPr lang="en-US" sz="1400" dirty="0" err="1"/>
              <a:t>merozoites</a:t>
            </a:r>
            <a:r>
              <a:rPr lang="en-US" sz="1400" dirty="0"/>
              <a:t>; dark pigment, clumped in one mass. 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73" y="2971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P. falciparum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falciparum </a:t>
            </a:r>
            <a:r>
              <a:rPr lang="en-US" sz="1400" dirty="0"/>
              <a:t>gametocytes are crescent or sausage shaped. The chromatin is in a single mass (macrogamete) or diffuse (</a:t>
            </a:r>
            <a:r>
              <a:rPr lang="en-US" sz="1400" dirty="0" smtClean="0"/>
              <a:t>microgamete</a:t>
            </a:r>
            <a:r>
              <a:rPr lang="en-US" sz="1400" dirty="0"/>
              <a:t>). </a:t>
            </a:r>
            <a:endParaRPr lang="en-US" sz="14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200" i="1" dirty="0"/>
              <a:t>P. falciparum </a:t>
            </a:r>
            <a:r>
              <a:rPr lang="en-US" sz="1200" dirty="0" err="1"/>
              <a:t>trophozoites</a:t>
            </a:r>
            <a:r>
              <a:rPr lang="en-US" sz="1200" dirty="0"/>
              <a:t> are rarely seen in peripheral blood smears. Older, ring stage parasites are </a:t>
            </a:r>
            <a:r>
              <a:rPr lang="en-US" sz="1200" dirty="0" smtClean="0"/>
              <a:t>referred </a:t>
            </a:r>
            <a:r>
              <a:rPr lang="en-US" sz="1200" dirty="0"/>
              <a:t>to as </a:t>
            </a:r>
            <a:r>
              <a:rPr lang="en-US" sz="1200" dirty="0" err="1"/>
              <a:t>trophozoites</a:t>
            </a:r>
            <a:r>
              <a:rPr lang="en-US" sz="1200" dirty="0"/>
              <a:t>. The cytoplasm of mature </a:t>
            </a:r>
            <a:r>
              <a:rPr lang="en-US" sz="1200" dirty="0" err="1"/>
              <a:t>trophozoites</a:t>
            </a:r>
            <a:r>
              <a:rPr lang="en-US" sz="1200" dirty="0"/>
              <a:t> tends to be more dense than in younger rings. </a:t>
            </a:r>
            <a:endParaRPr lang="en-US" sz="1200" dirty="0" smtClean="0"/>
          </a:p>
          <a:p>
            <a:r>
              <a:rPr lang="en-US" sz="1200" dirty="0" smtClean="0"/>
              <a:t>As </a:t>
            </a:r>
            <a:r>
              <a:rPr lang="en-US" sz="1200" i="1" dirty="0"/>
              <a:t>P. falciparum </a:t>
            </a:r>
            <a:r>
              <a:rPr lang="en-US" sz="1200" dirty="0" err="1"/>
              <a:t>trophozoites</a:t>
            </a:r>
            <a:r>
              <a:rPr lang="en-US" sz="1200" dirty="0"/>
              <a:t> grow and mature, they tend to retain their ring-like shape and some-times trace amounts of yellow pigment can be seen within the cytoplasm. Growing </a:t>
            </a:r>
            <a:r>
              <a:rPr lang="en-US" sz="1200" dirty="0" err="1"/>
              <a:t>trophozoites</a:t>
            </a:r>
            <a:r>
              <a:rPr lang="en-US" sz="1200" dirty="0"/>
              <a:t> in </a:t>
            </a:r>
            <a:r>
              <a:rPr lang="en-US" sz="1200" i="1" dirty="0"/>
              <a:t>P. </a:t>
            </a:r>
            <a:r>
              <a:rPr lang="en-US" sz="1200" i="1" dirty="0" err="1" smtClean="0"/>
              <a:t>fal-ciparum</a:t>
            </a:r>
            <a:r>
              <a:rPr lang="en-US" sz="1200" i="1" dirty="0"/>
              <a:t> </a:t>
            </a:r>
            <a:r>
              <a:rPr lang="en-US" sz="1200" dirty="0" smtClean="0"/>
              <a:t>can </a:t>
            </a:r>
            <a:r>
              <a:rPr lang="en-US" sz="1200" dirty="0"/>
              <a:t>appear slightly </a:t>
            </a:r>
            <a:r>
              <a:rPr lang="en-US" sz="1200" dirty="0" smtClean="0"/>
              <a:t>amoeboid </a:t>
            </a:r>
            <a:r>
              <a:rPr lang="en-US" sz="1200" dirty="0"/>
              <a:t>in shape</a:t>
            </a:r>
            <a:r>
              <a:rPr lang="en-US" sz="1200" dirty="0" smtClean="0"/>
              <a:t>.</a:t>
            </a:r>
          </a:p>
          <a:p>
            <a:endParaRPr 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0" y="30480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0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vivax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1" y="2802349"/>
            <a:ext cx="8542946" cy="39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6386"/>
            <a:ext cx="8556477" cy="106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1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vivax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400" i="1" dirty="0"/>
              <a:t>P. </a:t>
            </a:r>
            <a:r>
              <a:rPr lang="en-US" sz="1400" i="1" dirty="0" err="1"/>
              <a:t>vivax</a:t>
            </a:r>
            <a:r>
              <a:rPr lang="en-US" sz="1400" i="1" dirty="0"/>
              <a:t> </a:t>
            </a:r>
            <a:r>
              <a:rPr lang="en-US" sz="1400" dirty="0"/>
              <a:t>rings have large chromatin dots and cytoplasm can become </a:t>
            </a:r>
            <a:r>
              <a:rPr lang="en-US" sz="1400" dirty="0" err="1"/>
              <a:t>ameboid</a:t>
            </a:r>
            <a:r>
              <a:rPr lang="en-US" sz="1400" dirty="0"/>
              <a:t> as they develop. 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</a:t>
            </a:r>
            <a:r>
              <a:rPr lang="en-US" sz="1400" i="1" dirty="0" err="1" smtClean="0"/>
              <a:t>vivax</a:t>
            </a:r>
            <a:r>
              <a:rPr lang="en-US" sz="1400" i="1" dirty="0" smtClean="0"/>
              <a:t>  </a:t>
            </a:r>
            <a:r>
              <a:rPr lang="en-US" sz="1400" dirty="0" err="1"/>
              <a:t>trophozoites</a:t>
            </a:r>
            <a:r>
              <a:rPr lang="en-US" sz="1400" dirty="0"/>
              <a:t> show amoeboid cytoplasm, large chromatin dots, and have fine, yellowish-brown pigment. </a:t>
            </a:r>
            <a:r>
              <a:rPr lang="en-US" sz="1400" dirty="0" err="1"/>
              <a:t>Schüffner's</a:t>
            </a:r>
            <a:r>
              <a:rPr lang="en-US" sz="1400" dirty="0"/>
              <a:t> dots may appear more fine in comparison to those seen in </a:t>
            </a:r>
            <a:r>
              <a:rPr lang="en-US" sz="1400" i="1" dirty="0"/>
              <a:t>P. </a:t>
            </a:r>
            <a:r>
              <a:rPr lang="en-US" sz="1400" i="1" dirty="0" err="1"/>
              <a:t>ovale</a:t>
            </a:r>
            <a:r>
              <a:rPr lang="en-US" sz="1400" dirty="0"/>
              <a:t>. 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124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5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vivax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</a:t>
            </a:r>
            <a:r>
              <a:rPr lang="en-US" sz="1400" i="1" dirty="0" err="1"/>
              <a:t>vivax</a:t>
            </a:r>
            <a:r>
              <a:rPr lang="en-US" sz="1400" i="1" dirty="0"/>
              <a:t> </a:t>
            </a:r>
            <a:r>
              <a:rPr lang="en-US" sz="1400" dirty="0"/>
              <a:t>gametocytes are round to oval with scattered brown pigment and may almost fill the </a:t>
            </a:r>
            <a:r>
              <a:rPr lang="en-US" sz="1400" dirty="0" err="1"/>
              <a:t>rbc</a:t>
            </a:r>
            <a:r>
              <a:rPr lang="en-US" sz="1400" dirty="0"/>
              <a:t>. </a:t>
            </a:r>
            <a:r>
              <a:rPr lang="en-US" sz="1400" dirty="0" err="1"/>
              <a:t>Schüff-ner's</a:t>
            </a:r>
            <a:r>
              <a:rPr lang="en-US" sz="1400" dirty="0"/>
              <a:t> dots may appear more fine in </a:t>
            </a:r>
            <a:r>
              <a:rPr lang="en-US" sz="1400" dirty="0" smtClean="0"/>
              <a:t>comparison </a:t>
            </a:r>
            <a:r>
              <a:rPr lang="en-US" sz="1400" dirty="0"/>
              <a:t>to those seen in </a:t>
            </a:r>
            <a:r>
              <a:rPr lang="en-US" sz="1400" i="1" dirty="0"/>
              <a:t>P. </a:t>
            </a:r>
            <a:r>
              <a:rPr lang="en-US" sz="1400" i="1" dirty="0" err="1"/>
              <a:t>ovale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</a:t>
            </a:r>
            <a:r>
              <a:rPr lang="en-US" sz="1400" i="1" dirty="0" err="1"/>
              <a:t>vivax</a:t>
            </a:r>
            <a:r>
              <a:rPr lang="en-US" sz="1400" i="1" dirty="0"/>
              <a:t> </a:t>
            </a:r>
            <a:r>
              <a:rPr lang="en-US" sz="1400" dirty="0" err="1"/>
              <a:t>schizonts</a:t>
            </a:r>
            <a:r>
              <a:rPr lang="en-US" sz="1400" dirty="0"/>
              <a:t> are large, have 12 to 24 </a:t>
            </a:r>
            <a:r>
              <a:rPr lang="en-US" sz="1400" dirty="0" err="1"/>
              <a:t>merozoites</a:t>
            </a:r>
            <a:r>
              <a:rPr lang="en-US" sz="1400" dirty="0"/>
              <a:t>, yellowish-brown, coalesced pigment, and may fill the </a:t>
            </a:r>
            <a:r>
              <a:rPr lang="en-US" sz="1400" dirty="0" err="1"/>
              <a:t>rbc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9718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59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ovale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3466"/>
            <a:ext cx="8763000" cy="371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4530"/>
            <a:ext cx="8763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39971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88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638</Words>
  <Application>Microsoft Office PowerPoint</Application>
  <PresentationFormat>On-screen Show (4:3)</PresentationFormat>
  <Paragraphs>55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Blood Parasites </vt:lpstr>
      <vt:lpstr>Babesia sp.</vt:lpstr>
      <vt:lpstr>P.falciparum </vt:lpstr>
      <vt:lpstr>P. falciparum</vt:lpstr>
      <vt:lpstr>P. falciparum</vt:lpstr>
      <vt:lpstr>P. vivax</vt:lpstr>
      <vt:lpstr>P. vivax</vt:lpstr>
      <vt:lpstr>P. vivax</vt:lpstr>
      <vt:lpstr>P. ovale</vt:lpstr>
      <vt:lpstr>P. ovale</vt:lpstr>
      <vt:lpstr>P. ovale</vt:lpstr>
      <vt:lpstr>P. malariae</vt:lpstr>
      <vt:lpstr>P. malariae</vt:lpstr>
      <vt:lpstr>P. Malariae</vt:lpstr>
      <vt:lpstr>Ehrlichia </vt:lpstr>
    </vt:vector>
  </TitlesOfParts>
  <Company>Yale-New Haven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Parasites </dc:title>
  <dc:creator>Degano, Elizabeth</dc:creator>
  <cp:lastModifiedBy>Degano, Elizabeth</cp:lastModifiedBy>
  <cp:revision>65</cp:revision>
  <dcterms:created xsi:type="dcterms:W3CDTF">2012-10-25T14:48:33Z</dcterms:created>
  <dcterms:modified xsi:type="dcterms:W3CDTF">2015-07-31T18:26:09Z</dcterms:modified>
</cp:coreProperties>
</file>