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9" r:id="rId14"/>
    <p:sldId id="268" r:id="rId15"/>
    <p:sldId id="270" r:id="rId16"/>
    <p:sldId id="271" r:id="rId1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60" autoAdjust="0"/>
    <p:restoredTop sz="94660"/>
  </p:normalViewPr>
  <p:slideViewPr>
    <p:cSldViewPr snapToGrid="0">
      <p:cViewPr varScale="1">
        <p:scale>
          <a:sx n="77" d="100"/>
          <a:sy n="77" d="100"/>
        </p:scale>
        <p:origin x="60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2687B51-0262-4B8E-9E6E-A36E83D181AC}" type="datetimeFigureOut">
              <a:rPr lang="en-US" smtClean="0"/>
              <a:t>7/12/2022</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D670F4C5-3EB7-403A-AF44-90288A002C33}" type="slidenum">
              <a:rPr lang="en-US" smtClean="0"/>
              <a:t>‹#›</a:t>
            </a:fld>
            <a:endParaRPr lang="en-US"/>
          </a:p>
        </p:txBody>
      </p:sp>
    </p:spTree>
    <p:extLst>
      <p:ext uri="{BB962C8B-B14F-4D97-AF65-F5344CB8AC3E}">
        <p14:creationId xmlns:p14="http://schemas.microsoft.com/office/powerpoint/2010/main" val="28462401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FB9527-6EDE-4873-9515-C6B6C4FC12C4}"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3713343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FB9527-6EDE-4873-9515-C6B6C4FC12C4}"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2744395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FB9527-6EDE-4873-9515-C6B6C4FC12C4}"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1872852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FB9527-6EDE-4873-9515-C6B6C4FC12C4}"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2569158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FB9527-6EDE-4873-9515-C6B6C4FC12C4}"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402812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FB9527-6EDE-4873-9515-C6B6C4FC12C4}"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724661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FB9527-6EDE-4873-9515-C6B6C4FC12C4}" type="datetimeFigureOut">
              <a:rPr lang="en-US" smtClean="0"/>
              <a:t>7/12/2022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4072864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FB9527-6EDE-4873-9515-C6B6C4FC12C4}" type="datetimeFigureOut">
              <a:rPr lang="en-US" smtClean="0"/>
              <a:t>7/12/2022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61706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FB9527-6EDE-4873-9515-C6B6C4FC12C4}" type="datetimeFigureOut">
              <a:rPr lang="en-US" smtClean="0"/>
              <a:t>7/12/2022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350236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FB9527-6EDE-4873-9515-C6B6C4FC12C4}"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2277098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FB9527-6EDE-4873-9515-C6B6C4FC12C4}"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C3B1E-B178-42A2-BBA8-A9C0F9ED9471}" type="slidenum">
              <a:rPr lang="en-US" smtClean="0"/>
              <a:t>‹#›</a:t>
            </a:fld>
            <a:endParaRPr lang="en-US"/>
          </a:p>
        </p:txBody>
      </p:sp>
    </p:spTree>
    <p:extLst>
      <p:ext uri="{BB962C8B-B14F-4D97-AF65-F5344CB8AC3E}">
        <p14:creationId xmlns:p14="http://schemas.microsoft.com/office/powerpoint/2010/main" val="459794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FB9527-6EDE-4873-9515-C6B6C4FC12C4}" type="datetimeFigureOut">
              <a:rPr lang="en-US" smtClean="0"/>
              <a:t>7/12/2022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C3B1E-B178-42A2-BBA8-A9C0F9ED9471}" type="slidenum">
              <a:rPr lang="en-US" smtClean="0"/>
              <a:t>‹#›</a:t>
            </a:fld>
            <a:endParaRPr lang="en-US"/>
          </a:p>
        </p:txBody>
      </p:sp>
    </p:spTree>
    <p:extLst>
      <p:ext uri="{BB962C8B-B14F-4D97-AF65-F5344CB8AC3E}">
        <p14:creationId xmlns:p14="http://schemas.microsoft.com/office/powerpoint/2010/main" val="351034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Downtime</a:t>
            </a:r>
            <a:endParaRPr lang="en-US" dirty="0"/>
          </a:p>
        </p:txBody>
      </p:sp>
      <p:sp>
        <p:nvSpPr>
          <p:cNvPr id="3" name="Subtitle 2"/>
          <p:cNvSpPr>
            <a:spLocks noGrp="1"/>
          </p:cNvSpPr>
          <p:nvPr>
            <p:ph type="subTitle" idx="1"/>
          </p:nvPr>
        </p:nvSpPr>
        <p:spPr/>
        <p:txBody>
          <a:bodyPr/>
          <a:lstStyle/>
          <a:p>
            <a:r>
              <a:rPr lang="en-US" dirty="0" smtClean="0"/>
              <a:t>The How’s and Why’s of Downtime Reporting</a:t>
            </a:r>
            <a:endParaRPr lang="en-US" dirty="0"/>
          </a:p>
        </p:txBody>
      </p:sp>
    </p:spTree>
    <p:extLst>
      <p:ext uri="{BB962C8B-B14F-4D97-AF65-F5344CB8AC3E}">
        <p14:creationId xmlns:p14="http://schemas.microsoft.com/office/powerpoint/2010/main" val="695075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Tests should be clearly marked or written on the bottom of the form</a:t>
            </a:r>
            <a:endParaRPr lang="en-US" dirty="0"/>
          </a:p>
        </p:txBody>
      </p:sp>
      <p:pic>
        <p:nvPicPr>
          <p:cNvPr id="4" name="Content Placeholder 3"/>
          <p:cNvPicPr>
            <a:picLocks noGrp="1" noChangeAspect="1"/>
          </p:cNvPicPr>
          <p:nvPr>
            <p:ph idx="1"/>
          </p:nvPr>
        </p:nvPicPr>
        <p:blipFill>
          <a:blip r:embed="rId2"/>
          <a:stretch>
            <a:fillRect/>
          </a:stretch>
        </p:blipFill>
        <p:spPr>
          <a:xfrm>
            <a:off x="3812089" y="1825625"/>
            <a:ext cx="4567822" cy="4351338"/>
          </a:xfrm>
          <a:prstGeom prst="rect">
            <a:avLst/>
          </a:prstGeom>
        </p:spPr>
      </p:pic>
    </p:spTree>
    <p:extLst>
      <p:ext uri="{BB962C8B-B14F-4D97-AF65-F5344CB8AC3E}">
        <p14:creationId xmlns:p14="http://schemas.microsoft.com/office/powerpoint/2010/main" val="3131462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 the order is acceptable, now what?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Samples should match the requisition.  If no label is on the specimen, handwritten information must include legible 1</a:t>
            </a:r>
            <a:r>
              <a:rPr lang="en-US" baseline="30000" dirty="0" smtClean="0"/>
              <a:t>st</a:t>
            </a:r>
            <a:r>
              <a:rPr lang="en-US" dirty="0" smtClean="0"/>
              <a:t> and Last name, and MRN if available or Date of Birth (DOB).  </a:t>
            </a:r>
          </a:p>
          <a:p>
            <a:pPr marL="0" indent="0">
              <a:buNone/>
            </a:pPr>
            <a:r>
              <a:rPr lang="en-US" dirty="0" smtClean="0"/>
              <a:t>	Specimens must be rejected if name is spelled wrong, name or DOB don’t match requisition, specimen was collected incorrectly, etc.  Please call floor and document on order who was called, date and time, and reason.</a:t>
            </a:r>
          </a:p>
          <a:p>
            <a:pPr marL="0" indent="0">
              <a:buNone/>
            </a:pPr>
            <a:r>
              <a:rPr lang="en-US" dirty="0" smtClean="0"/>
              <a:t>	If specimens are okay, write the RECEIVED DATE/TIME and initial on the bottom of the order and follow normal downtime procedures.  Downtime labels should be used and filled out correctly.</a:t>
            </a:r>
          </a:p>
          <a:p>
            <a:pPr marL="0" indent="0">
              <a:buNone/>
            </a:pPr>
            <a:r>
              <a:rPr lang="en-US" dirty="0" smtClean="0"/>
              <a:t>	(If a short downtime is expected, routine specimens may wait until the system is back up.  Priority is placed on running STAT specimens.) </a:t>
            </a:r>
            <a:endParaRPr lang="en-US" dirty="0"/>
          </a:p>
        </p:txBody>
      </p:sp>
    </p:spTree>
    <p:extLst>
      <p:ext uri="{BB962C8B-B14F-4D97-AF65-F5344CB8AC3E}">
        <p14:creationId xmlns:p14="http://schemas.microsoft.com/office/powerpoint/2010/main" val="3609312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Downtime Specimen labels</a:t>
            </a:r>
            <a:endParaRPr lang="en-US" dirty="0"/>
          </a:p>
        </p:txBody>
      </p:sp>
      <p:pic>
        <p:nvPicPr>
          <p:cNvPr id="4" name="Content Placeholder 3"/>
          <p:cNvPicPr>
            <a:picLocks noGrp="1" noChangeAspect="1"/>
          </p:cNvPicPr>
          <p:nvPr>
            <p:ph sz="half" idx="1"/>
          </p:nvPr>
        </p:nvPicPr>
        <p:blipFill>
          <a:blip r:embed="rId2"/>
          <a:stretch>
            <a:fillRect/>
          </a:stretch>
        </p:blipFill>
        <p:spPr>
          <a:xfrm>
            <a:off x="1628523" y="2315133"/>
            <a:ext cx="3600953" cy="3372321"/>
          </a:xfrm>
          <a:prstGeom prst="rect">
            <a:avLst/>
          </a:prstGeom>
          <a:solidFill>
            <a:srgbClr val="FFFF00"/>
          </a:solidFill>
        </p:spPr>
      </p:pic>
      <p:sp>
        <p:nvSpPr>
          <p:cNvPr id="8" name="Content Placeholder 7"/>
          <p:cNvSpPr>
            <a:spLocks noGrp="1"/>
          </p:cNvSpPr>
          <p:nvPr>
            <p:ph sz="half" idx="2"/>
          </p:nvPr>
        </p:nvSpPr>
        <p:spPr/>
        <p:txBody>
          <a:bodyPr>
            <a:normAutofit fontScale="92500" lnSpcReduction="10000"/>
          </a:bodyPr>
          <a:lstStyle/>
          <a:p>
            <a:r>
              <a:rPr lang="en-US" dirty="0" smtClean="0"/>
              <a:t>Yellow areas must be filled out.  If no MRN is available use DOB</a:t>
            </a:r>
          </a:p>
          <a:p>
            <a:r>
              <a:rPr lang="en-US" dirty="0" smtClean="0"/>
              <a:t>(Do not cover up hand written name if possible)</a:t>
            </a:r>
            <a:endParaRPr lang="en-US" dirty="0"/>
          </a:p>
          <a:p>
            <a:r>
              <a:rPr lang="en-US" dirty="0" smtClean="0"/>
              <a:t>This information is important for sample retrieval and lookback studies.  Especially when multiple samples may be drawn from the same patient at different times during the day</a:t>
            </a:r>
          </a:p>
          <a:p>
            <a:r>
              <a:rPr lang="en-US" dirty="0" smtClean="0"/>
              <a:t>2 copies should be filled out: 1 for tube and 1 for instrument printout</a:t>
            </a:r>
            <a:endParaRPr lang="en-US" dirty="0"/>
          </a:p>
        </p:txBody>
      </p:sp>
      <p:sp>
        <p:nvSpPr>
          <p:cNvPr id="5" name="Rectangle 4"/>
          <p:cNvSpPr/>
          <p:nvPr/>
        </p:nvSpPr>
        <p:spPr>
          <a:xfrm>
            <a:off x="2251554" y="2315133"/>
            <a:ext cx="2705622" cy="465645"/>
          </a:xfrm>
          <a:prstGeom prst="rect">
            <a:avLst/>
          </a:prstGeom>
          <a:solidFill>
            <a:srgbClr val="FFFF00">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251554" y="3845490"/>
            <a:ext cx="1077238" cy="613776"/>
          </a:xfrm>
          <a:prstGeom prst="rect">
            <a:avLst/>
          </a:prstGeom>
          <a:solidFill>
            <a:srgbClr val="FFFF00">
              <a:alpha val="43137"/>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34668" y="3821074"/>
            <a:ext cx="1177447" cy="263047"/>
          </a:xfrm>
          <a:prstGeom prst="rect">
            <a:avLst/>
          </a:prstGeom>
          <a:solidFill>
            <a:srgbClr val="FFFF00">
              <a:alpha val="3607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0490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 you have the instrument printout...</a:t>
            </a:r>
            <a:endParaRPr lang="en-US" dirty="0"/>
          </a:p>
        </p:txBody>
      </p:sp>
      <p:sp>
        <p:nvSpPr>
          <p:cNvPr id="3" name="Content Placeholder 2"/>
          <p:cNvSpPr>
            <a:spLocks noGrp="1"/>
          </p:cNvSpPr>
          <p:nvPr>
            <p:ph idx="1"/>
          </p:nvPr>
        </p:nvSpPr>
        <p:spPr/>
        <p:txBody>
          <a:bodyPr>
            <a:normAutofit/>
          </a:bodyPr>
          <a:lstStyle/>
          <a:p>
            <a:pPr algn="ctr"/>
            <a:r>
              <a:rPr lang="en-US" sz="3600" dirty="0" smtClean="0"/>
              <a:t>Once you get the instrument printout with the results, we need to put this information onto a downtime form.  Any result going out of the laboratory when Beaker is unavailable needs to be on a downtime form.  (Even CBC results, the instrument printout is missing some information)</a:t>
            </a:r>
            <a:endParaRPr lang="en-US" sz="3600" dirty="0"/>
          </a:p>
        </p:txBody>
      </p:sp>
    </p:spTree>
    <p:extLst>
      <p:ext uri="{BB962C8B-B14F-4D97-AF65-F5344CB8AC3E}">
        <p14:creationId xmlns:p14="http://schemas.microsoft.com/office/powerpoint/2010/main" val="2698670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information is needed on the Downtime Form?</a:t>
            </a:r>
            <a:endParaRPr lang="en-US" dirty="0"/>
          </a:p>
        </p:txBody>
      </p:sp>
      <p:pic>
        <p:nvPicPr>
          <p:cNvPr id="5" name="Content Placeholder 4"/>
          <p:cNvPicPr>
            <a:picLocks noGrp="1" noChangeAspect="1"/>
          </p:cNvPicPr>
          <p:nvPr>
            <p:ph sz="half" idx="1"/>
          </p:nvPr>
        </p:nvPicPr>
        <p:blipFill>
          <a:blip r:embed="rId2"/>
          <a:stretch>
            <a:fillRect/>
          </a:stretch>
        </p:blipFill>
        <p:spPr>
          <a:xfrm>
            <a:off x="344090" y="2141951"/>
            <a:ext cx="5828110" cy="1453120"/>
          </a:xfrm>
          <a:prstGeom prst="rect">
            <a:avLst/>
          </a:prstGeom>
        </p:spPr>
      </p:pic>
      <p:sp>
        <p:nvSpPr>
          <p:cNvPr id="4" name="Content Placeholder 3"/>
          <p:cNvSpPr>
            <a:spLocks noGrp="1"/>
          </p:cNvSpPr>
          <p:nvPr>
            <p:ph sz="half" idx="2"/>
          </p:nvPr>
        </p:nvSpPr>
        <p:spPr/>
        <p:txBody>
          <a:bodyPr>
            <a:normAutofit lnSpcReduction="10000"/>
          </a:bodyPr>
          <a:lstStyle/>
          <a:p>
            <a:r>
              <a:rPr lang="en-US" dirty="0" smtClean="0"/>
              <a:t>Aside from the Title, the top of all downtime forms should be the same.  All fields must be addressed. If MRN is unknown, write unavailable or unknown</a:t>
            </a:r>
          </a:p>
          <a:p>
            <a:r>
              <a:rPr lang="en-US" dirty="0" smtClean="0"/>
              <a:t>Collection information and Received information should be on the paper requisition.</a:t>
            </a:r>
          </a:p>
          <a:p>
            <a:r>
              <a:rPr lang="en-US" dirty="0" smtClean="0"/>
              <a:t>If collection and orders in Beaker refer to View only or BCA computer</a:t>
            </a:r>
            <a:endParaRPr lang="en-US" dirty="0"/>
          </a:p>
        </p:txBody>
      </p:sp>
    </p:spTree>
    <p:extLst>
      <p:ext uri="{BB962C8B-B14F-4D97-AF65-F5344CB8AC3E}">
        <p14:creationId xmlns:p14="http://schemas.microsoft.com/office/powerpoint/2010/main" val="3010285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Bottom of the downtime form is different but be aware of:</a:t>
            </a:r>
            <a:endParaRPr lang="en-US" dirty="0"/>
          </a:p>
        </p:txBody>
      </p:sp>
      <p:pic>
        <p:nvPicPr>
          <p:cNvPr id="4" name="Content Placeholder 3"/>
          <p:cNvPicPr>
            <a:picLocks noGrp="1" noChangeAspect="1"/>
          </p:cNvPicPr>
          <p:nvPr>
            <p:ph idx="1"/>
          </p:nvPr>
        </p:nvPicPr>
        <p:blipFill>
          <a:blip r:embed="rId2"/>
          <a:stretch>
            <a:fillRect/>
          </a:stretch>
        </p:blipFill>
        <p:spPr>
          <a:xfrm>
            <a:off x="1164989" y="1690688"/>
            <a:ext cx="6279577" cy="4351338"/>
          </a:xfrm>
          <a:prstGeom prst="rect">
            <a:avLst/>
          </a:prstGeom>
        </p:spPr>
      </p:pic>
      <p:sp>
        <p:nvSpPr>
          <p:cNvPr id="5" name="Rectangle 4"/>
          <p:cNvSpPr/>
          <p:nvPr/>
        </p:nvSpPr>
        <p:spPr>
          <a:xfrm>
            <a:off x="5936780" y="2050083"/>
            <a:ext cx="1215025" cy="1816274"/>
          </a:xfrm>
          <a:prstGeom prst="rect">
            <a:avLst/>
          </a:prstGeom>
          <a:solidFill>
            <a:srgbClr val="FFFF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315200" y="2542784"/>
            <a:ext cx="3995517" cy="369332"/>
          </a:xfrm>
          <a:prstGeom prst="rect">
            <a:avLst/>
          </a:prstGeom>
          <a:noFill/>
        </p:spPr>
        <p:txBody>
          <a:bodyPr wrap="none" rtlCol="0">
            <a:spAutoFit/>
          </a:bodyPr>
          <a:lstStyle/>
          <a:p>
            <a:r>
              <a:rPr lang="en-US" dirty="0" smtClean="0"/>
              <a:t>You must circle that the testing was valid</a:t>
            </a:r>
            <a:endParaRPr lang="en-US" dirty="0"/>
          </a:p>
        </p:txBody>
      </p:sp>
      <p:sp>
        <p:nvSpPr>
          <p:cNvPr id="9" name="Oval 8"/>
          <p:cNvSpPr/>
          <p:nvPr/>
        </p:nvSpPr>
        <p:spPr>
          <a:xfrm>
            <a:off x="6096000" y="3118981"/>
            <a:ext cx="292274" cy="187890"/>
          </a:xfrm>
          <a:prstGeom prst="ellipse">
            <a:avLst/>
          </a:prstGeom>
          <a:solidFill>
            <a:srgbClr val="FF0000">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15200" y="4634630"/>
            <a:ext cx="3620022" cy="1200329"/>
          </a:xfrm>
          <a:prstGeom prst="rect">
            <a:avLst/>
          </a:prstGeom>
          <a:noFill/>
        </p:spPr>
        <p:txBody>
          <a:bodyPr wrap="square" rtlCol="0">
            <a:spAutoFit/>
          </a:bodyPr>
          <a:lstStyle/>
          <a:p>
            <a:r>
              <a:rPr lang="en-US" dirty="0" smtClean="0"/>
              <a:t>Also your critical value documentation must be</a:t>
            </a:r>
          </a:p>
          <a:p>
            <a:r>
              <a:rPr lang="en-US" dirty="0"/>
              <a:t>b</a:t>
            </a:r>
            <a:r>
              <a:rPr lang="en-US" dirty="0" smtClean="0"/>
              <a:t>eside the result, so it can go</a:t>
            </a:r>
          </a:p>
          <a:p>
            <a:r>
              <a:rPr lang="en-US" dirty="0"/>
              <a:t>i</a:t>
            </a:r>
            <a:r>
              <a:rPr lang="en-US" dirty="0" smtClean="0"/>
              <a:t>nto Beaker.</a:t>
            </a:r>
            <a:endParaRPr lang="en-US" dirty="0"/>
          </a:p>
        </p:txBody>
      </p:sp>
    </p:spTree>
    <p:extLst>
      <p:ext uri="{BB962C8B-B14F-4D97-AF65-F5344CB8AC3E}">
        <p14:creationId xmlns:p14="http://schemas.microsoft.com/office/powerpoint/2010/main" val="2219708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When everything is filled out correctly</a:t>
            </a:r>
            <a:endParaRPr lang="en-US" dirty="0"/>
          </a:p>
        </p:txBody>
      </p:sp>
      <p:sp>
        <p:nvSpPr>
          <p:cNvPr id="7" name="Content Placeholder 6"/>
          <p:cNvSpPr>
            <a:spLocks noGrp="1"/>
          </p:cNvSpPr>
          <p:nvPr>
            <p:ph idx="1"/>
          </p:nvPr>
        </p:nvSpPr>
        <p:spPr/>
        <p:txBody>
          <a:bodyPr/>
          <a:lstStyle/>
          <a:p>
            <a:r>
              <a:rPr lang="en-US" dirty="0" smtClean="0"/>
              <a:t>Make a copy.  Keep instrument printout, requisition, and copy of downtime result form in the laboratory and send original copy of downtime form results to the patient’s location.</a:t>
            </a:r>
          </a:p>
          <a:p>
            <a:endParaRPr lang="en-US" dirty="0"/>
          </a:p>
          <a:p>
            <a:r>
              <a:rPr lang="en-US" dirty="0" smtClean="0"/>
              <a:t>When the computer system comes back up, remember we need to place the orders and manually enter results, have a 2</a:t>
            </a:r>
            <a:r>
              <a:rPr lang="en-US" baseline="30000" dirty="0" smtClean="0"/>
              <a:t>nd</a:t>
            </a:r>
            <a:r>
              <a:rPr lang="en-US" dirty="0" smtClean="0"/>
              <a:t> person verify that manual entry was done correctly and all requested testing has been performed before scanning report into media manager.</a:t>
            </a:r>
            <a:endParaRPr lang="en-US" dirty="0"/>
          </a:p>
        </p:txBody>
      </p:sp>
    </p:spTree>
    <p:extLst>
      <p:ext uri="{BB962C8B-B14F-4D97-AF65-F5344CB8AC3E}">
        <p14:creationId xmlns:p14="http://schemas.microsoft.com/office/powerpoint/2010/main" val="1031972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 is properly filled out downtime paperwork important? </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Patient Safety</a:t>
            </a:r>
          </a:p>
          <a:p>
            <a:pPr lvl="1"/>
            <a:r>
              <a:rPr lang="en-US" sz="2800" dirty="0" smtClean="0"/>
              <a:t>Our </a:t>
            </a:r>
            <a:r>
              <a:rPr lang="en-US" sz="2800" dirty="0" smtClean="0"/>
              <a:t>most important goal is to keep our Patient’s Safe</a:t>
            </a:r>
          </a:p>
          <a:p>
            <a:r>
              <a:rPr lang="en-US" sz="3200" dirty="0" smtClean="0"/>
              <a:t>Accuracy of Patient </a:t>
            </a:r>
            <a:r>
              <a:rPr lang="en-US" sz="3200" dirty="0" smtClean="0"/>
              <a:t>Information</a:t>
            </a:r>
            <a:endParaRPr lang="en-US" sz="3200" dirty="0" smtClean="0"/>
          </a:p>
          <a:p>
            <a:pPr lvl="1"/>
            <a:r>
              <a:rPr lang="en-US" sz="2800" dirty="0" smtClean="0"/>
              <a:t>All information has to be documented as to when it was done, why it was done, and by </a:t>
            </a:r>
            <a:r>
              <a:rPr lang="en-US" sz="2800" dirty="0" smtClean="0"/>
              <a:t>whom to ensure </a:t>
            </a:r>
            <a:r>
              <a:rPr lang="en-US" sz="2800" dirty="0" smtClean="0"/>
              <a:t>Quality of Care.</a:t>
            </a:r>
          </a:p>
          <a:p>
            <a:r>
              <a:rPr lang="en-US" sz="3200" dirty="0" smtClean="0"/>
              <a:t>Employee Liability</a:t>
            </a:r>
          </a:p>
          <a:p>
            <a:pPr lvl="1"/>
            <a:r>
              <a:rPr lang="en-US" sz="2800" dirty="0" smtClean="0"/>
              <a:t>Upon review of records if information is inaccurate or incomplete this can be considered fraud and fines can be attached</a:t>
            </a:r>
          </a:p>
          <a:p>
            <a:pPr lvl="1"/>
            <a:r>
              <a:rPr lang="en-US" sz="2800" dirty="0" smtClean="0"/>
              <a:t>Also in legal cases, you may be questioned as to why information was missing or inaccurate.</a:t>
            </a:r>
            <a:endParaRPr lang="en-US" sz="2800" dirty="0"/>
          </a:p>
        </p:txBody>
      </p:sp>
    </p:spTree>
    <p:extLst>
      <p:ext uri="{BB962C8B-B14F-4D97-AF65-F5344CB8AC3E}">
        <p14:creationId xmlns:p14="http://schemas.microsoft.com/office/powerpoint/2010/main" val="3370408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 downtime, and when do we need to use Downtime forms?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“Downtime” refers to any system (EPIC, DI, etc.) that is unavailable that causes laboratory results to be provided manually or in a different than expected way to the ordering physician.</a:t>
            </a:r>
          </a:p>
          <a:p>
            <a:r>
              <a:rPr lang="en-US" dirty="0" smtClean="0"/>
              <a:t>It differs from manual entry, in that results are not immediately available in our Epic Beaker system.</a:t>
            </a:r>
          </a:p>
          <a:p>
            <a:r>
              <a:rPr lang="en-US" dirty="0" smtClean="0"/>
              <a:t>Even in a downtime our normal turn around times still apply.  Therefore if STAT results are completed, these need to be sent to the floor/physician as soon as possible using the Downtime forms</a:t>
            </a:r>
          </a:p>
          <a:p>
            <a:r>
              <a:rPr lang="en-US" dirty="0" smtClean="0"/>
              <a:t>The paper results must be filled out completely and accurately so when the system comes back up, the information can be inputted into the Epic Beaker system.</a:t>
            </a:r>
          </a:p>
          <a:p>
            <a:r>
              <a:rPr lang="en-US" dirty="0" smtClean="0"/>
              <a:t>Improperly filled out downtime forms can affect patient care.</a:t>
            </a:r>
            <a:endParaRPr lang="en-US" dirty="0"/>
          </a:p>
        </p:txBody>
      </p:sp>
    </p:spTree>
    <p:extLst>
      <p:ext uri="{BB962C8B-B14F-4D97-AF65-F5344CB8AC3E}">
        <p14:creationId xmlns:p14="http://schemas.microsoft.com/office/powerpoint/2010/main" val="36965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worse case example #1</a:t>
            </a:r>
            <a:endParaRPr lang="en-US" dirty="0"/>
          </a:p>
        </p:txBody>
      </p:sp>
      <p:sp>
        <p:nvSpPr>
          <p:cNvPr id="3" name="Content Placeholder 2"/>
          <p:cNvSpPr>
            <a:spLocks noGrp="1"/>
          </p:cNvSpPr>
          <p:nvPr>
            <p:ph idx="1"/>
          </p:nvPr>
        </p:nvSpPr>
        <p:spPr/>
        <p:txBody>
          <a:bodyPr>
            <a:normAutofit/>
          </a:bodyPr>
          <a:lstStyle/>
          <a:p>
            <a:r>
              <a:rPr lang="en-US" dirty="0" smtClean="0"/>
              <a:t>Computer system was down 3 hours from 7-10am, a troponin was ordered at 8am on Wrong, Tim E. with a value of 16.  This value was sent over on an incomplete downtime form with collection information left off.  At 10am the system came back up and another troponin was sent to the laboratory.  This value was 25 and it was sent via Beaker at 10:20am.  Another tech was still catching up with the downtime orders and reported the first one of 16 at 10:45.  Because the tech wasn’t sure of the collection </a:t>
            </a:r>
            <a:r>
              <a:rPr lang="en-US" dirty="0" smtClean="0"/>
              <a:t>times, </a:t>
            </a:r>
            <a:r>
              <a:rPr lang="en-US" dirty="0" smtClean="0"/>
              <a:t>she put in now.  The current </a:t>
            </a:r>
            <a:r>
              <a:rPr lang="en-US" dirty="0" smtClean="0"/>
              <a:t>doctor, </a:t>
            </a:r>
            <a:r>
              <a:rPr lang="en-US" dirty="0" smtClean="0"/>
              <a:t>upon reviewing the chart at 11 </a:t>
            </a:r>
            <a:r>
              <a:rPr lang="en-US" dirty="0" smtClean="0"/>
              <a:t>am, </a:t>
            </a:r>
            <a:r>
              <a:rPr lang="en-US" dirty="0" smtClean="0"/>
              <a:t>saw what looked like a 2</a:t>
            </a:r>
            <a:r>
              <a:rPr lang="en-US" baseline="30000" dirty="0" smtClean="0"/>
              <a:t>nd</a:t>
            </a:r>
            <a:r>
              <a:rPr lang="en-US" dirty="0" smtClean="0"/>
              <a:t> troponin of 16, lower than what he thought was the 1</a:t>
            </a:r>
            <a:r>
              <a:rPr lang="en-US" baseline="30000" dirty="0" smtClean="0"/>
              <a:t>st</a:t>
            </a:r>
            <a:r>
              <a:rPr lang="en-US" dirty="0" smtClean="0"/>
              <a:t> troponin of 25, and then he proceeded to discharge the patient.</a:t>
            </a:r>
            <a:endParaRPr lang="en-US" dirty="0"/>
          </a:p>
        </p:txBody>
      </p:sp>
    </p:spTree>
    <p:extLst>
      <p:ext uri="{BB962C8B-B14F-4D97-AF65-F5344CB8AC3E}">
        <p14:creationId xmlns:p14="http://schemas.microsoft.com/office/powerpoint/2010/main" val="3044741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#2</a:t>
            </a:r>
            <a:endParaRPr lang="en-US" dirty="0"/>
          </a:p>
        </p:txBody>
      </p:sp>
      <p:sp>
        <p:nvSpPr>
          <p:cNvPr id="3" name="Content Placeholder 2"/>
          <p:cNvSpPr>
            <a:spLocks noGrp="1"/>
          </p:cNvSpPr>
          <p:nvPr>
            <p:ph idx="1"/>
          </p:nvPr>
        </p:nvSpPr>
        <p:spPr/>
        <p:txBody>
          <a:bodyPr/>
          <a:lstStyle/>
          <a:p>
            <a:r>
              <a:rPr lang="en-US" dirty="0" smtClean="0"/>
              <a:t>Patient had a lactic acid drawn.  The paper requisition had the time and date of collection and initial on the paper 3/3/2022 at 10:00, but the tech bringing it into the laboratory did not write when it was received.  At 1pm the critical lactic was called to the floor and the patient was admitted due to sepsis.  Upon </a:t>
            </a:r>
            <a:r>
              <a:rPr lang="en-US" dirty="0" smtClean="0"/>
              <a:t>review, </a:t>
            </a:r>
            <a:r>
              <a:rPr lang="en-US" dirty="0" smtClean="0"/>
              <a:t>the sample appeared to not get into the laboratory until 12:30.  Could that be why the lactic was so high?</a:t>
            </a:r>
            <a:endParaRPr lang="en-US" dirty="0"/>
          </a:p>
        </p:txBody>
      </p:sp>
    </p:spTree>
    <p:extLst>
      <p:ext uri="{BB962C8B-B14F-4D97-AF65-F5344CB8AC3E}">
        <p14:creationId xmlns:p14="http://schemas.microsoft.com/office/powerpoint/2010/main" val="23712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Ok, </a:t>
            </a:r>
            <a:r>
              <a:rPr lang="en-US" dirty="0" smtClean="0"/>
              <a:t>so maybe these example aren’t </a:t>
            </a:r>
            <a:r>
              <a:rPr lang="en-US" dirty="0" smtClean="0"/>
              <a:t>real, </a:t>
            </a:r>
            <a:r>
              <a:rPr lang="en-US" dirty="0" smtClean="0"/>
              <a:t>but they could have been.</a:t>
            </a:r>
          </a:p>
          <a:p>
            <a:r>
              <a:rPr lang="en-US" dirty="0" smtClean="0"/>
              <a:t>Remember: </a:t>
            </a:r>
            <a:r>
              <a:rPr lang="en-US" dirty="0" smtClean="0"/>
              <a:t>when it is downtime for us, it is usually chaotic for others.  Don’t assume other people will know what you </a:t>
            </a:r>
            <a:r>
              <a:rPr lang="en-US" dirty="0" smtClean="0"/>
              <a:t>mean, </a:t>
            </a:r>
            <a:r>
              <a:rPr lang="en-US" dirty="0" smtClean="0"/>
              <a:t>or that we can catch up with the information later.  What if we ended up being down for much longer than expected?</a:t>
            </a:r>
          </a:p>
          <a:p>
            <a:r>
              <a:rPr lang="en-US" dirty="0" smtClean="0"/>
              <a:t>Do what you can to get it correct now so everyone can understand it, and then we can get it correct in the system.</a:t>
            </a:r>
          </a:p>
          <a:p>
            <a:r>
              <a:rPr lang="en-US" dirty="0" smtClean="0"/>
              <a:t>So what’s needed when we have a downtime?</a:t>
            </a:r>
            <a:endParaRPr lang="en-US" dirty="0"/>
          </a:p>
        </p:txBody>
      </p:sp>
    </p:spTree>
    <p:extLst>
      <p:ext uri="{BB962C8B-B14F-4D97-AF65-F5344CB8AC3E}">
        <p14:creationId xmlns:p14="http://schemas.microsoft.com/office/powerpoint/2010/main" val="3615899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 Order</a:t>
            </a:r>
            <a:endParaRPr lang="en-US" dirty="0"/>
          </a:p>
        </p:txBody>
      </p:sp>
      <p:sp>
        <p:nvSpPr>
          <p:cNvPr id="3" name="Content Placeholder 2"/>
          <p:cNvSpPr>
            <a:spLocks noGrp="1"/>
          </p:cNvSpPr>
          <p:nvPr>
            <p:ph idx="1"/>
          </p:nvPr>
        </p:nvSpPr>
        <p:spPr/>
        <p:txBody>
          <a:bodyPr>
            <a:normAutofit lnSpcReduction="10000"/>
          </a:bodyPr>
          <a:lstStyle/>
          <a:p>
            <a:r>
              <a:rPr lang="en-US" dirty="0" smtClean="0"/>
              <a:t>Orders may already be in Beaker when the system goes down.</a:t>
            </a:r>
          </a:p>
          <a:p>
            <a:pPr lvl="1"/>
            <a:r>
              <a:rPr lang="en-US" dirty="0" smtClean="0"/>
              <a:t>If so, you can see the orders in the View Only </a:t>
            </a:r>
            <a:r>
              <a:rPr lang="en-US" dirty="0" err="1" smtClean="0"/>
              <a:t>WakeOne</a:t>
            </a:r>
            <a:r>
              <a:rPr lang="en-US" dirty="0" smtClean="0"/>
              <a:t>.</a:t>
            </a:r>
          </a:p>
          <a:p>
            <a:pPr lvl="1"/>
            <a:r>
              <a:rPr lang="en-US" dirty="0" smtClean="0"/>
              <a:t>If that is </a:t>
            </a:r>
            <a:r>
              <a:rPr lang="en-US" dirty="0" smtClean="0"/>
              <a:t>unavailable, </a:t>
            </a:r>
            <a:r>
              <a:rPr lang="en-US" dirty="0" smtClean="0"/>
              <a:t>the BCA downtime should have the orders.</a:t>
            </a:r>
          </a:p>
          <a:p>
            <a:pPr lvl="1"/>
            <a:r>
              <a:rPr lang="en-US" dirty="0" smtClean="0"/>
              <a:t>If everything else is unavailable, contact floor where specimen came from and get paper order.</a:t>
            </a:r>
          </a:p>
          <a:p>
            <a:pPr lvl="1"/>
            <a:endParaRPr lang="en-US" dirty="0"/>
          </a:p>
          <a:p>
            <a:r>
              <a:rPr lang="en-US" dirty="0" smtClean="0"/>
              <a:t>If Orders are not in Beaker or are unavailable , a paper requisition must be used.</a:t>
            </a:r>
          </a:p>
          <a:p>
            <a:pPr lvl="1"/>
            <a:r>
              <a:rPr lang="en-US" dirty="0" smtClean="0"/>
              <a:t>The requisition must be filled out correctly.</a:t>
            </a:r>
          </a:p>
          <a:p>
            <a:pPr lvl="1"/>
            <a:r>
              <a:rPr lang="en-US" dirty="0" smtClean="0"/>
              <a:t>If the requisition is incorrect or missing information this must be fixed before proceeding with testing (if sample stability is not an issue, for example blood </a:t>
            </a:r>
            <a:r>
              <a:rPr lang="en-US" dirty="0" smtClean="0"/>
              <a:t>gases, </a:t>
            </a:r>
            <a:r>
              <a:rPr lang="en-US" dirty="0" smtClean="0"/>
              <a:t>you may need to run 1</a:t>
            </a:r>
            <a:r>
              <a:rPr lang="en-US" baseline="30000" dirty="0" smtClean="0"/>
              <a:t>st</a:t>
            </a:r>
            <a:r>
              <a:rPr lang="en-US" dirty="0" smtClean="0"/>
              <a:t>and then get the paperwork fixed) </a:t>
            </a:r>
          </a:p>
          <a:p>
            <a:pPr marL="457200" lvl="1" indent="0">
              <a:buNone/>
            </a:pPr>
            <a:endParaRPr lang="en-US" dirty="0"/>
          </a:p>
          <a:p>
            <a:pPr lvl="1"/>
            <a:endParaRPr lang="en-US" dirty="0"/>
          </a:p>
        </p:txBody>
      </p:sp>
    </p:spTree>
    <p:extLst>
      <p:ext uri="{BB962C8B-B14F-4D97-AF65-F5344CB8AC3E}">
        <p14:creationId xmlns:p14="http://schemas.microsoft.com/office/powerpoint/2010/main" val="815088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408" y="102078"/>
            <a:ext cx="10515600" cy="1325563"/>
          </a:xfrm>
        </p:spPr>
        <p:txBody>
          <a:bodyPr/>
          <a:lstStyle/>
          <a:p>
            <a:pPr algn="ctr"/>
            <a:r>
              <a:rPr lang="en-US" dirty="0" smtClean="0"/>
              <a:t>So what needs to be on the requisition?</a:t>
            </a:r>
            <a:endParaRPr lang="en-US" dirty="0"/>
          </a:p>
        </p:txBody>
      </p:sp>
      <p:pic>
        <p:nvPicPr>
          <p:cNvPr id="4" name="Content Placeholder 3"/>
          <p:cNvPicPr>
            <a:picLocks noGrp="1" noChangeAspect="1"/>
          </p:cNvPicPr>
          <p:nvPr>
            <p:ph idx="1"/>
          </p:nvPr>
        </p:nvPicPr>
        <p:blipFill>
          <a:blip r:embed="rId2"/>
          <a:stretch>
            <a:fillRect/>
          </a:stretch>
        </p:blipFill>
        <p:spPr>
          <a:xfrm>
            <a:off x="3331923" y="1337109"/>
            <a:ext cx="4853017" cy="5431125"/>
          </a:xfrm>
          <a:prstGeom prst="rect">
            <a:avLst/>
          </a:prstGeom>
        </p:spPr>
      </p:pic>
    </p:spTree>
    <p:extLst>
      <p:ext uri="{BB962C8B-B14F-4D97-AF65-F5344CB8AC3E}">
        <p14:creationId xmlns:p14="http://schemas.microsoft.com/office/powerpoint/2010/main" val="8020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Yellow areas must be filled out!  If MRN is known include that in the 1</a:t>
            </a:r>
            <a:r>
              <a:rPr lang="en-US" baseline="30000" dirty="0" smtClean="0"/>
              <a:t>st</a:t>
            </a:r>
            <a:r>
              <a:rPr lang="en-US" dirty="0" smtClean="0"/>
              <a:t> box</a:t>
            </a:r>
            <a:endParaRPr lang="en-US" dirty="0"/>
          </a:p>
        </p:txBody>
      </p:sp>
      <p:pic>
        <p:nvPicPr>
          <p:cNvPr id="4" name="Content Placeholder 3"/>
          <p:cNvPicPr>
            <a:picLocks noGrp="1" noChangeAspect="1"/>
          </p:cNvPicPr>
          <p:nvPr>
            <p:ph idx="1"/>
          </p:nvPr>
        </p:nvPicPr>
        <p:blipFill>
          <a:blip r:embed="rId2"/>
          <a:stretch>
            <a:fillRect/>
          </a:stretch>
        </p:blipFill>
        <p:spPr>
          <a:xfrm>
            <a:off x="802106" y="2141951"/>
            <a:ext cx="9118508" cy="4183693"/>
          </a:xfrm>
          <a:prstGeom prst="rect">
            <a:avLst/>
          </a:prstGeom>
          <a:solidFill>
            <a:srgbClr val="FFFF00"/>
          </a:solidFill>
        </p:spPr>
      </p:pic>
      <p:sp>
        <p:nvSpPr>
          <p:cNvPr id="5" name="Rectangle 4"/>
          <p:cNvSpPr/>
          <p:nvPr/>
        </p:nvSpPr>
        <p:spPr>
          <a:xfrm>
            <a:off x="838200" y="5473874"/>
            <a:ext cx="7529186" cy="418926"/>
          </a:xfrm>
          <a:prstGeom prst="rect">
            <a:avLst/>
          </a:prstGeom>
          <a:solidFill>
            <a:srgbClr val="FFFF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38200" y="4470400"/>
            <a:ext cx="9000067" cy="660400"/>
          </a:xfrm>
          <a:prstGeom prst="rect">
            <a:avLst/>
          </a:prstGeom>
          <a:solidFill>
            <a:srgbClr val="FFFF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385733" y="3894667"/>
            <a:ext cx="1659467" cy="575733"/>
          </a:xfrm>
          <a:prstGeom prst="rect">
            <a:avLst/>
          </a:prstGeom>
          <a:solidFill>
            <a:srgbClr val="FFFF00">
              <a:alpha val="3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38200" y="5130800"/>
            <a:ext cx="3547533" cy="343074"/>
          </a:xfrm>
          <a:prstGeom prst="rect">
            <a:avLst/>
          </a:prstGeom>
          <a:solidFill>
            <a:srgbClr val="FFFF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38200" y="3098800"/>
            <a:ext cx="516467" cy="406400"/>
          </a:xfrm>
          <a:prstGeom prst="rect">
            <a:avLst/>
          </a:prstGeom>
          <a:solidFill>
            <a:srgbClr val="FFFF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4191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2475</TotalTime>
  <Words>1222</Words>
  <Application>Microsoft Office PowerPoint</Application>
  <PresentationFormat>Widescreen</PresentationFormat>
  <Paragraphs>61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Downtime</vt:lpstr>
      <vt:lpstr>Why is properly filled out downtime paperwork important? </vt:lpstr>
      <vt:lpstr>What is a downtime, and when do we need to use Downtime forms?</vt:lpstr>
      <vt:lpstr>A worse case example #1</vt:lpstr>
      <vt:lpstr>Example #2</vt:lpstr>
      <vt:lpstr>PowerPoint Presentation</vt:lpstr>
      <vt:lpstr>An Order</vt:lpstr>
      <vt:lpstr>So what needs to be on the requisition?</vt:lpstr>
      <vt:lpstr>Yellow areas must be filled out!  If MRN is known include that in the 1st box</vt:lpstr>
      <vt:lpstr>Tests should be clearly marked or written on the bottom of the form</vt:lpstr>
      <vt:lpstr>So the order is acceptable, now what?</vt:lpstr>
      <vt:lpstr>Downtime Specimen labels</vt:lpstr>
      <vt:lpstr>So you have the instrument printout...</vt:lpstr>
      <vt:lpstr>What information is needed on the Downtime Form?</vt:lpstr>
      <vt:lpstr>The Bottom of the downtime form is different but be aware of:</vt:lpstr>
      <vt:lpstr>When everything is filled out correctly</vt:lpstr>
    </vt:vector>
  </TitlesOfParts>
  <Company>WFBH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Downtime</dc:title>
  <dc:creator>Kimberly Ann Prazak</dc:creator>
  <cp:lastModifiedBy>Kimberly Ann Prazak</cp:lastModifiedBy>
  <cp:revision>51</cp:revision>
  <cp:lastPrinted>2022-07-12T19:08:44Z</cp:lastPrinted>
  <dcterms:created xsi:type="dcterms:W3CDTF">2022-07-11T15:59:26Z</dcterms:created>
  <dcterms:modified xsi:type="dcterms:W3CDTF">2022-07-14T00:16:30Z</dcterms:modified>
</cp:coreProperties>
</file>