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5" r:id="rId9"/>
    <p:sldId id="266" r:id="rId10"/>
    <p:sldId id="278" r:id="rId11"/>
    <p:sldId id="268" r:id="rId12"/>
    <p:sldId id="267" r:id="rId13"/>
    <p:sldId id="279" r:id="rId14"/>
    <p:sldId id="270" r:id="rId15"/>
    <p:sldId id="271" r:id="rId16"/>
    <p:sldId id="272" r:id="rId17"/>
    <p:sldId id="274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9C1"/>
    <a:srgbClr val="69A02C"/>
    <a:srgbClr val="78B832"/>
    <a:srgbClr val="3366FF"/>
    <a:srgbClr val="3399FF"/>
    <a:srgbClr val="009900"/>
    <a:srgbClr val="FF9900"/>
    <a:srgbClr val="008000"/>
    <a:srgbClr val="81A042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1315" y="2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0CF38D-F6A1-428D-83FC-ED8B2F53E815}" type="datetimeFigureOut">
              <a:rPr lang="en-US" smtClean="0"/>
              <a:pPr/>
              <a:t>3/1/2018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554BFC-65B9-4082-BC78-175FE3713B5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54BFC-65B9-4082-BC78-175FE3713B5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54BFC-65B9-4082-BC78-175FE3713B5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447800"/>
            <a:ext cx="9144000" cy="4572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1905000"/>
            <a:ext cx="9144000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00800"/>
            <a:ext cx="91440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ounded Rectangle 15"/>
          <p:cNvSpPr/>
          <p:nvPr userDrawn="1"/>
        </p:nvSpPr>
        <p:spPr>
          <a:xfrm>
            <a:off x="7467600" y="1905000"/>
            <a:ext cx="1676400" cy="3810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67600" y="1905000"/>
            <a:ext cx="1676400" cy="365125"/>
          </a:xfrm>
        </p:spPr>
        <p:txBody>
          <a:bodyPr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3B06D01-1F3E-431A-9DC7-1D8DA5875646}" type="datetime4">
              <a:rPr lang="en-US" smtClean="0"/>
              <a:pPr/>
              <a:t>March 1, 2018</a:t>
            </a:fld>
            <a:endParaRPr lang="en-US" dirty="0"/>
          </a:p>
        </p:txBody>
      </p:sp>
      <p:pic>
        <p:nvPicPr>
          <p:cNvPr id="1026" name="Picture 2" descr="Q:\X-Functional Groups\Artwork\Pro-Lab Logo\Diagnostics\Pro-Lab Diagnostics Logo - Pantone Colour [300 dpi]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457200"/>
            <a:ext cx="4193727" cy="54864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19EBD-4D88-4337-8BD1-031F56F7E770}" type="datetimeFigureOut">
              <a:rPr lang="en-US" smtClean="0"/>
              <a:pPr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00108-DECA-4FE5-BEFE-B1C09936D4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19EBD-4D88-4337-8BD1-031F56F7E770}" type="datetimeFigureOut">
              <a:rPr lang="en-US" smtClean="0"/>
              <a:pPr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00108-DECA-4FE5-BEFE-B1C09936D4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19EBD-4D88-4337-8BD1-031F56F7E770}" type="datetimeFigureOut">
              <a:rPr lang="en-US" smtClean="0"/>
              <a:pPr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00108-DECA-4FE5-BEFE-B1C09936D4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762000"/>
            <a:ext cx="9144000" cy="762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524000"/>
            <a:ext cx="9144000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008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62000"/>
            <a:ext cx="8229600" cy="762000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137160"/>
            <a:ext cx="1459383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19EBD-4D88-4337-8BD1-031F56F7E770}" type="datetimeFigureOut">
              <a:rPr lang="en-US" smtClean="0"/>
              <a:pPr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00108-DECA-4FE5-BEFE-B1C09936D4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19EBD-4D88-4337-8BD1-031F56F7E770}" type="datetimeFigureOut">
              <a:rPr lang="en-US" smtClean="0"/>
              <a:pPr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00108-DECA-4FE5-BEFE-B1C09936D4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19EBD-4D88-4337-8BD1-031F56F7E770}" type="datetimeFigureOut">
              <a:rPr lang="en-US" smtClean="0"/>
              <a:pPr/>
              <a:t>3/1/2018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00108-DECA-4FE5-BEFE-B1C09936D4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19EBD-4D88-4337-8BD1-031F56F7E770}" type="datetimeFigureOut">
              <a:rPr lang="en-US" smtClean="0"/>
              <a:pPr/>
              <a:t>3/1/2018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00108-DECA-4FE5-BEFE-B1C09936D4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19EBD-4D88-4337-8BD1-031F56F7E770}" type="datetimeFigureOut">
              <a:rPr lang="en-US" smtClean="0"/>
              <a:pPr/>
              <a:t>3/1/2018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00108-DECA-4FE5-BEFE-B1C09936D4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19EBD-4D88-4337-8BD1-031F56F7E770}" type="datetimeFigureOut">
              <a:rPr lang="en-US" smtClean="0"/>
              <a:pPr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00108-DECA-4FE5-BEFE-B1C09936D4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19EBD-4D88-4337-8BD1-031F56F7E770}" type="datetimeFigureOut">
              <a:rPr lang="en-US" smtClean="0"/>
              <a:pPr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00108-DECA-4FE5-BEFE-B1C09936D4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19EBD-4D88-4337-8BD1-031F56F7E770}" type="datetimeFigureOut">
              <a:rPr lang="en-US" smtClean="0"/>
              <a:pPr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00108-DECA-4FE5-BEFE-B1C09936D4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o-lab.com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3459480"/>
            <a:ext cx="8686800" cy="1470025"/>
          </a:xfrm>
        </p:spPr>
        <p:txBody>
          <a:bodyPr>
            <a:noAutofit/>
          </a:bodyPr>
          <a:lstStyle/>
          <a:p>
            <a:pPr algn="l"/>
            <a:r>
              <a:rPr lang="en-US" sz="7200" dirty="0" err="1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AmnioTest</a:t>
            </a:r>
            <a:r>
              <a:rPr lang="en-CA" sz="7200" dirty="0">
                <a:solidFill>
                  <a:srgbClr val="FFC000"/>
                </a:solidFill>
                <a:effectLst/>
                <a:latin typeface="Aharoni" pitchFamily="2" charset="-79"/>
                <a:cs typeface="Aharoni" pitchFamily="2" charset="-79"/>
              </a:rPr>
              <a:t> </a:t>
            </a:r>
            <a:br>
              <a:rPr lang="en-CA" sz="3600" dirty="0">
                <a:solidFill>
                  <a:srgbClr val="FFC000"/>
                </a:solidFill>
                <a:effectLst/>
                <a:latin typeface="Aharoni" pitchFamily="2" charset="-79"/>
                <a:cs typeface="Aharoni" pitchFamily="2" charset="-79"/>
              </a:rPr>
            </a:b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" y="4145280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Nitrazine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Testing</a:t>
            </a:r>
            <a:endParaRPr lang="en-US" sz="4000" dirty="0">
              <a:latin typeface="+mj-lt"/>
            </a:endParaRP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06D01-1F3E-431A-9DC7-1D8DA5875646}" type="datetime4">
              <a:rPr lang="en-US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March 1, 2018</a:t>
            </a:fld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53000" y="330708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>
                <a:solidFill>
                  <a:srgbClr val="FFC000"/>
                </a:solidFill>
              </a:rPr>
              <a:t>™</a:t>
            </a:r>
            <a:endParaRPr lang="en-U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1705" y="3154680"/>
            <a:ext cx="2772294" cy="2103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2830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Interpretation of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3437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n-US" sz="2800" dirty="0"/>
              <a:t>Determine if predictive pH result as positive (possible membrane rupture) or negative (intact) </a:t>
            </a:r>
          </a:p>
        </p:txBody>
      </p:sp>
      <p:pic>
        <p:nvPicPr>
          <p:cNvPr id="4" name="Content Placeholder 3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213" y="3276600"/>
            <a:ext cx="5672387" cy="310090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886200" y="5181600"/>
            <a:ext cx="1447800" cy="11933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17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Interpretation of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7"/>
            <a:ext cx="8229600" cy="45259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Interference with interpretation of results can occur if swab comes into contact with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Blood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Semen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Infections of vagina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Antibiotic therapy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8251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7237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 startAt="7"/>
            </a:pPr>
            <a:r>
              <a:rPr lang="en-US" sz="2800" dirty="0"/>
              <a:t>On the Obstetrical Assessment Record OAU/Triage</a:t>
            </a:r>
          </a:p>
          <a:p>
            <a:pPr lvl="1"/>
            <a:r>
              <a:rPr lang="en-US" dirty="0"/>
              <a:t>Name of person completing test, lot number, and result (+ or -)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810000"/>
            <a:ext cx="6363589" cy="230537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219200" y="4038600"/>
            <a:ext cx="64008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808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dirty="0"/>
              <a:t>Product Code PL.901</a:t>
            </a:r>
          </a:p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i="1" dirty="0">
                <a:solidFill>
                  <a:srgbClr val="0079C1"/>
                </a:solidFill>
              </a:rPr>
              <a:t>Health Canada Approved Instructions For Use:</a:t>
            </a:r>
          </a:p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dirty="0"/>
              <a:t>Retrieved January 4, 2017 from: </a:t>
            </a:r>
            <a:r>
              <a:rPr lang="en-US" sz="2800" dirty="0">
                <a:hlinkClick r:id="rId2"/>
              </a:rPr>
              <a:t>www.Pro-Lab.com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87708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 anchor="ctr"/>
          <a:lstStyle/>
          <a:p>
            <a:r>
              <a:rPr lang="en-US" dirty="0"/>
              <a:t>Answer the next 5 questions</a:t>
            </a:r>
          </a:p>
          <a:p>
            <a:r>
              <a:rPr lang="en-US" dirty="0"/>
              <a:t>Must obtain 80% to pass</a:t>
            </a:r>
          </a:p>
          <a:p>
            <a:r>
              <a:rPr lang="en-US" dirty="0"/>
              <a:t>If you do not pass – please see Clinical Educator for further direction</a:t>
            </a:r>
          </a:p>
        </p:txBody>
      </p:sp>
    </p:spTree>
    <p:extLst>
      <p:ext uri="{BB962C8B-B14F-4D97-AF65-F5344CB8AC3E}">
        <p14:creationId xmlns:p14="http://schemas.microsoft.com/office/powerpoint/2010/main" val="187838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7"/>
            <a:ext cx="8229600" cy="45259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i="1" dirty="0">
                <a:solidFill>
                  <a:srgbClr val="0070C0"/>
                </a:solidFill>
              </a:rPr>
              <a:t>Q: When obtaining a swab for use, what important piece of information should be inspected beforehand?</a:t>
            </a:r>
            <a:endParaRPr lang="en-US" sz="2800" i="1" dirty="0"/>
          </a:p>
          <a:p>
            <a:pPr marL="925830" lvl="1" indent="-514350">
              <a:spcBef>
                <a:spcPts val="0"/>
              </a:spcBef>
              <a:spcAft>
                <a:spcPts val="1200"/>
              </a:spcAft>
              <a:buFont typeface="+mj-lt"/>
              <a:buAutoNum type="alphaUcPeriod"/>
            </a:pPr>
            <a:r>
              <a:rPr lang="en-US" dirty="0"/>
              <a:t>The colour of the packaging</a:t>
            </a:r>
          </a:p>
          <a:p>
            <a:pPr marL="925830" lvl="1" indent="-514350">
              <a:spcBef>
                <a:spcPts val="0"/>
              </a:spcBef>
              <a:spcAft>
                <a:spcPts val="1200"/>
              </a:spcAft>
              <a:buFont typeface="+mj-lt"/>
              <a:buAutoNum type="alphaUcPeriod"/>
            </a:pPr>
            <a:r>
              <a:rPr lang="en-US" dirty="0"/>
              <a:t>The expiry date</a:t>
            </a:r>
          </a:p>
          <a:p>
            <a:pPr marL="925830" lvl="1" indent="-514350">
              <a:spcBef>
                <a:spcPts val="0"/>
              </a:spcBef>
              <a:spcAft>
                <a:spcPts val="1200"/>
              </a:spcAft>
              <a:buFont typeface="+mj-lt"/>
              <a:buAutoNum type="alphaUcPeriod"/>
            </a:pPr>
            <a:r>
              <a:rPr lang="en-US" dirty="0"/>
              <a:t>The company’s logo</a:t>
            </a:r>
          </a:p>
          <a:p>
            <a:pPr marL="925830" lvl="1" indent="-514350">
              <a:spcBef>
                <a:spcPts val="0"/>
              </a:spcBef>
              <a:spcAft>
                <a:spcPts val="1200"/>
              </a:spcAft>
              <a:buFont typeface="+mj-lt"/>
              <a:buAutoNum type="alphaUcPeriod"/>
            </a:pPr>
            <a:r>
              <a:rPr lang="en-US" dirty="0"/>
              <a:t>The company’s phone number</a:t>
            </a:r>
          </a:p>
        </p:txBody>
      </p:sp>
    </p:spTree>
    <p:extLst>
      <p:ext uri="{BB962C8B-B14F-4D97-AF65-F5344CB8AC3E}">
        <p14:creationId xmlns:p14="http://schemas.microsoft.com/office/powerpoint/2010/main" val="16265087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7"/>
            <a:ext cx="8229600" cy="45259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i="1" dirty="0">
                <a:solidFill>
                  <a:srgbClr val="0070C0"/>
                </a:solidFill>
              </a:rPr>
              <a:t>Q: How long should the swab remain in contact with the upper vaginal tissue?</a:t>
            </a:r>
            <a:endParaRPr lang="en-US" sz="2800" i="1" dirty="0"/>
          </a:p>
          <a:p>
            <a:pPr marL="925830" lvl="1" indent="-514350">
              <a:spcBef>
                <a:spcPts val="0"/>
              </a:spcBef>
              <a:spcAft>
                <a:spcPts val="1200"/>
              </a:spcAft>
              <a:buFont typeface="+mj-lt"/>
              <a:buAutoNum type="alphaUcPeriod"/>
            </a:pPr>
            <a:r>
              <a:rPr lang="en-US" dirty="0"/>
              <a:t>5 seconds</a:t>
            </a:r>
          </a:p>
          <a:p>
            <a:pPr marL="925830" lvl="1" indent="-514350">
              <a:spcBef>
                <a:spcPts val="0"/>
              </a:spcBef>
              <a:spcAft>
                <a:spcPts val="1200"/>
              </a:spcAft>
              <a:buFont typeface="+mj-lt"/>
              <a:buAutoNum type="alphaUcPeriod"/>
            </a:pPr>
            <a:r>
              <a:rPr lang="en-US" dirty="0"/>
              <a:t>10 seconds</a:t>
            </a:r>
          </a:p>
          <a:p>
            <a:pPr marL="925830" lvl="1" indent="-514350">
              <a:spcBef>
                <a:spcPts val="0"/>
              </a:spcBef>
              <a:spcAft>
                <a:spcPts val="1200"/>
              </a:spcAft>
              <a:buFont typeface="+mj-lt"/>
              <a:buAutoNum type="alphaUcPeriod"/>
            </a:pPr>
            <a:r>
              <a:rPr lang="en-US" dirty="0"/>
              <a:t>15 seconds</a:t>
            </a:r>
          </a:p>
          <a:p>
            <a:pPr marL="925830" lvl="1" indent="-514350">
              <a:spcBef>
                <a:spcPts val="0"/>
              </a:spcBef>
              <a:spcAft>
                <a:spcPts val="1200"/>
              </a:spcAft>
              <a:buFont typeface="+mj-lt"/>
              <a:buAutoNum type="alphaUcPeriod"/>
            </a:pPr>
            <a:r>
              <a:rPr lang="en-US" dirty="0"/>
              <a:t>30 seconds</a:t>
            </a:r>
          </a:p>
        </p:txBody>
      </p:sp>
    </p:spTree>
    <p:extLst>
      <p:ext uri="{BB962C8B-B14F-4D97-AF65-F5344CB8AC3E}">
        <p14:creationId xmlns:p14="http://schemas.microsoft.com/office/powerpoint/2010/main" val="3029986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7"/>
            <a:ext cx="8229600" cy="45259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i="1" dirty="0">
                <a:solidFill>
                  <a:srgbClr val="0070C0"/>
                </a:solidFill>
              </a:rPr>
              <a:t>Q: What can interfere with the interpretation of the result?</a:t>
            </a:r>
            <a:endParaRPr lang="en-US" sz="2800" i="1" dirty="0"/>
          </a:p>
          <a:p>
            <a:pPr marL="925830" lvl="1" indent="-514350">
              <a:spcBef>
                <a:spcPts val="0"/>
              </a:spcBef>
              <a:spcAft>
                <a:spcPts val="1200"/>
              </a:spcAft>
              <a:buFont typeface="+mj-lt"/>
              <a:buAutoNum type="alphaUcPeriod"/>
            </a:pPr>
            <a:r>
              <a:rPr lang="en-US" dirty="0"/>
              <a:t>Blood</a:t>
            </a:r>
          </a:p>
          <a:p>
            <a:pPr marL="925830" lvl="1" indent="-514350">
              <a:spcBef>
                <a:spcPts val="0"/>
              </a:spcBef>
              <a:spcAft>
                <a:spcPts val="1200"/>
              </a:spcAft>
              <a:buFont typeface="+mj-lt"/>
              <a:buAutoNum type="alphaUcPeriod"/>
            </a:pPr>
            <a:r>
              <a:rPr lang="en-US" dirty="0"/>
              <a:t>Semen</a:t>
            </a:r>
          </a:p>
          <a:p>
            <a:pPr marL="925830" lvl="1" indent="-514350">
              <a:spcBef>
                <a:spcPts val="0"/>
              </a:spcBef>
              <a:spcAft>
                <a:spcPts val="1200"/>
              </a:spcAft>
              <a:buFont typeface="+mj-lt"/>
              <a:buAutoNum type="alphaUcPeriod"/>
            </a:pPr>
            <a:r>
              <a:rPr lang="en-US" dirty="0"/>
              <a:t>Bacterial vaginosis</a:t>
            </a:r>
          </a:p>
          <a:p>
            <a:pPr marL="925830" lvl="1" indent="-514350">
              <a:spcBef>
                <a:spcPts val="0"/>
              </a:spcBef>
              <a:spcAft>
                <a:spcPts val="1200"/>
              </a:spcAft>
              <a:buFont typeface="+mj-lt"/>
              <a:buAutoNum type="alphaUcPeriod"/>
            </a:pPr>
            <a:r>
              <a:rPr lang="en-US" dirty="0"/>
              <a:t>All of the above</a:t>
            </a:r>
          </a:p>
        </p:txBody>
      </p:sp>
    </p:spTree>
    <p:extLst>
      <p:ext uri="{BB962C8B-B14F-4D97-AF65-F5344CB8AC3E}">
        <p14:creationId xmlns:p14="http://schemas.microsoft.com/office/powerpoint/2010/main" val="38281460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7"/>
            <a:ext cx="8229600" cy="4525963"/>
          </a:xfrm>
        </p:spPr>
        <p:txBody>
          <a:bodyPr anchor="t"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i="1" dirty="0">
                <a:solidFill>
                  <a:srgbClr val="0070C0"/>
                </a:solidFill>
              </a:rPr>
              <a:t>Q: The swab displays a dark blue/navy colour after use.  What does this mean?</a:t>
            </a:r>
            <a:endParaRPr lang="en-US" sz="2800" dirty="0"/>
          </a:p>
          <a:p>
            <a:pPr marL="925830" lvl="1" indent="-514350">
              <a:spcBef>
                <a:spcPts val="0"/>
              </a:spcBef>
              <a:spcAft>
                <a:spcPts val="1200"/>
              </a:spcAft>
              <a:buFont typeface="+mj-lt"/>
              <a:buAutoNum type="alphaUcPeriod"/>
            </a:pPr>
            <a:r>
              <a:rPr lang="en-US" dirty="0"/>
              <a:t>Possible ruptured membrane</a:t>
            </a:r>
          </a:p>
          <a:p>
            <a:pPr marL="925830" lvl="1" indent="-514350">
              <a:spcBef>
                <a:spcPts val="0"/>
              </a:spcBef>
              <a:spcAft>
                <a:spcPts val="1200"/>
              </a:spcAft>
              <a:buFont typeface="+mj-lt"/>
              <a:buAutoNum type="alphaUcPeriod"/>
            </a:pPr>
            <a:r>
              <a:rPr lang="en-US" dirty="0"/>
              <a:t>Intact membrane</a:t>
            </a:r>
          </a:p>
          <a:p>
            <a:pPr marL="925830" lvl="1" indent="-514350">
              <a:spcBef>
                <a:spcPts val="0"/>
              </a:spcBef>
              <a:spcAft>
                <a:spcPts val="1200"/>
              </a:spcAft>
              <a:buFont typeface="+mj-lt"/>
              <a:buAutoNum type="alphaUcPeriod"/>
            </a:pPr>
            <a:r>
              <a:rPr lang="en-US" dirty="0"/>
              <a:t>Swab is bad. Test should be repeated.</a:t>
            </a:r>
          </a:p>
          <a:p>
            <a:pPr marL="925830" lvl="1" indent="-514350">
              <a:spcBef>
                <a:spcPts val="0"/>
              </a:spcBef>
              <a:spcAft>
                <a:spcPts val="1200"/>
              </a:spcAft>
              <a:buFont typeface="+mj-lt"/>
              <a:buAutoNum type="alphaUcPeriod"/>
            </a:pPr>
            <a:r>
              <a:rPr lang="en-US" dirty="0"/>
              <a:t>None of the above.</a:t>
            </a:r>
          </a:p>
        </p:txBody>
      </p:sp>
    </p:spTree>
    <p:extLst>
      <p:ext uri="{BB962C8B-B14F-4D97-AF65-F5344CB8AC3E}">
        <p14:creationId xmlns:p14="http://schemas.microsoft.com/office/powerpoint/2010/main" val="14339416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7"/>
            <a:ext cx="8229600" cy="452596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i="1" dirty="0">
                <a:solidFill>
                  <a:srgbClr val="0070C0"/>
                </a:solidFill>
              </a:rPr>
              <a:t>Q: When the Obstetrical Assessment Record is being completed, what information must be included?</a:t>
            </a:r>
            <a:endParaRPr lang="en-US" sz="2800" dirty="0"/>
          </a:p>
          <a:p>
            <a:pPr marL="925830" lvl="1" indent="-514350">
              <a:spcBef>
                <a:spcPts val="0"/>
              </a:spcBef>
              <a:spcAft>
                <a:spcPts val="1200"/>
              </a:spcAft>
              <a:buFont typeface="+mj-lt"/>
              <a:buAutoNum type="alphaUcPeriod"/>
            </a:pPr>
            <a:r>
              <a:rPr lang="en-US" dirty="0"/>
              <a:t>Your name, result, time</a:t>
            </a:r>
          </a:p>
          <a:p>
            <a:pPr marL="925830" lvl="1" indent="-514350">
              <a:spcBef>
                <a:spcPts val="0"/>
              </a:spcBef>
              <a:spcAft>
                <a:spcPts val="1200"/>
              </a:spcAft>
              <a:buFont typeface="+mj-lt"/>
              <a:buAutoNum type="alphaUcPeriod"/>
            </a:pPr>
            <a:r>
              <a:rPr lang="en-US" dirty="0"/>
              <a:t>Your name, lot number, time</a:t>
            </a:r>
          </a:p>
          <a:p>
            <a:pPr marL="925830" lvl="1" indent="-514350">
              <a:spcBef>
                <a:spcPts val="0"/>
              </a:spcBef>
              <a:spcAft>
                <a:spcPts val="1200"/>
              </a:spcAft>
              <a:buFont typeface="+mj-lt"/>
              <a:buAutoNum type="alphaUcPeriod"/>
            </a:pPr>
            <a:r>
              <a:rPr lang="en-US" dirty="0"/>
              <a:t>Your name, date, time</a:t>
            </a:r>
          </a:p>
          <a:p>
            <a:pPr marL="925830" lvl="1" indent="-514350">
              <a:spcBef>
                <a:spcPts val="0"/>
              </a:spcBef>
              <a:spcAft>
                <a:spcPts val="1200"/>
              </a:spcAft>
              <a:buFont typeface="+mj-lt"/>
              <a:buAutoNum type="alphaUcPeriod"/>
            </a:pPr>
            <a:r>
              <a:rPr lang="en-US" dirty="0"/>
              <a:t>Your name, lot number, result</a:t>
            </a:r>
          </a:p>
        </p:txBody>
      </p:sp>
    </p:spTree>
    <p:extLst>
      <p:ext uri="{BB962C8B-B14F-4D97-AF65-F5344CB8AC3E}">
        <p14:creationId xmlns:p14="http://schemas.microsoft.com/office/powerpoint/2010/main" val="233280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22860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Complete this education</a:t>
            </a:r>
          </a:p>
          <a:p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Understand procedure</a:t>
            </a:r>
          </a:p>
          <a:p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Complete quiz</a:t>
            </a:r>
          </a:p>
          <a:p>
            <a:r>
              <a:rPr lang="en-US" sz="2800" dirty="0">
                <a:solidFill>
                  <a:schemeClr val="bg2">
                    <a:lumMod val="25000"/>
                  </a:schemeClr>
                </a:solidFill>
              </a:rPr>
              <a:t>Complete quiz yearly</a:t>
            </a:r>
          </a:p>
        </p:txBody>
      </p:sp>
    </p:spTree>
    <p:extLst>
      <p:ext uri="{BB962C8B-B14F-4D97-AF65-F5344CB8AC3E}">
        <p14:creationId xmlns:p14="http://schemas.microsoft.com/office/powerpoint/2010/main" val="17652465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Congratulations!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32037"/>
            <a:ext cx="8229600" cy="4525963"/>
          </a:xfrm>
        </p:spPr>
        <p:txBody>
          <a:bodyPr anchor="t"/>
          <a:lstStyle/>
          <a:p>
            <a:pPr algn="ctr">
              <a:buNone/>
            </a:pPr>
            <a:r>
              <a:rPr lang="en-US" dirty="0"/>
              <a:t>You have completed the quiz!</a:t>
            </a:r>
          </a:p>
        </p:txBody>
      </p:sp>
      <p:pic>
        <p:nvPicPr>
          <p:cNvPr id="1026" name="Picture 2" descr="Image result for thumbs u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3276600"/>
            <a:ext cx="2016767" cy="24688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1707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Point of Care Testing (POCT)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027237"/>
            <a:ext cx="8229600" cy="45259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i="1" dirty="0">
                <a:solidFill>
                  <a:srgbClr val="0079C1"/>
                </a:solidFill>
              </a:rPr>
              <a:t>    Requirements of Accreditation Canada indicate: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 healthcare professionals who perform POCT require an education session, quiz and yearly review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POCT performed at a bedside with the result leading to possible change in the care of the patient requires the hospital to monitor this practice</a:t>
            </a:r>
          </a:p>
        </p:txBody>
      </p:sp>
    </p:spTree>
    <p:extLst>
      <p:ext uri="{BB962C8B-B14F-4D97-AF65-F5344CB8AC3E}">
        <p14:creationId xmlns:p14="http://schemas.microsoft.com/office/powerpoint/2010/main" val="845637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AmnioTest</a:t>
            </a:r>
            <a:r>
              <a:rPr lang="en-US" dirty="0"/>
              <a:t>™ </a:t>
            </a:r>
            <a:r>
              <a:rPr lang="en-US" dirty="0" err="1"/>
              <a:t>Nitrazine</a:t>
            </a:r>
            <a:r>
              <a:rPr lang="en-US" dirty="0"/>
              <a:t> Swab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283"/>
            <a:ext cx="8229600" cy="4648517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Is a pH-based sterile swab to aid in detecting rupture of amniotic membrane in pregnant women used by qualified medical personnel ONLY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The swab is impregnated with </a:t>
            </a:r>
            <a:r>
              <a:rPr lang="en-US" sz="2800" dirty="0" err="1"/>
              <a:t>nitrazine</a:t>
            </a:r>
            <a:r>
              <a:rPr lang="en-US" sz="2800" dirty="0"/>
              <a:t> yellow dye.  When brought into contact with the upper vagina, the swab absorbs the fluid and develops a colour which correlates with the pH of the absorbed fluid (pH ranges from 5.0 to 7.5)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087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AmnioTest</a:t>
            </a:r>
            <a:r>
              <a:rPr lang="en-US" dirty="0"/>
              <a:t>™ </a:t>
            </a:r>
            <a:r>
              <a:rPr lang="en-US" dirty="0" err="1"/>
              <a:t>Nitrazine</a:t>
            </a:r>
            <a:r>
              <a:rPr lang="en-US" dirty="0"/>
              <a:t> Swab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n-US" sz="2800" dirty="0"/>
              <a:t>Ensure the expiry date has not been reached. The expiry date is listed on the packaging of the swab.  </a:t>
            </a:r>
            <a:r>
              <a:rPr lang="en-US" sz="2800" dirty="0">
                <a:solidFill>
                  <a:srgbClr val="FF0000"/>
                </a:solidFill>
              </a:rPr>
              <a:t>DO NOT use if expired.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34011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Procedure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5562600" cy="4906963"/>
          </a:xfrm>
        </p:spPr>
        <p:txBody>
          <a:bodyPr anchor="ctr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Remove swab from protective sleeve (keep swab tip dry away from any liquid)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26670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07888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Procedure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79637"/>
            <a:ext cx="6324600" cy="4525963"/>
          </a:xfrm>
        </p:spPr>
        <p:txBody>
          <a:bodyPr anchor="ctr"/>
          <a:lstStyle/>
          <a:p>
            <a:pPr marL="514350" indent="-347472">
              <a:spcBef>
                <a:spcPts val="0"/>
              </a:spcBef>
              <a:spcAft>
                <a:spcPts val="1200"/>
              </a:spcAft>
              <a:buFont typeface="+mj-lt"/>
              <a:buAutoNum type="arabicPeriod" startAt="2"/>
            </a:pPr>
            <a:r>
              <a:rPr lang="en-US" sz="2800" dirty="0"/>
              <a:t>Part the labia and carefully insert the swab into the vagina</a:t>
            </a:r>
          </a:p>
          <a:p>
            <a:pPr marL="514350" indent="-347472">
              <a:spcBef>
                <a:spcPts val="0"/>
              </a:spcBef>
              <a:spcAft>
                <a:spcPts val="1200"/>
              </a:spcAft>
              <a:buFont typeface="+mj-lt"/>
              <a:buAutoNum type="arabicPeriod" startAt="2"/>
            </a:pPr>
            <a:r>
              <a:rPr lang="en-US" sz="2800" dirty="0"/>
              <a:t>Ensure swab tip comes into contact with upper vaginal tissue (posterior vaginal fornix and external cervical </a:t>
            </a:r>
            <a:r>
              <a:rPr lang="en-US" sz="2800" dirty="0" err="1"/>
              <a:t>os</a:t>
            </a:r>
            <a:r>
              <a:rPr lang="en-US" sz="2800" dirty="0"/>
              <a:t>)</a:t>
            </a:r>
          </a:p>
          <a:p>
            <a:pPr marL="514350" indent="-347472">
              <a:spcBef>
                <a:spcPts val="0"/>
              </a:spcBef>
              <a:buFont typeface="+mj-lt"/>
              <a:buAutoNum type="arabicPeriod" startAt="2"/>
            </a:pPr>
            <a:endParaRPr lang="en-US" sz="2800" dirty="0"/>
          </a:p>
          <a:p>
            <a:pPr marL="514350" indent="-514350">
              <a:buFont typeface="+mj-lt"/>
              <a:buAutoNum type="arabicPeriod" startAt="2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5846" r="6457" b="24731"/>
          <a:stretch>
            <a:fillRect/>
          </a:stretch>
        </p:blipFill>
        <p:spPr bwMode="auto">
          <a:xfrm>
            <a:off x="6553200" y="2438400"/>
            <a:ext cx="2286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 rot="21148847">
            <a:off x="3365171" y="5283297"/>
            <a:ext cx="2743200" cy="3693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Do not use on </a:t>
            </a:r>
            <a:r>
              <a:rPr lang="en-US" dirty="0" err="1">
                <a:solidFill>
                  <a:srgbClr val="FF0000"/>
                </a:solidFill>
              </a:rPr>
              <a:t>peri</a:t>
            </a:r>
            <a:r>
              <a:rPr lang="en-US" dirty="0">
                <a:solidFill>
                  <a:srgbClr val="FF0000"/>
                </a:solidFill>
              </a:rPr>
              <a:t>-pad ***</a:t>
            </a:r>
            <a:endParaRPr lang="en-US" dirty="0">
              <a:solidFill>
                <a:srgbClr val="FF0000"/>
              </a:solidFill>
              <a:latin typeface="Arial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2112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Procedure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 anchor="ctr"/>
          <a:lstStyle/>
          <a:p>
            <a:pPr marL="514350" indent="-347472">
              <a:spcBef>
                <a:spcPts val="0"/>
              </a:spcBef>
              <a:spcAft>
                <a:spcPts val="1200"/>
              </a:spcAft>
              <a:buAutoNum type="arabicPeriod" startAt="3"/>
            </a:pPr>
            <a:r>
              <a:rPr lang="en-US" sz="2800" dirty="0"/>
              <a:t>Allow tip to remain in contact with upper vaginal tissue x </a:t>
            </a:r>
            <a:r>
              <a:rPr lang="en-US" sz="2800" b="1" dirty="0">
                <a:solidFill>
                  <a:srgbClr val="69A02C"/>
                </a:solidFill>
              </a:rPr>
              <a:t>15 seconds</a:t>
            </a:r>
          </a:p>
          <a:p>
            <a:endParaRPr lang="en-US" dirty="0"/>
          </a:p>
        </p:txBody>
      </p:sp>
      <p:pic>
        <p:nvPicPr>
          <p:cNvPr id="5" name="Picture 4" descr="shutterstock_136412270 [Converted] 15 se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4191000"/>
            <a:ext cx="1345094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330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Procedure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017837"/>
            <a:ext cx="55626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US" sz="2800" dirty="0"/>
              <a:t>Carefully remove swab from vagina and immediately examine colour with </a:t>
            </a:r>
            <a:r>
              <a:rPr lang="en-US" sz="2800" dirty="0" err="1"/>
              <a:t>AmnioTest</a:t>
            </a:r>
            <a:r>
              <a:rPr lang="en-US" sz="2800" dirty="0"/>
              <a:t>™ colour card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26670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812812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701</TotalTime>
  <Words>549</Words>
  <Application>Microsoft Office PowerPoint</Application>
  <PresentationFormat>On-screen Show (4:3)</PresentationFormat>
  <Paragraphs>83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Aharoni</vt:lpstr>
      <vt:lpstr>Arial</vt:lpstr>
      <vt:lpstr>Calibri</vt:lpstr>
      <vt:lpstr>Office Theme</vt:lpstr>
      <vt:lpstr>AmnioTest  </vt:lpstr>
      <vt:lpstr>Objectives</vt:lpstr>
      <vt:lpstr>Point of Care Testing (POCT)</vt:lpstr>
      <vt:lpstr>AmnioTest™ Nitrazine Swab</vt:lpstr>
      <vt:lpstr>AmnioTest™ Nitrazine Swab</vt:lpstr>
      <vt:lpstr>Procedure</vt:lpstr>
      <vt:lpstr>Procedure</vt:lpstr>
      <vt:lpstr>Procedure</vt:lpstr>
      <vt:lpstr>Procedure</vt:lpstr>
      <vt:lpstr>Interpretation of Results</vt:lpstr>
      <vt:lpstr>Interpretation of Results</vt:lpstr>
      <vt:lpstr>Document</vt:lpstr>
      <vt:lpstr>Reference</vt:lpstr>
      <vt:lpstr>QUIZ</vt:lpstr>
      <vt:lpstr>Question 1</vt:lpstr>
      <vt:lpstr>Question 2</vt:lpstr>
      <vt:lpstr>Question 3</vt:lpstr>
      <vt:lpstr>Question 4</vt:lpstr>
      <vt:lpstr>Question 5</vt:lpstr>
      <vt:lpstr>Congratulations!</vt:lpstr>
    </vt:vector>
  </TitlesOfParts>
  <Company>CMH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Nitrazine swabs</dc:title>
  <dc:creator>Patsy Tonin</dc:creator>
  <cp:lastModifiedBy>Wright, Judy</cp:lastModifiedBy>
  <cp:revision>75</cp:revision>
  <dcterms:created xsi:type="dcterms:W3CDTF">2017-01-02T18:36:21Z</dcterms:created>
  <dcterms:modified xsi:type="dcterms:W3CDTF">2018-03-01T20:17:46Z</dcterms:modified>
</cp:coreProperties>
</file>