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801600" cy="7772400"/>
  <p:notesSz cx="7010400" cy="9296400"/>
  <p:defaultText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108" y="306"/>
      </p:cViewPr>
      <p:guideLst>
        <p:guide orient="horz" pos="2448"/>
        <p:guide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414482"/>
            <a:ext cx="10881360" cy="1666028"/>
          </a:xfrm>
        </p:spPr>
        <p:txBody>
          <a:bodyPr/>
          <a:lstStyle/>
          <a:p>
            <a:r>
              <a:rPr lang="en-US"/>
              <a:t>Click to edit Master title style</a:t>
            </a:r>
          </a:p>
        </p:txBody>
      </p:sp>
      <p:sp>
        <p:nvSpPr>
          <p:cNvPr id="3" name="Subtitle 2"/>
          <p:cNvSpPr>
            <a:spLocks noGrp="1"/>
          </p:cNvSpPr>
          <p:nvPr>
            <p:ph type="subTitle" idx="1"/>
          </p:nvPr>
        </p:nvSpPr>
        <p:spPr>
          <a:xfrm>
            <a:off x="1920240" y="4404360"/>
            <a:ext cx="8961120" cy="1986280"/>
          </a:xfrm>
        </p:spPr>
        <p:txBody>
          <a:bodyPr/>
          <a:lstStyle>
            <a:lvl1pPr marL="0" indent="0" algn="ctr">
              <a:buNone/>
              <a:defRPr>
                <a:solidFill>
                  <a:schemeClr val="tx1">
                    <a:tint val="75000"/>
                  </a:schemeClr>
                </a:solidFill>
              </a:defRPr>
            </a:lvl1pPr>
            <a:lvl2pPr marL="587822" indent="0" algn="ctr">
              <a:buNone/>
              <a:defRPr>
                <a:solidFill>
                  <a:schemeClr val="tx1">
                    <a:tint val="75000"/>
                  </a:schemeClr>
                </a:solidFill>
              </a:defRPr>
            </a:lvl2pPr>
            <a:lvl3pPr marL="1175644" indent="0" algn="ctr">
              <a:buNone/>
              <a:defRPr>
                <a:solidFill>
                  <a:schemeClr val="tx1">
                    <a:tint val="75000"/>
                  </a:schemeClr>
                </a:solidFill>
              </a:defRPr>
            </a:lvl3pPr>
            <a:lvl4pPr marL="1763466" indent="0" algn="ctr">
              <a:buNone/>
              <a:defRPr>
                <a:solidFill>
                  <a:schemeClr val="tx1">
                    <a:tint val="75000"/>
                  </a:schemeClr>
                </a:solidFill>
              </a:defRPr>
            </a:lvl4pPr>
            <a:lvl5pPr marL="2351288" indent="0" algn="ctr">
              <a:buNone/>
              <a:defRPr>
                <a:solidFill>
                  <a:schemeClr val="tx1">
                    <a:tint val="75000"/>
                  </a:schemeClr>
                </a:solidFill>
              </a:defRPr>
            </a:lvl5pPr>
            <a:lvl6pPr marL="2939110" indent="0" algn="ctr">
              <a:buNone/>
              <a:defRPr>
                <a:solidFill>
                  <a:schemeClr val="tx1">
                    <a:tint val="75000"/>
                  </a:schemeClr>
                </a:solidFill>
              </a:defRPr>
            </a:lvl6pPr>
            <a:lvl7pPr marL="3526932" indent="0" algn="ctr">
              <a:buNone/>
              <a:defRPr>
                <a:solidFill>
                  <a:schemeClr val="tx1">
                    <a:tint val="75000"/>
                  </a:schemeClr>
                </a:solidFill>
              </a:defRPr>
            </a:lvl7pPr>
            <a:lvl8pPr marL="4114754" indent="0" algn="ctr">
              <a:buNone/>
              <a:defRPr>
                <a:solidFill>
                  <a:schemeClr val="tx1">
                    <a:tint val="75000"/>
                  </a:schemeClr>
                </a:solidFill>
              </a:defRPr>
            </a:lvl8pPr>
            <a:lvl9pPr marL="470257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88471D-8579-4E59-99AA-AEF1456CDFF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387214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88471D-8579-4E59-99AA-AEF1456CDFF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278071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11257"/>
            <a:ext cx="2880360" cy="66317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0080" y="311257"/>
            <a:ext cx="8427720" cy="663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88471D-8579-4E59-99AA-AEF1456CDFF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210966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88471D-8579-4E59-99AA-AEF1456CDFF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74193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994487"/>
            <a:ext cx="10881360" cy="1543685"/>
          </a:xfrm>
        </p:spPr>
        <p:txBody>
          <a:bodyPr anchor="t"/>
          <a:lstStyle>
            <a:lvl1pPr algn="l">
              <a:defRPr sz="5100" b="1" cap="all"/>
            </a:lvl1pPr>
          </a:lstStyle>
          <a:p>
            <a:r>
              <a:rPr lang="en-US"/>
              <a:t>Click to edit Master title style</a:t>
            </a:r>
          </a:p>
        </p:txBody>
      </p:sp>
      <p:sp>
        <p:nvSpPr>
          <p:cNvPr id="3" name="Text Placeholder 2"/>
          <p:cNvSpPr>
            <a:spLocks noGrp="1"/>
          </p:cNvSpPr>
          <p:nvPr>
            <p:ph type="body" idx="1"/>
          </p:nvPr>
        </p:nvSpPr>
        <p:spPr>
          <a:xfrm>
            <a:off x="1011238" y="3294275"/>
            <a:ext cx="10881360" cy="1700212"/>
          </a:xfrm>
        </p:spPr>
        <p:txBody>
          <a:bodyPr anchor="b"/>
          <a:lstStyle>
            <a:lvl1pPr marL="0" indent="0">
              <a:buNone/>
              <a:defRPr sz="2600">
                <a:solidFill>
                  <a:schemeClr val="tx1">
                    <a:tint val="75000"/>
                  </a:schemeClr>
                </a:solidFill>
              </a:defRPr>
            </a:lvl1pPr>
            <a:lvl2pPr marL="587822" indent="0">
              <a:buNone/>
              <a:defRPr sz="2300">
                <a:solidFill>
                  <a:schemeClr val="tx1">
                    <a:tint val="75000"/>
                  </a:schemeClr>
                </a:solidFill>
              </a:defRPr>
            </a:lvl2pPr>
            <a:lvl3pPr marL="1175644" indent="0">
              <a:buNone/>
              <a:defRPr sz="2100">
                <a:solidFill>
                  <a:schemeClr val="tx1">
                    <a:tint val="75000"/>
                  </a:schemeClr>
                </a:solidFill>
              </a:defRPr>
            </a:lvl3pPr>
            <a:lvl4pPr marL="1763466" indent="0">
              <a:buNone/>
              <a:defRPr sz="1800">
                <a:solidFill>
                  <a:schemeClr val="tx1">
                    <a:tint val="75000"/>
                  </a:schemeClr>
                </a:solidFill>
              </a:defRPr>
            </a:lvl4pPr>
            <a:lvl5pPr marL="2351288" indent="0">
              <a:buNone/>
              <a:defRPr sz="1800">
                <a:solidFill>
                  <a:schemeClr val="tx1">
                    <a:tint val="75000"/>
                  </a:schemeClr>
                </a:solidFill>
              </a:defRPr>
            </a:lvl5pPr>
            <a:lvl6pPr marL="2939110" indent="0">
              <a:buNone/>
              <a:defRPr sz="1800">
                <a:solidFill>
                  <a:schemeClr val="tx1">
                    <a:tint val="75000"/>
                  </a:schemeClr>
                </a:solidFill>
              </a:defRPr>
            </a:lvl6pPr>
            <a:lvl7pPr marL="3526932" indent="0">
              <a:buNone/>
              <a:defRPr sz="1800">
                <a:solidFill>
                  <a:schemeClr val="tx1">
                    <a:tint val="75000"/>
                  </a:schemeClr>
                </a:solidFill>
              </a:defRPr>
            </a:lvl7pPr>
            <a:lvl8pPr marL="4114754" indent="0">
              <a:buNone/>
              <a:defRPr sz="1800">
                <a:solidFill>
                  <a:schemeClr val="tx1">
                    <a:tint val="75000"/>
                  </a:schemeClr>
                </a:solidFill>
              </a:defRPr>
            </a:lvl8pPr>
            <a:lvl9pPr marL="4702576" indent="0">
              <a:buNone/>
              <a:defRPr sz="1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8471D-8579-4E59-99AA-AEF1456CDFF6}"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176422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0080" y="1813560"/>
            <a:ext cx="5654040" cy="512942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7480" y="1813560"/>
            <a:ext cx="5654040" cy="512942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8471D-8579-4E59-99AA-AEF1456CDFF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149045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40080" y="1739795"/>
            <a:ext cx="5656263" cy="725064"/>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a:t>Click to edit Master text styles</a:t>
            </a:r>
          </a:p>
        </p:txBody>
      </p:sp>
      <p:sp>
        <p:nvSpPr>
          <p:cNvPr id="4" name="Content Placeholder 3"/>
          <p:cNvSpPr>
            <a:spLocks noGrp="1"/>
          </p:cNvSpPr>
          <p:nvPr>
            <p:ph sz="half" idx="2"/>
          </p:nvPr>
        </p:nvSpPr>
        <p:spPr>
          <a:xfrm>
            <a:off x="640080" y="2464859"/>
            <a:ext cx="5656263" cy="4478126"/>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03036" y="1739795"/>
            <a:ext cx="5658485" cy="725064"/>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3036" y="2464859"/>
            <a:ext cx="5658485" cy="4478126"/>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88471D-8579-4E59-99AA-AEF1456CDFF6}"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314674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88471D-8579-4E59-99AA-AEF1456CDFF6}"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373907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8471D-8579-4E59-99AA-AEF1456CDFF6}"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37149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09457"/>
            <a:ext cx="4211638" cy="1316990"/>
          </a:xfrm>
        </p:spPr>
        <p:txBody>
          <a:bodyPr anchor="b"/>
          <a:lstStyle>
            <a:lvl1pPr algn="l">
              <a:defRPr sz="2600" b="1"/>
            </a:lvl1pPr>
          </a:lstStyle>
          <a:p>
            <a:r>
              <a:rPr lang="en-US"/>
              <a:t>Click to edit Master title style</a:t>
            </a:r>
          </a:p>
        </p:txBody>
      </p:sp>
      <p:sp>
        <p:nvSpPr>
          <p:cNvPr id="3" name="Content Placeholder 2"/>
          <p:cNvSpPr>
            <a:spLocks noGrp="1"/>
          </p:cNvSpPr>
          <p:nvPr>
            <p:ph idx="1"/>
          </p:nvPr>
        </p:nvSpPr>
        <p:spPr>
          <a:xfrm>
            <a:off x="5005070" y="309457"/>
            <a:ext cx="7156450" cy="6633528"/>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0081" y="1626447"/>
            <a:ext cx="4211638" cy="5316538"/>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8688471D-8579-4E59-99AA-AEF1456CDFF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5957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5440680"/>
            <a:ext cx="7680960" cy="642303"/>
          </a:xfrm>
        </p:spPr>
        <p:txBody>
          <a:bodyPr anchor="b"/>
          <a:lstStyle>
            <a:lvl1pPr algn="l">
              <a:defRPr sz="2600" b="1"/>
            </a:lvl1pPr>
          </a:lstStyle>
          <a:p>
            <a:r>
              <a:rPr lang="en-US"/>
              <a:t>Click to edit Master title style</a:t>
            </a:r>
          </a:p>
        </p:txBody>
      </p:sp>
      <p:sp>
        <p:nvSpPr>
          <p:cNvPr id="3" name="Picture Placeholder 2"/>
          <p:cNvSpPr>
            <a:spLocks noGrp="1"/>
          </p:cNvSpPr>
          <p:nvPr>
            <p:ph type="pic" idx="1"/>
          </p:nvPr>
        </p:nvSpPr>
        <p:spPr>
          <a:xfrm>
            <a:off x="2509203" y="694478"/>
            <a:ext cx="7680960" cy="4663440"/>
          </a:xfrm>
        </p:spPr>
        <p:txBody>
          <a:bodyPr/>
          <a:lstStyle>
            <a:lvl1pPr marL="0" indent="0">
              <a:buNone/>
              <a:defRPr sz="4100"/>
            </a:lvl1pPr>
            <a:lvl2pPr marL="587822" indent="0">
              <a:buNone/>
              <a:defRPr sz="3600"/>
            </a:lvl2pPr>
            <a:lvl3pPr marL="1175644" indent="0">
              <a:buNone/>
              <a:defRPr sz="3100"/>
            </a:lvl3pPr>
            <a:lvl4pPr marL="1763466" indent="0">
              <a:buNone/>
              <a:defRPr sz="2600"/>
            </a:lvl4pPr>
            <a:lvl5pPr marL="2351288" indent="0">
              <a:buNone/>
              <a:defRPr sz="2600"/>
            </a:lvl5pPr>
            <a:lvl6pPr marL="2939110" indent="0">
              <a:buNone/>
              <a:defRPr sz="2600"/>
            </a:lvl6pPr>
            <a:lvl7pPr marL="3526932" indent="0">
              <a:buNone/>
              <a:defRPr sz="2600"/>
            </a:lvl7pPr>
            <a:lvl8pPr marL="4114754" indent="0">
              <a:buNone/>
              <a:defRPr sz="2600"/>
            </a:lvl8pPr>
            <a:lvl9pPr marL="4702576" indent="0">
              <a:buNone/>
              <a:defRPr sz="2600"/>
            </a:lvl9pPr>
          </a:lstStyle>
          <a:p>
            <a:endParaRPr lang="en-US"/>
          </a:p>
        </p:txBody>
      </p:sp>
      <p:sp>
        <p:nvSpPr>
          <p:cNvPr id="4" name="Text Placeholder 3"/>
          <p:cNvSpPr>
            <a:spLocks noGrp="1"/>
          </p:cNvSpPr>
          <p:nvPr>
            <p:ph type="body" sz="half" idx="2"/>
          </p:nvPr>
        </p:nvSpPr>
        <p:spPr>
          <a:xfrm>
            <a:off x="2509203" y="6082983"/>
            <a:ext cx="7680960" cy="912177"/>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8688471D-8579-4E59-99AA-AEF1456CDFF6}"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55876-F0D8-4E47-A914-3393DD70578E}" type="slidenum">
              <a:rPr lang="en-US" smtClean="0"/>
              <a:t>‹#›</a:t>
            </a:fld>
            <a:endParaRPr lang="en-US"/>
          </a:p>
        </p:txBody>
      </p:sp>
    </p:spTree>
    <p:extLst>
      <p:ext uri="{BB962C8B-B14F-4D97-AF65-F5344CB8AC3E}">
        <p14:creationId xmlns:p14="http://schemas.microsoft.com/office/powerpoint/2010/main" val="105050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11256"/>
            <a:ext cx="11521440" cy="1295400"/>
          </a:xfrm>
          <a:prstGeom prst="rect">
            <a:avLst/>
          </a:prstGeom>
        </p:spPr>
        <p:txBody>
          <a:bodyPr vert="horz" lIns="117564" tIns="58782" rIns="117564" bIns="58782" rtlCol="0" anchor="ctr">
            <a:normAutofit/>
          </a:bodyPr>
          <a:lstStyle/>
          <a:p>
            <a:r>
              <a:rPr lang="en-US"/>
              <a:t>Click to edit Master title style</a:t>
            </a:r>
          </a:p>
        </p:txBody>
      </p:sp>
      <p:sp>
        <p:nvSpPr>
          <p:cNvPr id="3" name="Text Placeholder 2"/>
          <p:cNvSpPr>
            <a:spLocks noGrp="1"/>
          </p:cNvSpPr>
          <p:nvPr>
            <p:ph type="body" idx="1"/>
          </p:nvPr>
        </p:nvSpPr>
        <p:spPr>
          <a:xfrm>
            <a:off x="640080" y="1813560"/>
            <a:ext cx="11521440" cy="5129425"/>
          </a:xfrm>
          <a:prstGeom prst="rect">
            <a:avLst/>
          </a:prstGeom>
        </p:spPr>
        <p:txBody>
          <a:bodyPr vert="horz" lIns="117564" tIns="58782" rIns="117564" bIns="5878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0080" y="7203864"/>
            <a:ext cx="2987040" cy="413808"/>
          </a:xfrm>
          <a:prstGeom prst="rect">
            <a:avLst/>
          </a:prstGeom>
        </p:spPr>
        <p:txBody>
          <a:bodyPr vert="horz" lIns="117564" tIns="58782" rIns="117564" bIns="58782" rtlCol="0" anchor="ctr"/>
          <a:lstStyle>
            <a:lvl1pPr algn="l">
              <a:defRPr sz="1500">
                <a:solidFill>
                  <a:schemeClr val="tx1">
                    <a:tint val="75000"/>
                  </a:schemeClr>
                </a:solidFill>
              </a:defRPr>
            </a:lvl1pPr>
          </a:lstStyle>
          <a:p>
            <a:fld id="{8688471D-8579-4E59-99AA-AEF1456CDFF6}" type="datetimeFigureOut">
              <a:rPr lang="en-US" smtClean="0"/>
              <a:t>10/2/2018</a:t>
            </a:fld>
            <a:endParaRPr lang="en-US"/>
          </a:p>
        </p:txBody>
      </p:sp>
      <p:sp>
        <p:nvSpPr>
          <p:cNvPr id="5" name="Footer Placeholder 4"/>
          <p:cNvSpPr>
            <a:spLocks noGrp="1"/>
          </p:cNvSpPr>
          <p:nvPr>
            <p:ph type="ftr" sz="quarter" idx="3"/>
          </p:nvPr>
        </p:nvSpPr>
        <p:spPr>
          <a:xfrm>
            <a:off x="4373880" y="7203864"/>
            <a:ext cx="4053840" cy="413808"/>
          </a:xfrm>
          <a:prstGeom prst="rect">
            <a:avLst/>
          </a:prstGeom>
        </p:spPr>
        <p:txBody>
          <a:bodyPr vert="horz" lIns="117564" tIns="58782" rIns="117564" bIns="58782"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7203864"/>
            <a:ext cx="2987040" cy="413808"/>
          </a:xfrm>
          <a:prstGeom prst="rect">
            <a:avLst/>
          </a:prstGeom>
        </p:spPr>
        <p:txBody>
          <a:bodyPr vert="horz" lIns="117564" tIns="58782" rIns="117564" bIns="58782" rtlCol="0" anchor="ctr"/>
          <a:lstStyle>
            <a:lvl1pPr algn="r">
              <a:defRPr sz="1500">
                <a:solidFill>
                  <a:schemeClr val="tx1">
                    <a:tint val="75000"/>
                  </a:schemeClr>
                </a:solidFill>
              </a:defRPr>
            </a:lvl1pPr>
          </a:lstStyle>
          <a:p>
            <a:fld id="{E4855876-F0D8-4E47-A914-3393DD70578E}" type="slidenum">
              <a:rPr lang="en-US" smtClean="0"/>
              <a:t>‹#›</a:t>
            </a:fld>
            <a:endParaRPr lang="en-US"/>
          </a:p>
        </p:txBody>
      </p:sp>
    </p:spTree>
    <p:extLst>
      <p:ext uri="{BB962C8B-B14F-4D97-AF65-F5344CB8AC3E}">
        <p14:creationId xmlns:p14="http://schemas.microsoft.com/office/powerpoint/2010/main" val="37310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75644" rtl="0" eaLnBrk="1" latinLnBrk="0" hangingPunct="1">
        <a:spcBef>
          <a:spcPct val="0"/>
        </a:spcBef>
        <a:buNone/>
        <a:defRPr sz="5700" kern="1200">
          <a:solidFill>
            <a:schemeClr val="tx1"/>
          </a:solidFill>
          <a:latin typeface="+mj-lt"/>
          <a:ea typeface="+mj-ea"/>
          <a:cs typeface="+mj-cs"/>
        </a:defRPr>
      </a:lvl1pPr>
    </p:titleStyle>
    <p:bodyStyle>
      <a:lvl1pPr marL="440867" indent="-440867" algn="l" defTabSz="1175644" rtl="0" eaLnBrk="1" latinLnBrk="0" hangingPunct="1">
        <a:spcBef>
          <a:spcPct val="20000"/>
        </a:spcBef>
        <a:buFont typeface="Arial" panose="020B0604020202020204" pitchFamily="34" charset="0"/>
        <a:buChar char="•"/>
        <a:defRPr sz="4100" kern="1200">
          <a:solidFill>
            <a:schemeClr val="tx1"/>
          </a:solidFill>
          <a:latin typeface="+mn-lt"/>
          <a:ea typeface="+mn-ea"/>
          <a:cs typeface="+mn-cs"/>
        </a:defRPr>
      </a:lvl1pPr>
      <a:lvl2pPr marL="955211" indent="-367389" algn="l" defTabSz="117564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9555" indent="-293911" algn="l" defTabSz="117564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3pPr>
      <a:lvl4pPr marL="2057377"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4pPr>
      <a:lvl5pPr marL="2645199"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5pPr>
      <a:lvl6pPr marL="3233021"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20843"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408665"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4996487" indent="-293911" algn="l" defTabSz="1175644"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525"/>
            <a:ext cx="12801600" cy="472655"/>
          </a:xfrm>
          <a:prstGeom prst="rect">
            <a:avLst/>
          </a:prstGeom>
          <a:noFill/>
        </p:spPr>
        <p:txBody>
          <a:bodyPr wrap="square" lIns="117564" tIns="58782" rIns="117564" bIns="58782" rtlCol="0">
            <a:spAutoFit/>
          </a:bodyPr>
          <a:lstStyle/>
          <a:p>
            <a:pPr algn="ctr"/>
            <a:r>
              <a:rPr lang="en-US" b="1" dirty="0"/>
              <a:t>USA Chart BUFFALO Pathology &amp; Laboratory Medicine</a:t>
            </a:r>
          </a:p>
        </p:txBody>
      </p:sp>
      <p:graphicFrame>
        <p:nvGraphicFramePr>
          <p:cNvPr id="4" name="Table 3"/>
          <p:cNvGraphicFramePr>
            <a:graphicFrameLocks noGrp="1"/>
          </p:cNvGraphicFramePr>
          <p:nvPr>
            <p:extLst>
              <p:ext uri="{D42A27DB-BD31-4B8C-83A1-F6EECF244321}">
                <p14:modId xmlns:p14="http://schemas.microsoft.com/office/powerpoint/2010/main" val="3755567983"/>
              </p:ext>
            </p:extLst>
          </p:nvPr>
        </p:nvGraphicFramePr>
        <p:xfrm>
          <a:off x="106680" y="389375"/>
          <a:ext cx="12588240" cy="276505"/>
        </p:xfrm>
        <a:graphic>
          <a:graphicData uri="http://schemas.openxmlformats.org/drawingml/2006/table">
            <a:tbl>
              <a:tblPr/>
              <a:tblGrid>
                <a:gridCol w="1391992">
                  <a:extLst>
                    <a:ext uri="{9D8B030D-6E8A-4147-A177-3AD203B41FA5}">
                      <a16:colId xmlns:a16="http://schemas.microsoft.com/office/drawing/2014/main" val="20000"/>
                    </a:ext>
                  </a:extLst>
                </a:gridCol>
                <a:gridCol w="1854128">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gridCol w="5379720">
                  <a:extLst>
                    <a:ext uri="{9D8B030D-6E8A-4147-A177-3AD203B41FA5}">
                      <a16:colId xmlns:a16="http://schemas.microsoft.com/office/drawing/2014/main" val="20003"/>
                    </a:ext>
                  </a:extLst>
                </a:gridCol>
              </a:tblGrid>
              <a:tr h="276505">
                <a:tc>
                  <a:txBody>
                    <a:bodyPr/>
                    <a:lstStyle/>
                    <a:p>
                      <a:pPr algn="ctr" fontAlgn="ctr"/>
                      <a:r>
                        <a:rPr lang="en-US" sz="1200" b="1" i="0" u="none" strike="noStrike" dirty="0">
                          <a:solidFill>
                            <a:srgbClr val="000000"/>
                          </a:solidFill>
                          <a:effectLst/>
                          <a:latin typeface="Calibri"/>
                        </a:rPr>
                        <a:t>CODE</a:t>
                      </a:r>
                      <a:r>
                        <a:rPr lang="en-US" sz="1200" b="1" i="0" u="none" strike="noStrike" baseline="0" dirty="0">
                          <a:solidFill>
                            <a:srgbClr val="000000"/>
                          </a:solidFill>
                          <a:effectLst/>
                          <a:latin typeface="Calibri"/>
                        </a:rPr>
                        <a:t> / PHONE</a:t>
                      </a:r>
                      <a:endParaRPr lang="en-US" sz="1200" b="1" i="0" u="none" strike="noStrike" dirty="0">
                        <a:solidFill>
                          <a:srgbClr val="000000"/>
                        </a:solidFill>
                        <a:effectLst/>
                        <a:latin typeface="Calibri"/>
                      </a:endParaRP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a:rPr>
                        <a:t>DESCRIPTOR</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UNIVERSAL ACTIONS</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UNIT SPECIFIC ACTIONS</a:t>
                      </a: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31856782"/>
              </p:ext>
            </p:extLst>
          </p:nvPr>
        </p:nvGraphicFramePr>
        <p:xfrm>
          <a:off x="106680" y="838200"/>
          <a:ext cx="12588240" cy="732152"/>
        </p:xfrm>
        <a:graphic>
          <a:graphicData uri="http://schemas.openxmlformats.org/drawingml/2006/table">
            <a:tbl>
              <a:tblPr/>
              <a:tblGrid>
                <a:gridCol w="138684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gridCol w="5379720">
                  <a:extLst>
                    <a:ext uri="{9D8B030D-6E8A-4147-A177-3AD203B41FA5}">
                      <a16:colId xmlns:a16="http://schemas.microsoft.com/office/drawing/2014/main" val="20003"/>
                    </a:ext>
                  </a:extLst>
                </a:gridCol>
              </a:tblGrid>
              <a:tr h="183038">
                <a:tc rowSpan="4">
                  <a:txBody>
                    <a:bodyPr/>
                    <a:lstStyle/>
                    <a:p>
                      <a:pPr algn="ctr" fontAlgn="ctr"/>
                      <a:r>
                        <a:rPr lang="en-US" sz="1400" b="1" i="0" u="none" strike="noStrike" dirty="0">
                          <a:solidFill>
                            <a:srgbClr val="FFFFFF"/>
                          </a:solidFill>
                          <a:effectLst/>
                          <a:latin typeface="Calibri"/>
                        </a:rPr>
                        <a:t>CODE BLUE       (MEDICAL)    x2222</a:t>
                      </a:r>
                    </a:p>
                  </a:txBody>
                  <a:tcPr marL="12746" marR="12746" marT="10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000" b="1" i="0" u="none" strike="noStrike" dirty="0">
                          <a:solidFill>
                            <a:srgbClr val="000000"/>
                          </a:solidFill>
                          <a:effectLst/>
                          <a:latin typeface="Calibri"/>
                        </a:rPr>
                        <a:t>CARDIAC ARREST </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Cardiac arrest team respond to designated location.</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100" b="0" i="0" u="none" strike="noStrike" dirty="0">
                          <a:solidFill>
                            <a:srgbClr val="000000"/>
                          </a:solidFill>
                          <a:effectLst/>
                          <a:latin typeface="Calibri"/>
                        </a:rPr>
                        <a:t>I</a:t>
                      </a:r>
                      <a:r>
                        <a:rPr lang="en-US" sz="1100" b="0" i="0" u="none" strike="noStrike" baseline="0" dirty="0">
                          <a:solidFill>
                            <a:srgbClr val="000000"/>
                          </a:solidFill>
                          <a:effectLst/>
                          <a:latin typeface="Calibri"/>
                        </a:rPr>
                        <a:t>f Code Blue is in Lab area ensure are is clear </a:t>
                      </a:r>
                      <a:r>
                        <a:rPr lang="en-US" sz="1100" b="0" i="0" u="none" strike="noStrike" baseline="0">
                          <a:solidFill>
                            <a:srgbClr val="000000"/>
                          </a:solidFill>
                          <a:effectLst/>
                          <a:latin typeface="Calibri"/>
                        </a:rPr>
                        <a:t>for responding team.</a:t>
                      </a:r>
                      <a:endParaRPr lang="en-US" sz="11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3038">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RAPID</a:t>
                      </a:r>
                      <a:r>
                        <a:rPr lang="en-US" sz="1000" b="1" i="0" u="none" strike="noStrike" baseline="0" dirty="0">
                          <a:solidFill>
                            <a:srgbClr val="000000"/>
                          </a:solidFill>
                          <a:effectLst/>
                          <a:latin typeface="Calibri"/>
                        </a:rPr>
                        <a:t> RESPONSE</a:t>
                      </a:r>
                      <a:endParaRPr lang="en-US" sz="1000" b="1" i="0" u="none" strike="noStrike" dirty="0">
                        <a:solidFill>
                          <a:srgbClr val="000000"/>
                        </a:solidFill>
                        <a:effectLst/>
                        <a:latin typeface="Calibri"/>
                      </a:endParaRP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Rapid Response team respond to designated location.</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100" b="0" i="0" u="none" strike="noStrike" dirty="0">
                        <a:solidFill>
                          <a:srgbClr val="000000"/>
                        </a:solidFill>
                        <a:effectLst/>
                        <a:latin typeface="Calibri"/>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3038">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RAPID</a:t>
                      </a:r>
                      <a:r>
                        <a:rPr lang="en-US" sz="1000" b="1" i="0" u="none" strike="noStrike" baseline="0" dirty="0">
                          <a:solidFill>
                            <a:srgbClr val="000000"/>
                          </a:solidFill>
                          <a:effectLst/>
                          <a:latin typeface="Calibri"/>
                        </a:rPr>
                        <a:t> RESPONSE-</a:t>
                      </a:r>
                      <a:r>
                        <a:rPr lang="en-US" sz="1000" b="1" i="0" u="none" strike="noStrike" dirty="0">
                          <a:solidFill>
                            <a:srgbClr val="000000"/>
                          </a:solidFill>
                          <a:effectLst/>
                          <a:latin typeface="Calibri"/>
                        </a:rPr>
                        <a:t>STROKE </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Stroke team respond to designated location.</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100" b="0" i="0" u="none" strike="noStrike" dirty="0">
                        <a:solidFill>
                          <a:srgbClr val="000000"/>
                        </a:solidFill>
                        <a:effectLst/>
                        <a:latin typeface="Calibri"/>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3038">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RAPID RESPONSE-AIRWAY </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Airway</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team respond to designated location.</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100" b="0" i="0" u="none" strike="noStrike" dirty="0">
                        <a:solidFill>
                          <a:srgbClr val="000000"/>
                        </a:solidFill>
                        <a:effectLst/>
                        <a:latin typeface="Calibri"/>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99416884"/>
              </p:ext>
            </p:extLst>
          </p:nvPr>
        </p:nvGraphicFramePr>
        <p:xfrm>
          <a:off x="106683" y="1752600"/>
          <a:ext cx="12588237" cy="771525"/>
        </p:xfrm>
        <a:graphic>
          <a:graphicData uri="http://schemas.openxmlformats.org/drawingml/2006/table">
            <a:tbl>
              <a:tblPr/>
              <a:tblGrid>
                <a:gridCol w="1391991">
                  <a:extLst>
                    <a:ext uri="{9D8B030D-6E8A-4147-A177-3AD203B41FA5}">
                      <a16:colId xmlns:a16="http://schemas.microsoft.com/office/drawing/2014/main" val="20000"/>
                    </a:ext>
                  </a:extLst>
                </a:gridCol>
                <a:gridCol w="1854126">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gridCol w="5379720">
                  <a:extLst>
                    <a:ext uri="{9D8B030D-6E8A-4147-A177-3AD203B41FA5}">
                      <a16:colId xmlns:a16="http://schemas.microsoft.com/office/drawing/2014/main" val="20003"/>
                    </a:ext>
                  </a:extLst>
                </a:gridCol>
              </a:tblGrid>
              <a:tr h="632110">
                <a:tc>
                  <a:txBody>
                    <a:bodyPr/>
                    <a:lstStyle/>
                    <a:p>
                      <a:pPr algn="ctr" fontAlgn="ctr"/>
                      <a:r>
                        <a:rPr lang="en-US" sz="1400" b="1" i="0" u="none" strike="noStrike" dirty="0">
                          <a:solidFill>
                            <a:srgbClr val="FFFFFF"/>
                          </a:solidFill>
                          <a:effectLst/>
                          <a:latin typeface="Calibri"/>
                        </a:rPr>
                        <a:t>CODE RED            (FIRE)             x3333</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000" b="1" i="0" u="none" strike="noStrike" dirty="0">
                          <a:solidFill>
                            <a:srgbClr val="000000"/>
                          </a:solidFill>
                          <a:effectLst/>
                          <a:latin typeface="Calibri"/>
                        </a:rPr>
                        <a:t>FIRE</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1175644"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mn-lt"/>
                        </a:rPr>
                        <a:t>RACE</a:t>
                      </a:r>
                      <a:r>
                        <a:rPr lang="en-US" sz="1000" b="1" i="0" u="none" strike="noStrike" baseline="0" dirty="0">
                          <a:solidFill>
                            <a:srgbClr val="000000"/>
                          </a:solidFill>
                          <a:effectLst/>
                          <a:latin typeface="+mn-lt"/>
                        </a:rPr>
                        <a:t> - </a:t>
                      </a:r>
                      <a:r>
                        <a:rPr lang="en-US" sz="1000" b="1" i="0" u="none" strike="noStrike" baseline="0" dirty="0">
                          <a:solidFill>
                            <a:srgbClr val="000000"/>
                          </a:solidFill>
                          <a:effectLst/>
                          <a:latin typeface="Calibri"/>
                        </a:rPr>
                        <a:t>R</a:t>
                      </a:r>
                      <a:r>
                        <a:rPr lang="en-US" sz="1000" b="0" i="0" u="none" strike="noStrike" dirty="0">
                          <a:solidFill>
                            <a:srgbClr val="000000"/>
                          </a:solidFill>
                          <a:effectLst/>
                          <a:latin typeface="Calibri"/>
                        </a:rPr>
                        <a:t>escue, </a:t>
                      </a:r>
                      <a:r>
                        <a:rPr lang="en-US" sz="1000" b="1" i="0" u="none" strike="noStrike" dirty="0">
                          <a:solidFill>
                            <a:srgbClr val="000000"/>
                          </a:solidFill>
                          <a:effectLst/>
                          <a:latin typeface="Calibri"/>
                        </a:rPr>
                        <a:t>A</a:t>
                      </a:r>
                      <a:r>
                        <a:rPr lang="en-US" sz="1000" b="0" i="0" u="none" strike="noStrike" dirty="0">
                          <a:solidFill>
                            <a:srgbClr val="000000"/>
                          </a:solidFill>
                          <a:effectLst/>
                          <a:latin typeface="Calibri"/>
                        </a:rPr>
                        <a:t>larm, </a:t>
                      </a:r>
                      <a:r>
                        <a:rPr lang="en-US" sz="1000" b="1" i="0" u="none" strike="noStrike" dirty="0">
                          <a:solidFill>
                            <a:srgbClr val="000000"/>
                          </a:solidFill>
                          <a:effectLst/>
                          <a:latin typeface="Calibri"/>
                        </a:rPr>
                        <a:t>C</a:t>
                      </a:r>
                      <a:r>
                        <a:rPr lang="en-US" sz="1000" b="0" i="0" u="none" strike="noStrike" dirty="0">
                          <a:solidFill>
                            <a:srgbClr val="000000"/>
                          </a:solidFill>
                          <a:effectLst/>
                          <a:latin typeface="Calibri"/>
                        </a:rPr>
                        <a:t>ontain, </a:t>
                      </a:r>
                      <a:r>
                        <a:rPr lang="en-US" sz="1000" b="1" i="0" u="none" strike="noStrike" dirty="0">
                          <a:solidFill>
                            <a:srgbClr val="000000"/>
                          </a:solidFill>
                          <a:effectLst/>
                          <a:latin typeface="Calibri"/>
                        </a:rPr>
                        <a:t>E</a:t>
                      </a:r>
                      <a:r>
                        <a:rPr lang="en-US" sz="1000" b="0" i="0" u="none" strike="noStrike" dirty="0">
                          <a:solidFill>
                            <a:srgbClr val="000000"/>
                          </a:solidFill>
                          <a:effectLst/>
                          <a:latin typeface="Calibri"/>
                        </a:rPr>
                        <a:t>vacuate</a:t>
                      </a:r>
                    </a:p>
                    <a:p>
                      <a:pPr marL="0" marR="0" indent="0" algn="l" defTabSz="1175644" rtl="0" eaLnBrk="1" fontAlgn="ctr"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a:endParaRPr>
                    </a:p>
                    <a:p>
                      <a:pPr algn="l" fontAlgn="ctr"/>
                      <a:r>
                        <a:rPr lang="en-US" sz="1000" b="1" i="0" u="none" strike="noStrike" dirty="0">
                          <a:solidFill>
                            <a:srgbClr val="000000"/>
                          </a:solidFill>
                          <a:effectLst/>
                          <a:latin typeface="Calibri"/>
                        </a:rPr>
                        <a:t>Area in Alarm: </a:t>
                      </a:r>
                      <a:r>
                        <a:rPr lang="en-US" sz="1000" b="0" i="0" u="none" strike="noStrike" dirty="0">
                          <a:solidFill>
                            <a:srgbClr val="000000"/>
                          </a:solidFill>
                          <a:effectLst/>
                          <a:latin typeface="Calibri"/>
                        </a:rPr>
                        <a:t>Strobes flashing</a:t>
                      </a:r>
                      <a:r>
                        <a:rPr lang="en-US" sz="1000" b="0" i="0" u="none" strike="noStrike" baseline="0" dirty="0">
                          <a:solidFill>
                            <a:srgbClr val="000000"/>
                          </a:solidFill>
                          <a:effectLst/>
                          <a:latin typeface="Calibri"/>
                        </a:rPr>
                        <a:t> and no location announcement indicates area in alarm.  Defend in place or evacuate as appropriate.</a:t>
                      </a:r>
                      <a:endParaRPr lang="en-US" sz="1000" b="1"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effectLst/>
                          <a:latin typeface="+mn-lt"/>
                        </a:rPr>
                        <a:t>If strobe</a:t>
                      </a:r>
                      <a:r>
                        <a:rPr lang="en-US" sz="1000" b="0" i="0" u="none" strike="noStrike" baseline="0" dirty="0">
                          <a:effectLst/>
                          <a:latin typeface="+mn-lt"/>
                        </a:rPr>
                        <a:t> lights are flashing:</a:t>
                      </a:r>
                      <a:endParaRPr lang="en-US" sz="1000" b="0" i="0" u="none" strike="noStrike" dirty="0">
                        <a:effectLst/>
                        <a:latin typeface="+mn-lt"/>
                      </a:endParaRPr>
                    </a:p>
                    <a:p>
                      <a:pPr algn="l" fontAlgn="ctr"/>
                      <a:r>
                        <a:rPr lang="en-US" sz="1000" b="0" i="0" u="none" strike="noStrike" dirty="0">
                          <a:effectLst/>
                          <a:latin typeface="+mn-lt"/>
                        </a:rPr>
                        <a:t>Take immediate action.  Follow the RACE procedure.                                                                            </a:t>
                      </a:r>
                    </a:p>
                    <a:p>
                      <a:pPr algn="l" fontAlgn="ctr"/>
                      <a:r>
                        <a:rPr lang="en-US" sz="1000" b="0" i="0" u="none" strike="noStrike" dirty="0">
                          <a:effectLst/>
                          <a:latin typeface="+mn-lt"/>
                        </a:rPr>
                        <a:t>2B, 2E Labs: See evacuation procedure located by the evacuation stairwells.                                     </a:t>
                      </a:r>
                    </a:p>
                    <a:p>
                      <a:pPr algn="l" fontAlgn="ctr"/>
                      <a:r>
                        <a:rPr lang="en-US" sz="1000" b="0" i="0" u="none" strike="noStrike" dirty="0">
                          <a:effectLst/>
                          <a:latin typeface="+mn-lt"/>
                        </a:rPr>
                        <a:t>Out Patient Lab: See evacuation procedure located by the MSDS book.</a:t>
                      </a:r>
                    </a:p>
                    <a:p>
                      <a:pPr algn="l" fontAlgn="ctr"/>
                      <a:r>
                        <a:rPr lang="en-US" sz="1000" b="0" i="0" u="none" strike="noStrike" dirty="0">
                          <a:effectLst/>
                          <a:latin typeface="+mn-lt"/>
                        </a:rPr>
                        <a:t>Stay</a:t>
                      </a:r>
                      <a:r>
                        <a:rPr lang="en-US" sz="1000" b="0" i="0" u="none" strike="noStrike" baseline="0" dirty="0">
                          <a:effectLst/>
                          <a:latin typeface="+mn-lt"/>
                        </a:rPr>
                        <a:t> in place for all other Code Red announcements.</a:t>
                      </a:r>
                      <a:endParaRPr lang="en-US" sz="1000" b="0" i="0" u="none" strike="noStrike" dirty="0">
                        <a:effectLst/>
                        <a:latin typeface="+mn-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87537056"/>
              </p:ext>
            </p:extLst>
          </p:nvPr>
        </p:nvGraphicFramePr>
        <p:xfrm>
          <a:off x="106680" y="2667000"/>
          <a:ext cx="12588240" cy="1051718"/>
        </p:xfrm>
        <a:graphic>
          <a:graphicData uri="http://schemas.openxmlformats.org/drawingml/2006/table">
            <a:tbl>
              <a:tblPr/>
              <a:tblGrid>
                <a:gridCol w="138684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gridCol w="5379720">
                  <a:extLst>
                    <a:ext uri="{9D8B030D-6E8A-4147-A177-3AD203B41FA5}">
                      <a16:colId xmlns:a16="http://schemas.microsoft.com/office/drawing/2014/main" val="20003"/>
                    </a:ext>
                  </a:extLst>
                </a:gridCol>
              </a:tblGrid>
              <a:tr h="183038">
                <a:tc rowSpan="4">
                  <a:txBody>
                    <a:bodyPr/>
                    <a:lstStyle/>
                    <a:p>
                      <a:pPr algn="ctr" fontAlgn="ctr"/>
                      <a:r>
                        <a:rPr lang="en-US" sz="1400" b="1" i="0" u="none" strike="noStrike" dirty="0">
                          <a:solidFill>
                            <a:srgbClr val="000000"/>
                          </a:solidFill>
                          <a:effectLst/>
                          <a:latin typeface="Calibri"/>
                        </a:rPr>
                        <a:t>CODE YELLOW     (SECURITY)   x5555</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a:rPr>
                        <a:t>LOCKDOWN</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 Lock Area</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Evacuate (</a:t>
                      </a:r>
                      <a:r>
                        <a:rPr lang="en-US" sz="1000" b="1" i="0" u="none" strike="noStrike" dirty="0">
                          <a:solidFill>
                            <a:srgbClr val="000000"/>
                          </a:solidFill>
                          <a:effectLst/>
                          <a:latin typeface="Calibri"/>
                        </a:rPr>
                        <a:t>Run</a:t>
                      </a:r>
                      <a:r>
                        <a:rPr lang="en-US" sz="1000" b="0" i="0" u="none" strike="noStrike" dirty="0">
                          <a:solidFill>
                            <a:srgbClr val="000000"/>
                          </a:solidFill>
                          <a:effectLst/>
                          <a:latin typeface="Calibri"/>
                        </a:rPr>
                        <a:t>), Evade (</a:t>
                      </a:r>
                      <a:r>
                        <a:rPr lang="en-US" sz="1000" b="1" i="0" u="none" strike="noStrike" dirty="0">
                          <a:solidFill>
                            <a:srgbClr val="000000"/>
                          </a:solidFill>
                          <a:effectLst/>
                          <a:latin typeface="Calibri"/>
                        </a:rPr>
                        <a:t>Hide</a:t>
                      </a:r>
                      <a:r>
                        <a:rPr lang="en-US" sz="1000" b="0" i="0" u="none" strike="noStrike" dirty="0">
                          <a:solidFill>
                            <a:srgbClr val="000000"/>
                          </a:solidFill>
                          <a:effectLst/>
                          <a:latin typeface="Calibri"/>
                        </a:rPr>
                        <a:t>), Engage (</a:t>
                      </a:r>
                      <a:r>
                        <a:rPr lang="en-US" sz="1000" b="1" i="0" u="none" strike="noStrike" dirty="0">
                          <a:solidFill>
                            <a:srgbClr val="000000"/>
                          </a:solidFill>
                          <a:effectLst/>
                          <a:latin typeface="Calibri"/>
                        </a:rPr>
                        <a:t>Fight</a:t>
                      </a:r>
                      <a:r>
                        <a:rPr lang="en-US" sz="1000" b="0" i="0" u="none" strike="noStrike" dirty="0">
                          <a:solidFill>
                            <a:srgbClr val="000000"/>
                          </a:solidFill>
                          <a:effectLst/>
                          <a:latin typeface="Calibri"/>
                        </a:rPr>
                        <a: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mn-lt"/>
                        </a:rPr>
                        <a:t>Move staff, patients and visitors from corridors and open areas to nearest rooms with doors.</a:t>
                      </a:r>
                      <a:r>
                        <a:rPr lang="en-US" sz="1000" b="0" i="0" u="none" strike="noStrike" baseline="0" dirty="0">
                          <a:solidFill>
                            <a:srgbClr val="000000"/>
                          </a:solidFill>
                          <a:effectLst/>
                          <a:latin typeface="+mn-lt"/>
                        </a:rPr>
                        <a:t>  Lock or barricade doors.</a:t>
                      </a:r>
                      <a:endParaRPr lang="en-US" sz="1000" b="0" i="0" u="none" strike="noStrike" dirty="0">
                        <a:solidFill>
                          <a:srgbClr val="000000"/>
                        </a:solidFill>
                        <a:effectLst/>
                        <a:latin typeface="Calibri"/>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3038">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MISSING PATIENT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 Check</a:t>
                      </a:r>
                      <a:r>
                        <a:rPr lang="en-US" sz="1000" b="0" i="0" u="none" strike="noStrike" baseline="0" dirty="0">
                          <a:solidFill>
                            <a:srgbClr val="000000"/>
                          </a:solidFill>
                          <a:effectLst/>
                          <a:latin typeface="Calibri"/>
                        </a:rPr>
                        <a:t> email for description.  Search Area of Responsibility</a:t>
                      </a:r>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Follow Universal Action</a:t>
                      </a: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444">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MISSING CHILD</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 </a:t>
                      </a:r>
                      <a:r>
                        <a:rPr lang="en-US" sz="1000" b="0" i="0" u="none" strike="noStrike" dirty="0">
                          <a:solidFill>
                            <a:srgbClr val="000000"/>
                          </a:solidFill>
                          <a:effectLst/>
                          <a:latin typeface="+mn-lt"/>
                        </a:rPr>
                        <a:t>Check</a:t>
                      </a:r>
                      <a:r>
                        <a:rPr lang="en-US" sz="1000" b="0" i="0" u="none" strike="noStrike" baseline="0" dirty="0">
                          <a:solidFill>
                            <a:srgbClr val="000000"/>
                          </a:solidFill>
                          <a:effectLst/>
                          <a:latin typeface="+mn-lt"/>
                        </a:rPr>
                        <a:t> email for description.  Search Area of Responsibility</a:t>
                      </a:r>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Follow Universal Action</a:t>
                      </a: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444">
                <a:tc vMerge="1">
                  <a:txBody>
                    <a:bodyPr/>
                    <a:lstStyle/>
                    <a:p>
                      <a:pPr algn="ctr" fontAlgn="ctr"/>
                      <a:endParaRPr lang="en-US" sz="1200" b="1" i="0" u="none" strike="noStrike" dirty="0">
                        <a:solidFill>
                          <a:srgbClr val="000000"/>
                        </a:solidFill>
                        <a:effectLst/>
                        <a:latin typeface="Calibri"/>
                      </a:endParaRPr>
                    </a:p>
                  </a:txBody>
                  <a:tcPr marL="9104" marR="9104" marT="910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a:rPr>
                        <a:t>BERT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BERT</a:t>
                      </a:r>
                      <a:r>
                        <a:rPr lang="en-US" sz="1000" b="0" i="0" u="none" strike="noStrike" baseline="0" dirty="0">
                          <a:solidFill>
                            <a:srgbClr val="000000"/>
                          </a:solidFill>
                          <a:effectLst/>
                          <a:latin typeface="Calibri"/>
                        </a:rPr>
                        <a:t> team respond to designated area.</a:t>
                      </a:r>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Follow Universal Action</a:t>
                      </a:r>
                    </a:p>
                    <a:p>
                      <a:pPr algn="l" fontAlgn="b"/>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65343579"/>
              </p:ext>
            </p:extLst>
          </p:nvPr>
        </p:nvGraphicFramePr>
        <p:xfrm>
          <a:off x="106680" y="3907895"/>
          <a:ext cx="12588240" cy="3254905"/>
        </p:xfrm>
        <a:graphic>
          <a:graphicData uri="http://schemas.openxmlformats.org/drawingml/2006/table">
            <a:tbl>
              <a:tblPr/>
              <a:tblGrid>
                <a:gridCol w="138684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gridCol w="5379720">
                  <a:extLst>
                    <a:ext uri="{9D8B030D-6E8A-4147-A177-3AD203B41FA5}">
                      <a16:colId xmlns:a16="http://schemas.microsoft.com/office/drawing/2014/main" val="20003"/>
                    </a:ext>
                  </a:extLst>
                </a:gridCol>
              </a:tblGrid>
              <a:tr h="206347">
                <a:tc rowSpan="9">
                  <a:txBody>
                    <a:bodyPr/>
                    <a:lstStyle/>
                    <a:p>
                      <a:pPr algn="ctr" fontAlgn="ctr"/>
                      <a:r>
                        <a:rPr lang="en-US" sz="1400" b="1" i="0" u="none" strike="noStrike" dirty="0">
                          <a:solidFill>
                            <a:srgbClr val="000000"/>
                          </a:solidFill>
                          <a:effectLst/>
                          <a:latin typeface="Calibri"/>
                        </a:rPr>
                        <a:t>CODE GREEN        (FACILITY)     x6666</a:t>
                      </a:r>
                    </a:p>
                  </a:txBody>
                  <a:tcPr marL="12746" marR="12746" marT="103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gridSpan="3">
                  <a:txBody>
                    <a:bodyPr/>
                    <a:lstStyle/>
                    <a:p>
                      <a:pPr algn="ctr" fontAlgn="b"/>
                      <a:r>
                        <a:rPr lang="en-US" sz="1000" b="1" i="0" u="none" strike="noStrike" dirty="0">
                          <a:solidFill>
                            <a:srgbClr val="000000"/>
                          </a:solidFill>
                          <a:effectLst/>
                          <a:latin typeface="Calibri"/>
                        </a:rPr>
                        <a:t>INTERNAL EMERGENCY</a:t>
                      </a: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5233">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HAZMAT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Remove all personnel and patients  from affected areas.</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 Keep exposed personnel and patients together but segregate from others.</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Secure Area</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 Follow Universal Action</a:t>
                      </a:r>
                    </a:p>
                    <a:p>
                      <a:pPr algn="l" fontAlgn="b"/>
                      <a:endParaRPr lang="en-US" sz="1000" b="0" i="0" u="none" strike="noStrike" dirty="0">
                        <a:solidFill>
                          <a:srgbClr val="000000"/>
                        </a:solidFill>
                        <a:effectLst/>
                        <a:latin typeface="+mn-lt"/>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0155">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FLOOD</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Safeguard personnel and  patients; limit impact with available materials; unplug electrical equipment if safe to do so.</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 Follow Universal Action</a:t>
                      </a:r>
                    </a:p>
                    <a:p>
                      <a:pPr algn="l" fontAlgn="b"/>
                      <a:endParaRPr lang="en-US" sz="1000" b="0" i="0" u="none" strike="noStrike" dirty="0">
                        <a:solidFill>
                          <a:srgbClr val="000000"/>
                        </a:solidFill>
                        <a:effectLst/>
                        <a:latin typeface="+mn-lt"/>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0155">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UTILITY FAILURE (TYPE)</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Implement unit</a:t>
                      </a:r>
                      <a:r>
                        <a:rPr lang="en-US" sz="1000" b="0" i="0" u="none" strike="noStrike" baseline="0" dirty="0">
                          <a:solidFill>
                            <a:srgbClr val="000000"/>
                          </a:solidFill>
                          <a:effectLst/>
                          <a:latin typeface="Calibri"/>
                        </a:rPr>
                        <a:t> or </a:t>
                      </a:r>
                      <a:r>
                        <a:rPr lang="en-US" sz="1000" b="0" i="0" u="none" strike="noStrike" dirty="0">
                          <a:solidFill>
                            <a:srgbClr val="000000"/>
                          </a:solidFill>
                          <a:effectLst/>
                          <a:latin typeface="Calibri"/>
                        </a:rPr>
                        <a:t>department contingencies as appropriate to minimize impact.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 Follow Universal Action</a:t>
                      </a:r>
                    </a:p>
                    <a:p>
                      <a:pPr algn="l" fontAlgn="b"/>
                      <a:endParaRPr lang="en-US" sz="1000" b="0" i="0" u="none" strike="noStrike" dirty="0">
                        <a:solidFill>
                          <a:srgbClr val="000000"/>
                        </a:solidFill>
                        <a:effectLst/>
                        <a:latin typeface="+mn-lt"/>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059">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COMPUTER</a:t>
                      </a:r>
                      <a:r>
                        <a:rPr lang="en-US" sz="1000" b="1" i="0" u="none" strike="noStrike" baseline="0" dirty="0">
                          <a:solidFill>
                            <a:srgbClr val="000000"/>
                          </a:solidFill>
                          <a:effectLst/>
                          <a:latin typeface="Calibri"/>
                        </a:rPr>
                        <a:t> OUTAGE (TYPE)</a:t>
                      </a:r>
                      <a:endParaRPr lang="en-US" sz="1000" b="1"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Implement medical records</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treatment contingency protocols</a:t>
                      </a:r>
                      <a:r>
                        <a:rPr lang="en-US" sz="1000" b="0" i="0" u="none" strike="noStrike" baseline="0" dirty="0">
                          <a:solidFill>
                            <a:srgbClr val="000000"/>
                          </a:solidFill>
                          <a:effectLst/>
                          <a:latin typeface="Calibri"/>
                        </a:rPr>
                        <a:t> as appropriate.</a:t>
                      </a:r>
                      <a:r>
                        <a:rPr lang="en-US" sz="1000" b="0" i="0" u="none" strike="noStrike" dirty="0">
                          <a:solidFill>
                            <a:srgbClr val="000000"/>
                          </a:solidFill>
                          <a:effectLst/>
                          <a:latin typeface="Calibri"/>
                        </a:rPr>
                        <a:t> (CM 11-86)</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r>
                        <a:rPr lang="en-US" sz="1000" b="0" i="0" u="none" strike="noStrike" dirty="0">
                          <a:solidFill>
                            <a:srgbClr val="000000"/>
                          </a:solidFill>
                          <a:effectLst/>
                          <a:latin typeface="Calibri"/>
                        </a:rPr>
                        <a:t>Follow Laboratory Contingency Plan.</a:t>
                      </a:r>
                      <a:endParaRPr lang="en-US" sz="11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2059">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MASS CASUALTY</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Await further instructions</a:t>
                      </a:r>
                      <a:r>
                        <a:rPr lang="en-US" sz="1000" b="0" i="0" u="none" strike="noStrike" baseline="0" dirty="0">
                          <a:solidFill>
                            <a:srgbClr val="000000"/>
                          </a:solidFill>
                          <a:effectLst/>
                          <a:latin typeface="Calibri"/>
                        </a:rPr>
                        <a:t> from the Incident Command Center.</a:t>
                      </a:r>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mn-lt"/>
                        </a:rPr>
                        <a:t>Assess Blood Bank inventory, Morgue census and availability of phlebotomy staff.  See department copy of the Emergency Preparedness Plan for detailed instructions.  BB staff refer to the BB SOP for Emergency Response.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5395">
                <a:tc vMerge="1">
                  <a:txBody>
                    <a:bodyPr/>
                    <a:lstStyle/>
                    <a:p>
                      <a:endParaRPr lang="en-US"/>
                    </a:p>
                  </a:txBody>
                  <a:tcPr/>
                </a:tc>
                <a:tc gridSpan="3">
                  <a:txBody>
                    <a:bodyPr/>
                    <a:lstStyle/>
                    <a:p>
                      <a:pPr algn="ctr" fontAlgn="b"/>
                      <a:r>
                        <a:rPr lang="en-US" sz="1000" b="1" i="0" u="none" strike="noStrike" dirty="0">
                          <a:solidFill>
                            <a:srgbClr val="000000"/>
                          </a:solidFill>
                          <a:effectLst/>
                          <a:latin typeface="Calibri"/>
                        </a:rPr>
                        <a:t>EXTERNAL EMERGENCY</a:t>
                      </a:r>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30155">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HAZMAT</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Remove all personnel</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and patients from affected areas.  Keep exposed personnel and patients together but segregate from others.</a:t>
                      </a:r>
                      <a:r>
                        <a:rPr lang="en-US" sz="1000" b="0" i="0" u="none" strike="noStrike" baseline="0" dirty="0">
                          <a:solidFill>
                            <a:srgbClr val="000000"/>
                          </a:solidFill>
                          <a:effectLst/>
                          <a:latin typeface="Calibri"/>
                        </a:rPr>
                        <a:t> </a:t>
                      </a:r>
                      <a:r>
                        <a:rPr lang="en-US" sz="1000" b="0" i="0" u="none" strike="noStrike" dirty="0">
                          <a:solidFill>
                            <a:srgbClr val="000000"/>
                          </a:solidFill>
                          <a:effectLst/>
                          <a:latin typeface="Calibri"/>
                        </a:rPr>
                        <a:t> Secure Area</a:t>
                      </a: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Follow Universal Action</a:t>
                      </a:r>
                    </a:p>
                    <a:p>
                      <a:endParaRPr lang="en-US" dirty="0"/>
                    </a:p>
                  </a:txBody>
                  <a:tcPr marL="12746" marR="12746" marT="10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0155">
                <a:tc vMerge="1">
                  <a:txBody>
                    <a:bodyPr/>
                    <a:lstStyle/>
                    <a:p>
                      <a:endParaRPr lang="en-US"/>
                    </a:p>
                  </a:txBody>
                  <a:tcPr/>
                </a:tc>
                <a:tc>
                  <a:txBody>
                    <a:bodyPr/>
                    <a:lstStyle/>
                    <a:p>
                      <a:pPr algn="ctr" fontAlgn="b"/>
                      <a:r>
                        <a:rPr lang="en-US" sz="1000" b="1" i="0" u="none" strike="noStrike" dirty="0">
                          <a:solidFill>
                            <a:srgbClr val="000000"/>
                          </a:solidFill>
                          <a:effectLst/>
                          <a:latin typeface="Calibri"/>
                        </a:rPr>
                        <a:t>WEATHER</a:t>
                      </a:r>
                      <a:r>
                        <a:rPr lang="en-US" sz="1000" b="1" i="0" u="none" strike="noStrike" baseline="0" dirty="0">
                          <a:solidFill>
                            <a:srgbClr val="000000"/>
                          </a:solidFill>
                          <a:effectLst/>
                          <a:latin typeface="Calibri"/>
                        </a:rPr>
                        <a:t> EMERGENCY</a:t>
                      </a:r>
                      <a:endParaRPr lang="en-US" sz="1000" b="1"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a:rPr>
                        <a:t>Check</a:t>
                      </a:r>
                      <a:r>
                        <a:rPr lang="en-US" sz="1000" b="0" i="0" u="none" strike="noStrike" baseline="0" dirty="0">
                          <a:solidFill>
                            <a:srgbClr val="000000"/>
                          </a:solidFill>
                          <a:effectLst/>
                          <a:latin typeface="Calibri"/>
                        </a:rPr>
                        <a:t> email for information / </a:t>
                      </a:r>
                      <a:r>
                        <a:rPr lang="en-US" sz="1000" b="0" i="0" u="none" strike="noStrike" dirty="0">
                          <a:solidFill>
                            <a:srgbClr val="000000"/>
                          </a:solidFill>
                          <a:effectLst/>
                          <a:latin typeface="Calibri"/>
                        </a:rPr>
                        <a:t>Prepare Department Status Report and provide to the Incident Command Center</a:t>
                      </a:r>
                      <a:r>
                        <a:rPr lang="en-US" sz="1000" b="0" i="0" u="none" strike="noStrike" baseline="0" dirty="0">
                          <a:solidFill>
                            <a:srgbClr val="000000"/>
                          </a:solidFill>
                          <a:effectLst/>
                          <a:latin typeface="Calibri"/>
                        </a:rPr>
                        <a:t> as requested.</a:t>
                      </a:r>
                      <a:endParaRPr lang="en-US" sz="1000" b="0" i="0" u="none" strike="noStrike" dirty="0">
                        <a:solidFill>
                          <a:srgbClr val="000000"/>
                        </a:solidFill>
                        <a:effectLst/>
                        <a:latin typeface="Calibri"/>
                      </a:endParaRPr>
                    </a:p>
                  </a:txBody>
                  <a:tcPr marL="12746" marR="12746" marT="103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1175644"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 </a:t>
                      </a:r>
                      <a:r>
                        <a:rPr lang="en-US" sz="1000" b="0" i="0" u="none" strike="noStrike" dirty="0">
                          <a:solidFill>
                            <a:srgbClr val="000000"/>
                          </a:solidFill>
                          <a:effectLst/>
                          <a:latin typeface="+mn-lt"/>
                        </a:rPr>
                        <a:t>Follow Universal Action</a:t>
                      </a:r>
                    </a:p>
                    <a:p>
                      <a:pPr algn="l" fontAlgn="b"/>
                      <a:endParaRPr lang="en-US" sz="1100" b="0" i="0" u="none" strike="noStrike" dirty="0">
                        <a:solidFill>
                          <a:srgbClr val="000000"/>
                        </a:solidFill>
                        <a:effectLst/>
                        <a:latin typeface="Calibri"/>
                      </a:endParaRPr>
                    </a:p>
                  </a:txBody>
                  <a:tcPr marL="12746" marR="12746" marT="103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9" name="TextBox 8"/>
          <p:cNvSpPr txBox="1"/>
          <p:nvPr/>
        </p:nvSpPr>
        <p:spPr>
          <a:xfrm>
            <a:off x="11074909" y="7377498"/>
            <a:ext cx="1532727" cy="276999"/>
          </a:xfrm>
          <a:prstGeom prst="rect">
            <a:avLst/>
          </a:prstGeom>
          <a:noFill/>
        </p:spPr>
        <p:txBody>
          <a:bodyPr wrap="none" rtlCol="0">
            <a:spAutoFit/>
          </a:bodyPr>
          <a:lstStyle/>
          <a:p>
            <a:r>
              <a:rPr lang="en-US" sz="1200" b="1" u="sng" dirty="0"/>
              <a:t>Date:       6/18             </a:t>
            </a:r>
          </a:p>
        </p:txBody>
      </p:sp>
    </p:spTree>
    <p:extLst>
      <p:ext uri="{BB962C8B-B14F-4D97-AF65-F5344CB8AC3E}">
        <p14:creationId xmlns:p14="http://schemas.microsoft.com/office/powerpoint/2010/main" val="3423728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emplateUrl xmlns="http://schemas.microsoft.com/sharepoint/v3" xsi:nil="true"/>
    <ShowRepairView xmlns="http://schemas.microsoft.com/sharepoint/v3" xsi:nil="true"/>
    <xd_ProgID xmlns="http://schemas.microsoft.com/sharepoint/v3" xsi:nil="true"/>
    <ShowCombineView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Form" ma:contentTypeID="0x01010100F08719B2028B8E41B192DD9D48D7BF64" ma:contentTypeVersion="4" ma:contentTypeDescription="Fill out this form." ma:contentTypeScope="" ma:versionID="1546ea969a973d66cdee6bfc084b1754">
  <xsd:schema xmlns:xsd="http://www.w3.org/2001/XMLSchema" xmlns:xs="http://www.w3.org/2001/XMLSchema" xmlns:p="http://schemas.microsoft.com/office/2006/metadata/properties" xmlns:ns1="http://schemas.microsoft.com/sharepoint/v3" targetNamespace="http://schemas.microsoft.com/office/2006/metadata/properties" ma:root="true" ma:fieldsID="20f20f7958b809f9e7bcd19af9b2bb81" ns1:_="">
    <xsd:import namespace="http://schemas.microsoft.com/sharepoint/v3"/>
    <xsd:element name="properties">
      <xsd:complexType>
        <xsd:sequence>
          <xsd:element name="documentManagement">
            <xsd:complexType>
              <xsd:all>
                <xsd:element ref="ns1:ShowRepairView" minOccurs="0"/>
                <xsd:element ref="ns1:TemplateUrl" minOccurs="0"/>
                <xsd:element ref="ns1:xd_ProgID" minOccurs="0"/>
                <xsd:element ref="ns1:ShowCombin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RepairView" ma:index="8" nillable="true" ma:displayName="Show Repair View" ma:hidden="true" ma:internalName="ShowRepairView">
      <xsd:simpleType>
        <xsd:restriction base="dms:Text"/>
      </xsd:simpleType>
    </xsd:element>
    <xsd:element name="TemplateUrl" ma:index="9" nillable="true" ma:displayName="Template Link" ma:hidden="true" ma:internalName="TemplateUrl">
      <xsd:simpleType>
        <xsd:restriction base="dms:Text"/>
      </xsd:simpleType>
    </xsd:element>
    <xsd:element name="xd_ProgID" ma:index="10" nillable="true" ma:displayName="HTML File Link" ma:hidden="true" ma:internalName="xd_ProgID">
      <xsd:simpleType>
        <xsd:restriction base="dms:Text"/>
      </xsd:simpleType>
    </xsd:element>
    <xsd:element name="ShowCombineView" ma:index="12" nillable="true" ma:displayName="Show Combine View" ma:hidden="true" ma:internalName="ShowCombineView">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40E126-C037-4894-B038-B1E7E0B6B3E5}">
  <ds:schemaRefs>
    <ds:schemaRef ds:uri="http://purl.org/dc/terms/"/>
    <ds:schemaRef ds:uri="http://schemas.microsoft.com/office/2006/documentManagement/types"/>
    <ds:schemaRef ds:uri="http://purl.org/dc/dcmitype/"/>
    <ds:schemaRef ds:uri="http://www.w3.org/XML/1998/namespace"/>
    <ds:schemaRef ds:uri="http://schemas.microsoft.com/sharepoint/v3"/>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205716B-A097-4823-81F2-8E0E35AFDA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2FF037-1615-4C1A-AF7A-8E86A97DA6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180</TotalTime>
  <Words>417</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Stanko, Susan A</cp:lastModifiedBy>
  <cp:revision>29</cp:revision>
  <cp:lastPrinted>2016-06-03T11:59:28Z</cp:lastPrinted>
  <dcterms:created xsi:type="dcterms:W3CDTF">2016-03-30T14:28:03Z</dcterms:created>
  <dcterms:modified xsi:type="dcterms:W3CDTF">2018-10-02T16:21:03Z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0x01010100F08719B2028B8E41B192DD9D48D7BF64</vt:lpwstr>
  </property>
</Properties>
</file>