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Lst>
  <p:sldSz cx="12801600" cy="7772400"/>
  <p:notesSz cx="7010400" cy="9296400"/>
  <p:defaultTextStyle>
    <a:defPPr>
      <a:defRPr lang="en-US"/>
    </a:defPPr>
    <a:lvl1pPr marL="0" algn="l" defTabSz="1175644" rtl="0" eaLnBrk="1" latinLnBrk="0" hangingPunct="1">
      <a:defRPr sz="2300" kern="1200">
        <a:solidFill>
          <a:schemeClr val="tx1"/>
        </a:solidFill>
        <a:latin typeface="+mn-lt"/>
        <a:ea typeface="+mn-ea"/>
        <a:cs typeface="+mn-cs"/>
      </a:defRPr>
    </a:lvl1pPr>
    <a:lvl2pPr marL="587822" algn="l" defTabSz="1175644" rtl="0" eaLnBrk="1" latinLnBrk="0" hangingPunct="1">
      <a:defRPr sz="2300" kern="1200">
        <a:solidFill>
          <a:schemeClr val="tx1"/>
        </a:solidFill>
        <a:latin typeface="+mn-lt"/>
        <a:ea typeface="+mn-ea"/>
        <a:cs typeface="+mn-cs"/>
      </a:defRPr>
    </a:lvl2pPr>
    <a:lvl3pPr marL="1175644" algn="l" defTabSz="1175644" rtl="0" eaLnBrk="1" latinLnBrk="0" hangingPunct="1">
      <a:defRPr sz="2300" kern="1200">
        <a:solidFill>
          <a:schemeClr val="tx1"/>
        </a:solidFill>
        <a:latin typeface="+mn-lt"/>
        <a:ea typeface="+mn-ea"/>
        <a:cs typeface="+mn-cs"/>
      </a:defRPr>
    </a:lvl3pPr>
    <a:lvl4pPr marL="1763466" algn="l" defTabSz="1175644" rtl="0" eaLnBrk="1" latinLnBrk="0" hangingPunct="1">
      <a:defRPr sz="2300" kern="1200">
        <a:solidFill>
          <a:schemeClr val="tx1"/>
        </a:solidFill>
        <a:latin typeface="+mn-lt"/>
        <a:ea typeface="+mn-ea"/>
        <a:cs typeface="+mn-cs"/>
      </a:defRPr>
    </a:lvl4pPr>
    <a:lvl5pPr marL="2351288" algn="l" defTabSz="1175644" rtl="0" eaLnBrk="1" latinLnBrk="0" hangingPunct="1">
      <a:defRPr sz="2300" kern="1200">
        <a:solidFill>
          <a:schemeClr val="tx1"/>
        </a:solidFill>
        <a:latin typeface="+mn-lt"/>
        <a:ea typeface="+mn-ea"/>
        <a:cs typeface="+mn-cs"/>
      </a:defRPr>
    </a:lvl5pPr>
    <a:lvl6pPr marL="2939110" algn="l" defTabSz="1175644" rtl="0" eaLnBrk="1" latinLnBrk="0" hangingPunct="1">
      <a:defRPr sz="2300" kern="1200">
        <a:solidFill>
          <a:schemeClr val="tx1"/>
        </a:solidFill>
        <a:latin typeface="+mn-lt"/>
        <a:ea typeface="+mn-ea"/>
        <a:cs typeface="+mn-cs"/>
      </a:defRPr>
    </a:lvl6pPr>
    <a:lvl7pPr marL="3526932" algn="l" defTabSz="1175644" rtl="0" eaLnBrk="1" latinLnBrk="0" hangingPunct="1">
      <a:defRPr sz="2300" kern="1200">
        <a:solidFill>
          <a:schemeClr val="tx1"/>
        </a:solidFill>
        <a:latin typeface="+mn-lt"/>
        <a:ea typeface="+mn-ea"/>
        <a:cs typeface="+mn-cs"/>
      </a:defRPr>
    </a:lvl7pPr>
    <a:lvl8pPr marL="4114754" algn="l" defTabSz="1175644" rtl="0" eaLnBrk="1" latinLnBrk="0" hangingPunct="1">
      <a:defRPr sz="2300" kern="1200">
        <a:solidFill>
          <a:schemeClr val="tx1"/>
        </a:solidFill>
        <a:latin typeface="+mn-lt"/>
        <a:ea typeface="+mn-ea"/>
        <a:cs typeface="+mn-cs"/>
      </a:defRPr>
    </a:lvl8pPr>
    <a:lvl9pPr marL="4702576" algn="l" defTabSz="1175644" rtl="0" eaLnBrk="1" latinLnBrk="0" hangingPunct="1">
      <a:defRPr sz="23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6" d="100"/>
          <a:sy n="86" d="100"/>
        </p:scale>
        <p:origin x="108" y="306"/>
      </p:cViewPr>
      <p:guideLst>
        <p:guide orient="horz" pos="2448"/>
        <p:guide pos="403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2414482"/>
            <a:ext cx="10881360" cy="1666028"/>
          </a:xfrm>
        </p:spPr>
        <p:txBody>
          <a:bodyPr/>
          <a:lstStyle/>
          <a:p>
            <a:r>
              <a:rPr lang="en-US"/>
              <a:t>Click to edit Master title style</a:t>
            </a:r>
          </a:p>
        </p:txBody>
      </p:sp>
      <p:sp>
        <p:nvSpPr>
          <p:cNvPr id="3" name="Subtitle 2"/>
          <p:cNvSpPr>
            <a:spLocks noGrp="1"/>
          </p:cNvSpPr>
          <p:nvPr>
            <p:ph type="subTitle" idx="1"/>
          </p:nvPr>
        </p:nvSpPr>
        <p:spPr>
          <a:xfrm>
            <a:off x="1920240" y="4404360"/>
            <a:ext cx="8961120" cy="1986280"/>
          </a:xfrm>
        </p:spPr>
        <p:txBody>
          <a:bodyPr/>
          <a:lstStyle>
            <a:lvl1pPr marL="0" indent="0" algn="ctr">
              <a:buNone/>
              <a:defRPr>
                <a:solidFill>
                  <a:schemeClr val="tx1">
                    <a:tint val="75000"/>
                  </a:schemeClr>
                </a:solidFill>
              </a:defRPr>
            </a:lvl1pPr>
            <a:lvl2pPr marL="587822" indent="0" algn="ctr">
              <a:buNone/>
              <a:defRPr>
                <a:solidFill>
                  <a:schemeClr val="tx1">
                    <a:tint val="75000"/>
                  </a:schemeClr>
                </a:solidFill>
              </a:defRPr>
            </a:lvl2pPr>
            <a:lvl3pPr marL="1175644" indent="0" algn="ctr">
              <a:buNone/>
              <a:defRPr>
                <a:solidFill>
                  <a:schemeClr val="tx1">
                    <a:tint val="75000"/>
                  </a:schemeClr>
                </a:solidFill>
              </a:defRPr>
            </a:lvl3pPr>
            <a:lvl4pPr marL="1763466" indent="0" algn="ctr">
              <a:buNone/>
              <a:defRPr>
                <a:solidFill>
                  <a:schemeClr val="tx1">
                    <a:tint val="75000"/>
                  </a:schemeClr>
                </a:solidFill>
              </a:defRPr>
            </a:lvl4pPr>
            <a:lvl5pPr marL="2351288" indent="0" algn="ctr">
              <a:buNone/>
              <a:defRPr>
                <a:solidFill>
                  <a:schemeClr val="tx1">
                    <a:tint val="75000"/>
                  </a:schemeClr>
                </a:solidFill>
              </a:defRPr>
            </a:lvl5pPr>
            <a:lvl6pPr marL="2939110" indent="0" algn="ctr">
              <a:buNone/>
              <a:defRPr>
                <a:solidFill>
                  <a:schemeClr val="tx1">
                    <a:tint val="75000"/>
                  </a:schemeClr>
                </a:solidFill>
              </a:defRPr>
            </a:lvl6pPr>
            <a:lvl7pPr marL="3526932" indent="0" algn="ctr">
              <a:buNone/>
              <a:defRPr>
                <a:solidFill>
                  <a:schemeClr val="tx1">
                    <a:tint val="75000"/>
                  </a:schemeClr>
                </a:solidFill>
              </a:defRPr>
            </a:lvl7pPr>
            <a:lvl8pPr marL="4114754" indent="0" algn="ctr">
              <a:buNone/>
              <a:defRPr>
                <a:solidFill>
                  <a:schemeClr val="tx1">
                    <a:tint val="75000"/>
                  </a:schemeClr>
                </a:solidFill>
              </a:defRPr>
            </a:lvl8pPr>
            <a:lvl9pPr marL="470257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688471D-8579-4E59-99AA-AEF1456CDFF6}" type="datetimeFigureOut">
              <a:rPr lang="en-US" smtClean="0"/>
              <a:t>10/2/2018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855876-F0D8-4E47-A914-3393DD70578E}" type="slidenum">
              <a:rPr lang="en-US" smtClean="0"/>
              <a:t>‹#›</a:t>
            </a:fld>
            <a:endParaRPr lang="en-US"/>
          </a:p>
        </p:txBody>
      </p:sp>
    </p:spTree>
    <p:extLst>
      <p:ext uri="{BB962C8B-B14F-4D97-AF65-F5344CB8AC3E}">
        <p14:creationId xmlns:p14="http://schemas.microsoft.com/office/powerpoint/2010/main" val="3872148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88471D-8579-4E59-99AA-AEF1456CDFF6}" type="datetimeFigureOut">
              <a:rPr lang="en-US" smtClean="0"/>
              <a:t>10/2/2018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855876-F0D8-4E47-A914-3393DD70578E}" type="slidenum">
              <a:rPr lang="en-US" smtClean="0"/>
              <a:t>‹#›</a:t>
            </a:fld>
            <a:endParaRPr lang="en-US"/>
          </a:p>
        </p:txBody>
      </p:sp>
    </p:spTree>
    <p:extLst>
      <p:ext uri="{BB962C8B-B14F-4D97-AF65-F5344CB8AC3E}">
        <p14:creationId xmlns:p14="http://schemas.microsoft.com/office/powerpoint/2010/main" val="2780713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81160" y="311257"/>
            <a:ext cx="2880360" cy="66317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40080" y="311257"/>
            <a:ext cx="8427720" cy="66317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88471D-8579-4E59-99AA-AEF1456CDFF6}" type="datetimeFigureOut">
              <a:rPr lang="en-US" smtClean="0"/>
              <a:t>10/2/2018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855876-F0D8-4E47-A914-3393DD70578E}" type="slidenum">
              <a:rPr lang="en-US" smtClean="0"/>
              <a:t>‹#›</a:t>
            </a:fld>
            <a:endParaRPr lang="en-US"/>
          </a:p>
        </p:txBody>
      </p:sp>
    </p:spTree>
    <p:extLst>
      <p:ext uri="{BB962C8B-B14F-4D97-AF65-F5344CB8AC3E}">
        <p14:creationId xmlns:p14="http://schemas.microsoft.com/office/powerpoint/2010/main" val="2109660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88471D-8579-4E59-99AA-AEF1456CDFF6}" type="datetimeFigureOut">
              <a:rPr lang="en-US" smtClean="0"/>
              <a:t>10/2/2018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855876-F0D8-4E47-A914-3393DD70578E}" type="slidenum">
              <a:rPr lang="en-US" smtClean="0"/>
              <a:t>‹#›</a:t>
            </a:fld>
            <a:endParaRPr lang="en-US"/>
          </a:p>
        </p:txBody>
      </p:sp>
    </p:spTree>
    <p:extLst>
      <p:ext uri="{BB962C8B-B14F-4D97-AF65-F5344CB8AC3E}">
        <p14:creationId xmlns:p14="http://schemas.microsoft.com/office/powerpoint/2010/main" val="741936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11238" y="4994487"/>
            <a:ext cx="10881360" cy="1543685"/>
          </a:xfrm>
        </p:spPr>
        <p:txBody>
          <a:bodyPr anchor="t"/>
          <a:lstStyle>
            <a:lvl1pPr algn="l">
              <a:defRPr sz="5100" b="1" cap="all"/>
            </a:lvl1pPr>
          </a:lstStyle>
          <a:p>
            <a:r>
              <a:rPr lang="en-US"/>
              <a:t>Click to edit Master title style</a:t>
            </a:r>
          </a:p>
        </p:txBody>
      </p:sp>
      <p:sp>
        <p:nvSpPr>
          <p:cNvPr id="3" name="Text Placeholder 2"/>
          <p:cNvSpPr>
            <a:spLocks noGrp="1"/>
          </p:cNvSpPr>
          <p:nvPr>
            <p:ph type="body" idx="1"/>
          </p:nvPr>
        </p:nvSpPr>
        <p:spPr>
          <a:xfrm>
            <a:off x="1011238" y="3294275"/>
            <a:ext cx="10881360" cy="1700212"/>
          </a:xfrm>
        </p:spPr>
        <p:txBody>
          <a:bodyPr anchor="b"/>
          <a:lstStyle>
            <a:lvl1pPr marL="0" indent="0">
              <a:buNone/>
              <a:defRPr sz="2600">
                <a:solidFill>
                  <a:schemeClr val="tx1">
                    <a:tint val="75000"/>
                  </a:schemeClr>
                </a:solidFill>
              </a:defRPr>
            </a:lvl1pPr>
            <a:lvl2pPr marL="587822" indent="0">
              <a:buNone/>
              <a:defRPr sz="2300">
                <a:solidFill>
                  <a:schemeClr val="tx1">
                    <a:tint val="75000"/>
                  </a:schemeClr>
                </a:solidFill>
              </a:defRPr>
            </a:lvl2pPr>
            <a:lvl3pPr marL="1175644" indent="0">
              <a:buNone/>
              <a:defRPr sz="2100">
                <a:solidFill>
                  <a:schemeClr val="tx1">
                    <a:tint val="75000"/>
                  </a:schemeClr>
                </a:solidFill>
              </a:defRPr>
            </a:lvl3pPr>
            <a:lvl4pPr marL="1763466" indent="0">
              <a:buNone/>
              <a:defRPr sz="1800">
                <a:solidFill>
                  <a:schemeClr val="tx1">
                    <a:tint val="75000"/>
                  </a:schemeClr>
                </a:solidFill>
              </a:defRPr>
            </a:lvl4pPr>
            <a:lvl5pPr marL="2351288" indent="0">
              <a:buNone/>
              <a:defRPr sz="1800">
                <a:solidFill>
                  <a:schemeClr val="tx1">
                    <a:tint val="75000"/>
                  </a:schemeClr>
                </a:solidFill>
              </a:defRPr>
            </a:lvl5pPr>
            <a:lvl6pPr marL="2939110" indent="0">
              <a:buNone/>
              <a:defRPr sz="1800">
                <a:solidFill>
                  <a:schemeClr val="tx1">
                    <a:tint val="75000"/>
                  </a:schemeClr>
                </a:solidFill>
              </a:defRPr>
            </a:lvl6pPr>
            <a:lvl7pPr marL="3526932" indent="0">
              <a:buNone/>
              <a:defRPr sz="1800">
                <a:solidFill>
                  <a:schemeClr val="tx1">
                    <a:tint val="75000"/>
                  </a:schemeClr>
                </a:solidFill>
              </a:defRPr>
            </a:lvl7pPr>
            <a:lvl8pPr marL="4114754" indent="0">
              <a:buNone/>
              <a:defRPr sz="1800">
                <a:solidFill>
                  <a:schemeClr val="tx1">
                    <a:tint val="75000"/>
                  </a:schemeClr>
                </a:solidFill>
              </a:defRPr>
            </a:lvl8pPr>
            <a:lvl9pPr marL="4702576" indent="0">
              <a:buNone/>
              <a:defRPr sz="1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8471D-8579-4E59-99AA-AEF1456CDFF6}" type="datetimeFigureOut">
              <a:rPr lang="en-US" smtClean="0"/>
              <a:t>10/2/2018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855876-F0D8-4E47-A914-3393DD70578E}" type="slidenum">
              <a:rPr lang="en-US" smtClean="0"/>
              <a:t>‹#›</a:t>
            </a:fld>
            <a:endParaRPr lang="en-US"/>
          </a:p>
        </p:txBody>
      </p:sp>
    </p:spTree>
    <p:extLst>
      <p:ext uri="{BB962C8B-B14F-4D97-AF65-F5344CB8AC3E}">
        <p14:creationId xmlns:p14="http://schemas.microsoft.com/office/powerpoint/2010/main" val="1764221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40080" y="1813560"/>
            <a:ext cx="5654040" cy="5129425"/>
          </a:xfrm>
        </p:spPr>
        <p:txBody>
          <a:bodyPr/>
          <a:lstStyle>
            <a:lvl1pPr>
              <a:defRPr sz="3600"/>
            </a:lvl1pPr>
            <a:lvl2pPr>
              <a:defRPr sz="31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07480" y="1813560"/>
            <a:ext cx="5654040" cy="5129425"/>
          </a:xfrm>
        </p:spPr>
        <p:txBody>
          <a:bodyPr/>
          <a:lstStyle>
            <a:lvl1pPr>
              <a:defRPr sz="3600"/>
            </a:lvl1pPr>
            <a:lvl2pPr>
              <a:defRPr sz="31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688471D-8579-4E59-99AA-AEF1456CDFF6}" type="datetimeFigureOut">
              <a:rPr lang="en-US" smtClean="0"/>
              <a:t>10/2/2018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855876-F0D8-4E47-A914-3393DD70578E}" type="slidenum">
              <a:rPr lang="en-US" smtClean="0"/>
              <a:t>‹#›</a:t>
            </a:fld>
            <a:endParaRPr lang="en-US"/>
          </a:p>
        </p:txBody>
      </p:sp>
    </p:spTree>
    <p:extLst>
      <p:ext uri="{BB962C8B-B14F-4D97-AF65-F5344CB8AC3E}">
        <p14:creationId xmlns:p14="http://schemas.microsoft.com/office/powerpoint/2010/main" val="1490457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40080" y="1739795"/>
            <a:ext cx="5656263" cy="725064"/>
          </a:xfrm>
        </p:spPr>
        <p:txBody>
          <a:bodyPr anchor="b"/>
          <a:lstStyle>
            <a:lvl1pPr marL="0" indent="0">
              <a:buNone/>
              <a:defRPr sz="3100" b="1"/>
            </a:lvl1pPr>
            <a:lvl2pPr marL="587822" indent="0">
              <a:buNone/>
              <a:defRPr sz="2600" b="1"/>
            </a:lvl2pPr>
            <a:lvl3pPr marL="1175644" indent="0">
              <a:buNone/>
              <a:defRPr sz="2300" b="1"/>
            </a:lvl3pPr>
            <a:lvl4pPr marL="1763466" indent="0">
              <a:buNone/>
              <a:defRPr sz="2100" b="1"/>
            </a:lvl4pPr>
            <a:lvl5pPr marL="2351288" indent="0">
              <a:buNone/>
              <a:defRPr sz="2100" b="1"/>
            </a:lvl5pPr>
            <a:lvl6pPr marL="2939110" indent="0">
              <a:buNone/>
              <a:defRPr sz="2100" b="1"/>
            </a:lvl6pPr>
            <a:lvl7pPr marL="3526932" indent="0">
              <a:buNone/>
              <a:defRPr sz="2100" b="1"/>
            </a:lvl7pPr>
            <a:lvl8pPr marL="4114754" indent="0">
              <a:buNone/>
              <a:defRPr sz="2100" b="1"/>
            </a:lvl8pPr>
            <a:lvl9pPr marL="4702576" indent="0">
              <a:buNone/>
              <a:defRPr sz="2100" b="1"/>
            </a:lvl9pPr>
          </a:lstStyle>
          <a:p>
            <a:pPr lvl="0"/>
            <a:r>
              <a:rPr lang="en-US"/>
              <a:t>Click to edit Master text styles</a:t>
            </a:r>
          </a:p>
        </p:txBody>
      </p:sp>
      <p:sp>
        <p:nvSpPr>
          <p:cNvPr id="4" name="Content Placeholder 3"/>
          <p:cNvSpPr>
            <a:spLocks noGrp="1"/>
          </p:cNvSpPr>
          <p:nvPr>
            <p:ph sz="half" idx="2"/>
          </p:nvPr>
        </p:nvSpPr>
        <p:spPr>
          <a:xfrm>
            <a:off x="640080" y="2464859"/>
            <a:ext cx="5656263" cy="4478126"/>
          </a:xfrm>
        </p:spPr>
        <p:txBody>
          <a:bodyPr/>
          <a:lstStyle>
            <a:lvl1pPr>
              <a:defRPr sz="3100"/>
            </a:lvl1pPr>
            <a:lvl2pPr>
              <a:defRPr sz="26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03036" y="1739795"/>
            <a:ext cx="5658485" cy="725064"/>
          </a:xfrm>
        </p:spPr>
        <p:txBody>
          <a:bodyPr anchor="b"/>
          <a:lstStyle>
            <a:lvl1pPr marL="0" indent="0">
              <a:buNone/>
              <a:defRPr sz="3100" b="1"/>
            </a:lvl1pPr>
            <a:lvl2pPr marL="587822" indent="0">
              <a:buNone/>
              <a:defRPr sz="2600" b="1"/>
            </a:lvl2pPr>
            <a:lvl3pPr marL="1175644" indent="0">
              <a:buNone/>
              <a:defRPr sz="2300" b="1"/>
            </a:lvl3pPr>
            <a:lvl4pPr marL="1763466" indent="0">
              <a:buNone/>
              <a:defRPr sz="2100" b="1"/>
            </a:lvl4pPr>
            <a:lvl5pPr marL="2351288" indent="0">
              <a:buNone/>
              <a:defRPr sz="2100" b="1"/>
            </a:lvl5pPr>
            <a:lvl6pPr marL="2939110" indent="0">
              <a:buNone/>
              <a:defRPr sz="2100" b="1"/>
            </a:lvl6pPr>
            <a:lvl7pPr marL="3526932" indent="0">
              <a:buNone/>
              <a:defRPr sz="2100" b="1"/>
            </a:lvl7pPr>
            <a:lvl8pPr marL="4114754" indent="0">
              <a:buNone/>
              <a:defRPr sz="2100" b="1"/>
            </a:lvl8pPr>
            <a:lvl9pPr marL="4702576"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503036" y="2464859"/>
            <a:ext cx="5658485" cy="4478126"/>
          </a:xfrm>
        </p:spPr>
        <p:txBody>
          <a:bodyPr/>
          <a:lstStyle>
            <a:lvl1pPr>
              <a:defRPr sz="3100"/>
            </a:lvl1pPr>
            <a:lvl2pPr>
              <a:defRPr sz="26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688471D-8579-4E59-99AA-AEF1456CDFF6}" type="datetimeFigureOut">
              <a:rPr lang="en-US" smtClean="0"/>
              <a:t>10/2/2018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855876-F0D8-4E47-A914-3393DD70578E}" type="slidenum">
              <a:rPr lang="en-US" smtClean="0"/>
              <a:t>‹#›</a:t>
            </a:fld>
            <a:endParaRPr lang="en-US"/>
          </a:p>
        </p:txBody>
      </p:sp>
    </p:spTree>
    <p:extLst>
      <p:ext uri="{BB962C8B-B14F-4D97-AF65-F5344CB8AC3E}">
        <p14:creationId xmlns:p14="http://schemas.microsoft.com/office/powerpoint/2010/main" val="3146742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688471D-8579-4E59-99AA-AEF1456CDFF6}" type="datetimeFigureOut">
              <a:rPr lang="en-US" smtClean="0"/>
              <a:t>10/2/2018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855876-F0D8-4E47-A914-3393DD70578E}" type="slidenum">
              <a:rPr lang="en-US" smtClean="0"/>
              <a:t>‹#›</a:t>
            </a:fld>
            <a:endParaRPr lang="en-US"/>
          </a:p>
        </p:txBody>
      </p:sp>
    </p:spTree>
    <p:extLst>
      <p:ext uri="{BB962C8B-B14F-4D97-AF65-F5344CB8AC3E}">
        <p14:creationId xmlns:p14="http://schemas.microsoft.com/office/powerpoint/2010/main" val="3739072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8471D-8579-4E59-99AA-AEF1456CDFF6}" type="datetimeFigureOut">
              <a:rPr lang="en-US" smtClean="0"/>
              <a:t>10/2/2018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855876-F0D8-4E47-A914-3393DD70578E}" type="slidenum">
              <a:rPr lang="en-US" smtClean="0"/>
              <a:t>‹#›</a:t>
            </a:fld>
            <a:endParaRPr lang="en-US"/>
          </a:p>
        </p:txBody>
      </p:sp>
    </p:spTree>
    <p:extLst>
      <p:ext uri="{BB962C8B-B14F-4D97-AF65-F5344CB8AC3E}">
        <p14:creationId xmlns:p14="http://schemas.microsoft.com/office/powerpoint/2010/main" val="371491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0081" y="309457"/>
            <a:ext cx="4211638" cy="1316990"/>
          </a:xfrm>
        </p:spPr>
        <p:txBody>
          <a:bodyPr anchor="b"/>
          <a:lstStyle>
            <a:lvl1pPr algn="l">
              <a:defRPr sz="2600" b="1"/>
            </a:lvl1pPr>
          </a:lstStyle>
          <a:p>
            <a:r>
              <a:rPr lang="en-US"/>
              <a:t>Click to edit Master title style</a:t>
            </a:r>
          </a:p>
        </p:txBody>
      </p:sp>
      <p:sp>
        <p:nvSpPr>
          <p:cNvPr id="3" name="Content Placeholder 2"/>
          <p:cNvSpPr>
            <a:spLocks noGrp="1"/>
          </p:cNvSpPr>
          <p:nvPr>
            <p:ph idx="1"/>
          </p:nvPr>
        </p:nvSpPr>
        <p:spPr>
          <a:xfrm>
            <a:off x="5005070" y="309457"/>
            <a:ext cx="7156450" cy="6633528"/>
          </a:xfrm>
        </p:spPr>
        <p:txBody>
          <a:bodyPr/>
          <a:lstStyle>
            <a:lvl1pPr>
              <a:defRPr sz="4100"/>
            </a:lvl1pPr>
            <a:lvl2pPr>
              <a:defRPr sz="3600"/>
            </a:lvl2pPr>
            <a:lvl3pPr>
              <a:defRPr sz="31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40081" y="1626447"/>
            <a:ext cx="4211638" cy="5316538"/>
          </a:xfrm>
        </p:spPr>
        <p:txBody>
          <a:bodyPr/>
          <a:lstStyle>
            <a:lvl1pPr marL="0" indent="0">
              <a:buNone/>
              <a:defRPr sz="1800"/>
            </a:lvl1pPr>
            <a:lvl2pPr marL="587822" indent="0">
              <a:buNone/>
              <a:defRPr sz="1500"/>
            </a:lvl2pPr>
            <a:lvl3pPr marL="1175644" indent="0">
              <a:buNone/>
              <a:defRPr sz="1300"/>
            </a:lvl3pPr>
            <a:lvl4pPr marL="1763466" indent="0">
              <a:buNone/>
              <a:defRPr sz="1200"/>
            </a:lvl4pPr>
            <a:lvl5pPr marL="2351288" indent="0">
              <a:buNone/>
              <a:defRPr sz="1200"/>
            </a:lvl5pPr>
            <a:lvl6pPr marL="2939110" indent="0">
              <a:buNone/>
              <a:defRPr sz="1200"/>
            </a:lvl6pPr>
            <a:lvl7pPr marL="3526932" indent="0">
              <a:buNone/>
              <a:defRPr sz="1200"/>
            </a:lvl7pPr>
            <a:lvl8pPr marL="4114754" indent="0">
              <a:buNone/>
              <a:defRPr sz="1200"/>
            </a:lvl8pPr>
            <a:lvl9pPr marL="4702576"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8688471D-8579-4E59-99AA-AEF1456CDFF6}" type="datetimeFigureOut">
              <a:rPr lang="en-US" smtClean="0"/>
              <a:t>10/2/2018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855876-F0D8-4E47-A914-3393DD70578E}" type="slidenum">
              <a:rPr lang="en-US" smtClean="0"/>
              <a:t>‹#›</a:t>
            </a:fld>
            <a:endParaRPr lang="en-US"/>
          </a:p>
        </p:txBody>
      </p:sp>
    </p:spTree>
    <p:extLst>
      <p:ext uri="{BB962C8B-B14F-4D97-AF65-F5344CB8AC3E}">
        <p14:creationId xmlns:p14="http://schemas.microsoft.com/office/powerpoint/2010/main" val="59573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09203" y="5440680"/>
            <a:ext cx="7680960" cy="642303"/>
          </a:xfrm>
        </p:spPr>
        <p:txBody>
          <a:bodyPr anchor="b"/>
          <a:lstStyle>
            <a:lvl1pPr algn="l">
              <a:defRPr sz="2600" b="1"/>
            </a:lvl1pPr>
          </a:lstStyle>
          <a:p>
            <a:r>
              <a:rPr lang="en-US"/>
              <a:t>Click to edit Master title style</a:t>
            </a:r>
          </a:p>
        </p:txBody>
      </p:sp>
      <p:sp>
        <p:nvSpPr>
          <p:cNvPr id="3" name="Picture Placeholder 2"/>
          <p:cNvSpPr>
            <a:spLocks noGrp="1"/>
          </p:cNvSpPr>
          <p:nvPr>
            <p:ph type="pic" idx="1"/>
          </p:nvPr>
        </p:nvSpPr>
        <p:spPr>
          <a:xfrm>
            <a:off x="2509203" y="694478"/>
            <a:ext cx="7680960" cy="4663440"/>
          </a:xfrm>
        </p:spPr>
        <p:txBody>
          <a:bodyPr/>
          <a:lstStyle>
            <a:lvl1pPr marL="0" indent="0">
              <a:buNone/>
              <a:defRPr sz="4100"/>
            </a:lvl1pPr>
            <a:lvl2pPr marL="587822" indent="0">
              <a:buNone/>
              <a:defRPr sz="3600"/>
            </a:lvl2pPr>
            <a:lvl3pPr marL="1175644" indent="0">
              <a:buNone/>
              <a:defRPr sz="3100"/>
            </a:lvl3pPr>
            <a:lvl4pPr marL="1763466" indent="0">
              <a:buNone/>
              <a:defRPr sz="2600"/>
            </a:lvl4pPr>
            <a:lvl5pPr marL="2351288" indent="0">
              <a:buNone/>
              <a:defRPr sz="2600"/>
            </a:lvl5pPr>
            <a:lvl6pPr marL="2939110" indent="0">
              <a:buNone/>
              <a:defRPr sz="2600"/>
            </a:lvl6pPr>
            <a:lvl7pPr marL="3526932" indent="0">
              <a:buNone/>
              <a:defRPr sz="2600"/>
            </a:lvl7pPr>
            <a:lvl8pPr marL="4114754" indent="0">
              <a:buNone/>
              <a:defRPr sz="2600"/>
            </a:lvl8pPr>
            <a:lvl9pPr marL="4702576" indent="0">
              <a:buNone/>
              <a:defRPr sz="2600"/>
            </a:lvl9pPr>
          </a:lstStyle>
          <a:p>
            <a:endParaRPr lang="en-US"/>
          </a:p>
        </p:txBody>
      </p:sp>
      <p:sp>
        <p:nvSpPr>
          <p:cNvPr id="4" name="Text Placeholder 3"/>
          <p:cNvSpPr>
            <a:spLocks noGrp="1"/>
          </p:cNvSpPr>
          <p:nvPr>
            <p:ph type="body" sz="half" idx="2"/>
          </p:nvPr>
        </p:nvSpPr>
        <p:spPr>
          <a:xfrm>
            <a:off x="2509203" y="6082983"/>
            <a:ext cx="7680960" cy="912177"/>
          </a:xfrm>
        </p:spPr>
        <p:txBody>
          <a:bodyPr/>
          <a:lstStyle>
            <a:lvl1pPr marL="0" indent="0">
              <a:buNone/>
              <a:defRPr sz="1800"/>
            </a:lvl1pPr>
            <a:lvl2pPr marL="587822" indent="0">
              <a:buNone/>
              <a:defRPr sz="1500"/>
            </a:lvl2pPr>
            <a:lvl3pPr marL="1175644" indent="0">
              <a:buNone/>
              <a:defRPr sz="1300"/>
            </a:lvl3pPr>
            <a:lvl4pPr marL="1763466" indent="0">
              <a:buNone/>
              <a:defRPr sz="1200"/>
            </a:lvl4pPr>
            <a:lvl5pPr marL="2351288" indent="0">
              <a:buNone/>
              <a:defRPr sz="1200"/>
            </a:lvl5pPr>
            <a:lvl6pPr marL="2939110" indent="0">
              <a:buNone/>
              <a:defRPr sz="1200"/>
            </a:lvl6pPr>
            <a:lvl7pPr marL="3526932" indent="0">
              <a:buNone/>
              <a:defRPr sz="1200"/>
            </a:lvl7pPr>
            <a:lvl8pPr marL="4114754" indent="0">
              <a:buNone/>
              <a:defRPr sz="1200"/>
            </a:lvl8pPr>
            <a:lvl9pPr marL="4702576"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8688471D-8579-4E59-99AA-AEF1456CDFF6}" type="datetimeFigureOut">
              <a:rPr lang="en-US" smtClean="0"/>
              <a:t>10/2/2018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855876-F0D8-4E47-A914-3393DD70578E}" type="slidenum">
              <a:rPr lang="en-US" smtClean="0"/>
              <a:t>‹#›</a:t>
            </a:fld>
            <a:endParaRPr lang="en-US"/>
          </a:p>
        </p:txBody>
      </p:sp>
    </p:spTree>
    <p:extLst>
      <p:ext uri="{BB962C8B-B14F-4D97-AF65-F5344CB8AC3E}">
        <p14:creationId xmlns:p14="http://schemas.microsoft.com/office/powerpoint/2010/main" val="1050503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0080" y="311256"/>
            <a:ext cx="11521440" cy="1295400"/>
          </a:xfrm>
          <a:prstGeom prst="rect">
            <a:avLst/>
          </a:prstGeom>
        </p:spPr>
        <p:txBody>
          <a:bodyPr vert="horz" lIns="117564" tIns="58782" rIns="117564" bIns="58782" rtlCol="0" anchor="ctr">
            <a:normAutofit/>
          </a:bodyPr>
          <a:lstStyle/>
          <a:p>
            <a:r>
              <a:rPr lang="en-US"/>
              <a:t>Click to edit Master title style</a:t>
            </a:r>
          </a:p>
        </p:txBody>
      </p:sp>
      <p:sp>
        <p:nvSpPr>
          <p:cNvPr id="3" name="Text Placeholder 2"/>
          <p:cNvSpPr>
            <a:spLocks noGrp="1"/>
          </p:cNvSpPr>
          <p:nvPr>
            <p:ph type="body" idx="1"/>
          </p:nvPr>
        </p:nvSpPr>
        <p:spPr>
          <a:xfrm>
            <a:off x="640080" y="1813560"/>
            <a:ext cx="11521440" cy="5129425"/>
          </a:xfrm>
          <a:prstGeom prst="rect">
            <a:avLst/>
          </a:prstGeom>
        </p:spPr>
        <p:txBody>
          <a:bodyPr vert="horz" lIns="117564" tIns="58782" rIns="117564" bIns="5878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40080" y="7203864"/>
            <a:ext cx="2987040" cy="413808"/>
          </a:xfrm>
          <a:prstGeom prst="rect">
            <a:avLst/>
          </a:prstGeom>
        </p:spPr>
        <p:txBody>
          <a:bodyPr vert="horz" lIns="117564" tIns="58782" rIns="117564" bIns="58782" rtlCol="0" anchor="ctr"/>
          <a:lstStyle>
            <a:lvl1pPr algn="l">
              <a:defRPr sz="1500">
                <a:solidFill>
                  <a:schemeClr val="tx1">
                    <a:tint val="75000"/>
                  </a:schemeClr>
                </a:solidFill>
              </a:defRPr>
            </a:lvl1pPr>
          </a:lstStyle>
          <a:p>
            <a:fld id="{8688471D-8579-4E59-99AA-AEF1456CDFF6}" type="datetimeFigureOut">
              <a:rPr lang="en-US" smtClean="0"/>
              <a:t>10/2/2018</a:t>
            </a:fld>
            <a:endParaRPr lang="en-US"/>
          </a:p>
        </p:txBody>
      </p:sp>
      <p:sp>
        <p:nvSpPr>
          <p:cNvPr id="5" name="Footer Placeholder 4"/>
          <p:cNvSpPr>
            <a:spLocks noGrp="1"/>
          </p:cNvSpPr>
          <p:nvPr>
            <p:ph type="ftr" sz="quarter" idx="3"/>
          </p:nvPr>
        </p:nvSpPr>
        <p:spPr>
          <a:xfrm>
            <a:off x="4373880" y="7203864"/>
            <a:ext cx="4053840" cy="413808"/>
          </a:xfrm>
          <a:prstGeom prst="rect">
            <a:avLst/>
          </a:prstGeom>
        </p:spPr>
        <p:txBody>
          <a:bodyPr vert="horz" lIns="117564" tIns="58782" rIns="117564" bIns="58782" rtlCol="0" anchor="ctr"/>
          <a:lstStyle>
            <a:lvl1pPr algn="ctr">
              <a:defRPr sz="1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174480" y="7203864"/>
            <a:ext cx="2987040" cy="413808"/>
          </a:xfrm>
          <a:prstGeom prst="rect">
            <a:avLst/>
          </a:prstGeom>
        </p:spPr>
        <p:txBody>
          <a:bodyPr vert="horz" lIns="117564" tIns="58782" rIns="117564" bIns="58782" rtlCol="0" anchor="ctr"/>
          <a:lstStyle>
            <a:lvl1pPr algn="r">
              <a:defRPr sz="1500">
                <a:solidFill>
                  <a:schemeClr val="tx1">
                    <a:tint val="75000"/>
                  </a:schemeClr>
                </a:solidFill>
              </a:defRPr>
            </a:lvl1pPr>
          </a:lstStyle>
          <a:p>
            <a:fld id="{E4855876-F0D8-4E47-A914-3393DD70578E}" type="slidenum">
              <a:rPr lang="en-US" smtClean="0"/>
              <a:t>‹#›</a:t>
            </a:fld>
            <a:endParaRPr lang="en-US"/>
          </a:p>
        </p:txBody>
      </p:sp>
    </p:spTree>
    <p:extLst>
      <p:ext uri="{BB962C8B-B14F-4D97-AF65-F5344CB8AC3E}">
        <p14:creationId xmlns:p14="http://schemas.microsoft.com/office/powerpoint/2010/main" val="37310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175644" rtl="0" eaLnBrk="1" latinLnBrk="0" hangingPunct="1">
        <a:spcBef>
          <a:spcPct val="0"/>
        </a:spcBef>
        <a:buNone/>
        <a:defRPr sz="5700" kern="1200">
          <a:solidFill>
            <a:schemeClr val="tx1"/>
          </a:solidFill>
          <a:latin typeface="+mj-lt"/>
          <a:ea typeface="+mj-ea"/>
          <a:cs typeface="+mj-cs"/>
        </a:defRPr>
      </a:lvl1pPr>
    </p:titleStyle>
    <p:bodyStyle>
      <a:lvl1pPr marL="440867" indent="-440867" algn="l" defTabSz="1175644" rtl="0" eaLnBrk="1" latinLnBrk="0" hangingPunct="1">
        <a:spcBef>
          <a:spcPct val="20000"/>
        </a:spcBef>
        <a:buFont typeface="Arial" panose="020B0604020202020204" pitchFamily="34" charset="0"/>
        <a:buChar char="•"/>
        <a:defRPr sz="4100" kern="1200">
          <a:solidFill>
            <a:schemeClr val="tx1"/>
          </a:solidFill>
          <a:latin typeface="+mn-lt"/>
          <a:ea typeface="+mn-ea"/>
          <a:cs typeface="+mn-cs"/>
        </a:defRPr>
      </a:lvl1pPr>
      <a:lvl2pPr marL="955211" indent="-367389" algn="l" defTabSz="1175644"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2pPr>
      <a:lvl3pPr marL="1469555" indent="-293911" algn="l" defTabSz="1175644"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3pPr>
      <a:lvl4pPr marL="2057377" indent="-293911" algn="l" defTabSz="1175644"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4pPr>
      <a:lvl5pPr marL="2645199" indent="-293911" algn="l" defTabSz="1175644"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5pPr>
      <a:lvl6pPr marL="3233021" indent="-293911" algn="l" defTabSz="1175644"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6pPr>
      <a:lvl7pPr marL="3820843" indent="-293911" algn="l" defTabSz="1175644"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7pPr>
      <a:lvl8pPr marL="4408665" indent="-293911" algn="l" defTabSz="1175644"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8pPr>
      <a:lvl9pPr marL="4996487" indent="-293911" algn="l" defTabSz="1175644"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9pPr>
    </p:bodyStyle>
    <p:otherStyle>
      <a:defPPr>
        <a:defRPr lang="en-US"/>
      </a:defPPr>
      <a:lvl1pPr marL="0" algn="l" defTabSz="1175644" rtl="0" eaLnBrk="1" latinLnBrk="0" hangingPunct="1">
        <a:defRPr sz="2300" kern="1200">
          <a:solidFill>
            <a:schemeClr val="tx1"/>
          </a:solidFill>
          <a:latin typeface="+mn-lt"/>
          <a:ea typeface="+mn-ea"/>
          <a:cs typeface="+mn-cs"/>
        </a:defRPr>
      </a:lvl1pPr>
      <a:lvl2pPr marL="587822" algn="l" defTabSz="1175644" rtl="0" eaLnBrk="1" latinLnBrk="0" hangingPunct="1">
        <a:defRPr sz="2300" kern="1200">
          <a:solidFill>
            <a:schemeClr val="tx1"/>
          </a:solidFill>
          <a:latin typeface="+mn-lt"/>
          <a:ea typeface="+mn-ea"/>
          <a:cs typeface="+mn-cs"/>
        </a:defRPr>
      </a:lvl2pPr>
      <a:lvl3pPr marL="1175644" algn="l" defTabSz="1175644" rtl="0" eaLnBrk="1" latinLnBrk="0" hangingPunct="1">
        <a:defRPr sz="2300" kern="1200">
          <a:solidFill>
            <a:schemeClr val="tx1"/>
          </a:solidFill>
          <a:latin typeface="+mn-lt"/>
          <a:ea typeface="+mn-ea"/>
          <a:cs typeface="+mn-cs"/>
        </a:defRPr>
      </a:lvl3pPr>
      <a:lvl4pPr marL="1763466" algn="l" defTabSz="1175644" rtl="0" eaLnBrk="1" latinLnBrk="0" hangingPunct="1">
        <a:defRPr sz="2300" kern="1200">
          <a:solidFill>
            <a:schemeClr val="tx1"/>
          </a:solidFill>
          <a:latin typeface="+mn-lt"/>
          <a:ea typeface="+mn-ea"/>
          <a:cs typeface="+mn-cs"/>
        </a:defRPr>
      </a:lvl4pPr>
      <a:lvl5pPr marL="2351288" algn="l" defTabSz="1175644" rtl="0" eaLnBrk="1" latinLnBrk="0" hangingPunct="1">
        <a:defRPr sz="2300" kern="1200">
          <a:solidFill>
            <a:schemeClr val="tx1"/>
          </a:solidFill>
          <a:latin typeface="+mn-lt"/>
          <a:ea typeface="+mn-ea"/>
          <a:cs typeface="+mn-cs"/>
        </a:defRPr>
      </a:lvl5pPr>
      <a:lvl6pPr marL="2939110" algn="l" defTabSz="1175644" rtl="0" eaLnBrk="1" latinLnBrk="0" hangingPunct="1">
        <a:defRPr sz="2300" kern="1200">
          <a:solidFill>
            <a:schemeClr val="tx1"/>
          </a:solidFill>
          <a:latin typeface="+mn-lt"/>
          <a:ea typeface="+mn-ea"/>
          <a:cs typeface="+mn-cs"/>
        </a:defRPr>
      </a:lvl6pPr>
      <a:lvl7pPr marL="3526932" algn="l" defTabSz="1175644" rtl="0" eaLnBrk="1" latinLnBrk="0" hangingPunct="1">
        <a:defRPr sz="2300" kern="1200">
          <a:solidFill>
            <a:schemeClr val="tx1"/>
          </a:solidFill>
          <a:latin typeface="+mn-lt"/>
          <a:ea typeface="+mn-ea"/>
          <a:cs typeface="+mn-cs"/>
        </a:defRPr>
      </a:lvl7pPr>
      <a:lvl8pPr marL="4114754" algn="l" defTabSz="1175644" rtl="0" eaLnBrk="1" latinLnBrk="0" hangingPunct="1">
        <a:defRPr sz="2300" kern="1200">
          <a:solidFill>
            <a:schemeClr val="tx1"/>
          </a:solidFill>
          <a:latin typeface="+mn-lt"/>
          <a:ea typeface="+mn-ea"/>
          <a:cs typeface="+mn-cs"/>
        </a:defRPr>
      </a:lvl8pPr>
      <a:lvl9pPr marL="4702576" algn="l" defTabSz="1175644"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3525"/>
            <a:ext cx="12801600" cy="472655"/>
          </a:xfrm>
          <a:prstGeom prst="rect">
            <a:avLst/>
          </a:prstGeom>
          <a:noFill/>
        </p:spPr>
        <p:txBody>
          <a:bodyPr wrap="square" lIns="117564" tIns="58782" rIns="117564" bIns="58782" rtlCol="0">
            <a:spAutoFit/>
          </a:bodyPr>
          <a:lstStyle/>
          <a:p>
            <a:pPr algn="ctr"/>
            <a:r>
              <a:rPr lang="en-US" b="1" dirty="0"/>
              <a:t>USA Chart BUFFALO Pathology &amp; Laboratory Medicine</a:t>
            </a:r>
          </a:p>
        </p:txBody>
      </p:sp>
      <p:graphicFrame>
        <p:nvGraphicFramePr>
          <p:cNvPr id="4" name="Table 3"/>
          <p:cNvGraphicFramePr>
            <a:graphicFrameLocks noGrp="1"/>
          </p:cNvGraphicFramePr>
          <p:nvPr>
            <p:extLst>
              <p:ext uri="{D42A27DB-BD31-4B8C-83A1-F6EECF244321}">
                <p14:modId xmlns:p14="http://schemas.microsoft.com/office/powerpoint/2010/main" val="3755567983"/>
              </p:ext>
            </p:extLst>
          </p:nvPr>
        </p:nvGraphicFramePr>
        <p:xfrm>
          <a:off x="106680" y="389375"/>
          <a:ext cx="12588240" cy="276505"/>
        </p:xfrm>
        <a:graphic>
          <a:graphicData uri="http://schemas.openxmlformats.org/drawingml/2006/table">
            <a:tbl>
              <a:tblPr/>
              <a:tblGrid>
                <a:gridCol w="1391992">
                  <a:extLst>
                    <a:ext uri="{9D8B030D-6E8A-4147-A177-3AD203B41FA5}">
                      <a16:colId xmlns:a16="http://schemas.microsoft.com/office/drawing/2014/main" val="20000"/>
                    </a:ext>
                  </a:extLst>
                </a:gridCol>
                <a:gridCol w="1854128">
                  <a:extLst>
                    <a:ext uri="{9D8B030D-6E8A-4147-A177-3AD203B41FA5}">
                      <a16:colId xmlns:a16="http://schemas.microsoft.com/office/drawing/2014/main" val="20001"/>
                    </a:ext>
                  </a:extLst>
                </a:gridCol>
                <a:gridCol w="3962400">
                  <a:extLst>
                    <a:ext uri="{9D8B030D-6E8A-4147-A177-3AD203B41FA5}">
                      <a16:colId xmlns:a16="http://schemas.microsoft.com/office/drawing/2014/main" val="20002"/>
                    </a:ext>
                  </a:extLst>
                </a:gridCol>
                <a:gridCol w="5379720">
                  <a:extLst>
                    <a:ext uri="{9D8B030D-6E8A-4147-A177-3AD203B41FA5}">
                      <a16:colId xmlns:a16="http://schemas.microsoft.com/office/drawing/2014/main" val="20003"/>
                    </a:ext>
                  </a:extLst>
                </a:gridCol>
              </a:tblGrid>
              <a:tr h="276505">
                <a:tc>
                  <a:txBody>
                    <a:bodyPr/>
                    <a:lstStyle/>
                    <a:p>
                      <a:pPr algn="ctr" fontAlgn="ctr"/>
                      <a:r>
                        <a:rPr lang="en-US" sz="1200" b="1" i="0" u="none" strike="noStrike" dirty="0">
                          <a:solidFill>
                            <a:srgbClr val="000000"/>
                          </a:solidFill>
                          <a:effectLst/>
                          <a:latin typeface="Calibri"/>
                        </a:rPr>
                        <a:t>CODE</a:t>
                      </a:r>
                      <a:r>
                        <a:rPr lang="en-US" sz="1200" b="1" i="0" u="none" strike="noStrike" baseline="0" dirty="0">
                          <a:solidFill>
                            <a:srgbClr val="000000"/>
                          </a:solidFill>
                          <a:effectLst/>
                          <a:latin typeface="Calibri"/>
                        </a:rPr>
                        <a:t> / PHONE</a:t>
                      </a:r>
                      <a:endParaRPr lang="en-US" sz="1200" b="1" i="0" u="none" strike="noStrike" dirty="0">
                        <a:solidFill>
                          <a:srgbClr val="000000"/>
                        </a:solidFill>
                        <a:effectLst/>
                        <a:latin typeface="Calibri"/>
                      </a:endParaRPr>
                    </a:p>
                  </a:txBody>
                  <a:tcPr marL="12746" marR="12746" marT="103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Calibri"/>
                        </a:rPr>
                        <a:t>DESCRIPTOR</a:t>
                      </a: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Calibri"/>
                        </a:rPr>
                        <a:t>UNIVERSAL ACTIONS</a:t>
                      </a: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Calibri"/>
                        </a:rPr>
                        <a:t>UNIT SPECIFIC ACTIONS</a:t>
                      </a:r>
                    </a:p>
                  </a:txBody>
                  <a:tcPr marL="12746" marR="12746" marT="103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231856782"/>
              </p:ext>
            </p:extLst>
          </p:nvPr>
        </p:nvGraphicFramePr>
        <p:xfrm>
          <a:off x="106680" y="838200"/>
          <a:ext cx="12588240" cy="732152"/>
        </p:xfrm>
        <a:graphic>
          <a:graphicData uri="http://schemas.openxmlformats.org/drawingml/2006/table">
            <a:tbl>
              <a:tblPr/>
              <a:tblGrid>
                <a:gridCol w="138684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3962400">
                  <a:extLst>
                    <a:ext uri="{9D8B030D-6E8A-4147-A177-3AD203B41FA5}">
                      <a16:colId xmlns:a16="http://schemas.microsoft.com/office/drawing/2014/main" val="20002"/>
                    </a:ext>
                  </a:extLst>
                </a:gridCol>
                <a:gridCol w="5379720">
                  <a:extLst>
                    <a:ext uri="{9D8B030D-6E8A-4147-A177-3AD203B41FA5}">
                      <a16:colId xmlns:a16="http://schemas.microsoft.com/office/drawing/2014/main" val="20003"/>
                    </a:ext>
                  </a:extLst>
                </a:gridCol>
              </a:tblGrid>
              <a:tr h="183038">
                <a:tc rowSpan="4">
                  <a:txBody>
                    <a:bodyPr/>
                    <a:lstStyle/>
                    <a:p>
                      <a:pPr algn="ctr" fontAlgn="ctr"/>
                      <a:r>
                        <a:rPr lang="en-US" sz="1400" b="1" i="0" u="none" strike="noStrike" dirty="0">
                          <a:solidFill>
                            <a:srgbClr val="FFFFFF"/>
                          </a:solidFill>
                          <a:effectLst/>
                          <a:latin typeface="Calibri"/>
                        </a:rPr>
                        <a:t>CODE BLUE       (MEDICAL)    x2222</a:t>
                      </a:r>
                    </a:p>
                  </a:txBody>
                  <a:tcPr marL="12746" marR="12746" marT="103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fontAlgn="b"/>
                      <a:r>
                        <a:rPr lang="en-US" sz="1000" b="1" i="0" u="none" strike="noStrike" dirty="0">
                          <a:solidFill>
                            <a:srgbClr val="000000"/>
                          </a:solidFill>
                          <a:effectLst/>
                          <a:latin typeface="Calibri"/>
                        </a:rPr>
                        <a:t>CARDIAC ARREST </a:t>
                      </a:r>
                    </a:p>
                  </a:txBody>
                  <a:tcPr marL="12746" marR="12746" marT="103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a:rPr>
                        <a:t>Cardiac arrest team respond to designated location.</a:t>
                      </a: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l" fontAlgn="b"/>
                      <a:r>
                        <a:rPr lang="en-US" sz="1100" b="0" i="0" u="none" strike="noStrike" dirty="0">
                          <a:solidFill>
                            <a:srgbClr val="000000"/>
                          </a:solidFill>
                          <a:effectLst/>
                          <a:latin typeface="Calibri"/>
                        </a:rPr>
                        <a:t>I</a:t>
                      </a:r>
                      <a:r>
                        <a:rPr lang="en-US" sz="1100" b="0" i="0" u="none" strike="noStrike" baseline="0" dirty="0">
                          <a:solidFill>
                            <a:srgbClr val="000000"/>
                          </a:solidFill>
                          <a:effectLst/>
                          <a:latin typeface="Calibri"/>
                        </a:rPr>
                        <a:t>f Code Blue is in Lab area ensure are is clear </a:t>
                      </a:r>
                      <a:r>
                        <a:rPr lang="en-US" sz="1100" b="0" i="0" u="none" strike="noStrike" baseline="0">
                          <a:solidFill>
                            <a:srgbClr val="000000"/>
                          </a:solidFill>
                          <a:effectLst/>
                          <a:latin typeface="Calibri"/>
                        </a:rPr>
                        <a:t>for responding team.</a:t>
                      </a:r>
                      <a:endParaRPr lang="en-US" sz="1100" b="0" i="0" u="none" strike="noStrike" dirty="0">
                        <a:solidFill>
                          <a:srgbClr val="000000"/>
                        </a:solidFill>
                        <a:effectLst/>
                        <a:latin typeface="Calibri"/>
                      </a:endParaRPr>
                    </a:p>
                  </a:txBody>
                  <a:tcPr marL="12746" marR="12746" marT="103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3038">
                <a:tc vMerge="1">
                  <a:txBody>
                    <a:bodyPr/>
                    <a:lstStyle/>
                    <a:p>
                      <a:endParaRPr lang="en-US"/>
                    </a:p>
                  </a:txBody>
                  <a:tcPr/>
                </a:tc>
                <a:tc>
                  <a:txBody>
                    <a:bodyPr/>
                    <a:lstStyle/>
                    <a:p>
                      <a:pPr algn="ctr" fontAlgn="b"/>
                      <a:r>
                        <a:rPr lang="en-US" sz="1000" b="1" i="0" u="none" strike="noStrike" dirty="0">
                          <a:solidFill>
                            <a:srgbClr val="000000"/>
                          </a:solidFill>
                          <a:effectLst/>
                          <a:latin typeface="Calibri"/>
                        </a:rPr>
                        <a:t>RAPID</a:t>
                      </a:r>
                      <a:r>
                        <a:rPr lang="en-US" sz="1000" b="1" i="0" u="none" strike="noStrike" baseline="0" dirty="0">
                          <a:solidFill>
                            <a:srgbClr val="000000"/>
                          </a:solidFill>
                          <a:effectLst/>
                          <a:latin typeface="Calibri"/>
                        </a:rPr>
                        <a:t> RESPONSE</a:t>
                      </a:r>
                      <a:endParaRPr lang="en-US" sz="1000" b="1" i="0" u="none" strike="noStrike" dirty="0">
                        <a:solidFill>
                          <a:srgbClr val="000000"/>
                        </a:solidFill>
                        <a:effectLst/>
                        <a:latin typeface="Calibri"/>
                      </a:endParaRPr>
                    </a:p>
                  </a:txBody>
                  <a:tcPr marL="12746" marR="12746" marT="103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a:rPr>
                        <a:t>Rapid Response team respond to designated location.</a:t>
                      </a: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b"/>
                      <a:endParaRPr lang="en-US" sz="1100" b="0" i="0" u="none" strike="noStrike" dirty="0">
                        <a:solidFill>
                          <a:srgbClr val="000000"/>
                        </a:solidFill>
                        <a:effectLst/>
                        <a:latin typeface="Calibri"/>
                      </a:endParaRPr>
                    </a:p>
                  </a:txBody>
                  <a:tcPr marL="12746" marR="12746" marT="10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3038">
                <a:tc vMerge="1">
                  <a:txBody>
                    <a:bodyPr/>
                    <a:lstStyle/>
                    <a:p>
                      <a:endParaRPr lang="en-US"/>
                    </a:p>
                  </a:txBody>
                  <a:tcPr/>
                </a:tc>
                <a:tc>
                  <a:txBody>
                    <a:bodyPr/>
                    <a:lstStyle/>
                    <a:p>
                      <a:pPr algn="ctr" fontAlgn="b"/>
                      <a:r>
                        <a:rPr lang="en-US" sz="1000" b="1" i="0" u="none" strike="noStrike" dirty="0">
                          <a:solidFill>
                            <a:srgbClr val="000000"/>
                          </a:solidFill>
                          <a:effectLst/>
                          <a:latin typeface="Calibri"/>
                        </a:rPr>
                        <a:t>RAPID</a:t>
                      </a:r>
                      <a:r>
                        <a:rPr lang="en-US" sz="1000" b="1" i="0" u="none" strike="noStrike" baseline="0" dirty="0">
                          <a:solidFill>
                            <a:srgbClr val="000000"/>
                          </a:solidFill>
                          <a:effectLst/>
                          <a:latin typeface="Calibri"/>
                        </a:rPr>
                        <a:t> RESPONSE-</a:t>
                      </a:r>
                      <a:r>
                        <a:rPr lang="en-US" sz="1000" b="1" i="0" u="none" strike="noStrike" dirty="0">
                          <a:solidFill>
                            <a:srgbClr val="000000"/>
                          </a:solidFill>
                          <a:effectLst/>
                          <a:latin typeface="Calibri"/>
                        </a:rPr>
                        <a:t>STROKE </a:t>
                      </a:r>
                    </a:p>
                  </a:txBody>
                  <a:tcPr marL="12746" marR="12746" marT="103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a:rPr>
                        <a:t>Stroke team respond to designated location.</a:t>
                      </a: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b"/>
                      <a:endParaRPr lang="en-US" sz="1100" b="0" i="0" u="none" strike="noStrike" dirty="0">
                        <a:solidFill>
                          <a:srgbClr val="000000"/>
                        </a:solidFill>
                        <a:effectLst/>
                        <a:latin typeface="Calibri"/>
                      </a:endParaRPr>
                    </a:p>
                  </a:txBody>
                  <a:tcPr marL="12746" marR="12746" marT="10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3038">
                <a:tc vMerge="1">
                  <a:txBody>
                    <a:bodyPr/>
                    <a:lstStyle/>
                    <a:p>
                      <a:endParaRPr lang="en-US"/>
                    </a:p>
                  </a:txBody>
                  <a:tcPr/>
                </a:tc>
                <a:tc>
                  <a:txBody>
                    <a:bodyPr/>
                    <a:lstStyle/>
                    <a:p>
                      <a:pPr algn="ctr" fontAlgn="b"/>
                      <a:r>
                        <a:rPr lang="en-US" sz="1000" b="1" i="0" u="none" strike="noStrike" dirty="0">
                          <a:solidFill>
                            <a:srgbClr val="000000"/>
                          </a:solidFill>
                          <a:effectLst/>
                          <a:latin typeface="Calibri"/>
                        </a:rPr>
                        <a:t>RAPID RESPONSE-AIRWAY </a:t>
                      </a:r>
                    </a:p>
                  </a:txBody>
                  <a:tcPr marL="12746" marR="12746" marT="103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a:rPr>
                        <a:t>Airway</a:t>
                      </a:r>
                      <a:r>
                        <a:rPr lang="en-US" sz="1000" b="0" i="0" u="none" strike="noStrike" baseline="0" dirty="0">
                          <a:solidFill>
                            <a:srgbClr val="000000"/>
                          </a:solidFill>
                          <a:effectLst/>
                          <a:latin typeface="Calibri"/>
                        </a:rPr>
                        <a:t> </a:t>
                      </a:r>
                      <a:r>
                        <a:rPr lang="en-US" sz="1000" b="0" i="0" u="none" strike="noStrike" dirty="0">
                          <a:solidFill>
                            <a:srgbClr val="000000"/>
                          </a:solidFill>
                          <a:effectLst/>
                          <a:latin typeface="Calibri"/>
                        </a:rPr>
                        <a:t>team respond to designated location.</a:t>
                      </a: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b"/>
                      <a:endParaRPr lang="en-US" sz="1100" b="0" i="0" u="none" strike="noStrike" dirty="0">
                        <a:solidFill>
                          <a:srgbClr val="000000"/>
                        </a:solidFill>
                        <a:effectLst/>
                        <a:latin typeface="Calibri"/>
                      </a:endParaRPr>
                    </a:p>
                  </a:txBody>
                  <a:tcPr marL="12746" marR="12746" marT="10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899416884"/>
              </p:ext>
            </p:extLst>
          </p:nvPr>
        </p:nvGraphicFramePr>
        <p:xfrm>
          <a:off x="106683" y="1752600"/>
          <a:ext cx="12588237" cy="771525"/>
        </p:xfrm>
        <a:graphic>
          <a:graphicData uri="http://schemas.openxmlformats.org/drawingml/2006/table">
            <a:tbl>
              <a:tblPr/>
              <a:tblGrid>
                <a:gridCol w="1391991">
                  <a:extLst>
                    <a:ext uri="{9D8B030D-6E8A-4147-A177-3AD203B41FA5}">
                      <a16:colId xmlns:a16="http://schemas.microsoft.com/office/drawing/2014/main" val="20000"/>
                    </a:ext>
                  </a:extLst>
                </a:gridCol>
                <a:gridCol w="1854126">
                  <a:extLst>
                    <a:ext uri="{9D8B030D-6E8A-4147-A177-3AD203B41FA5}">
                      <a16:colId xmlns:a16="http://schemas.microsoft.com/office/drawing/2014/main" val="20001"/>
                    </a:ext>
                  </a:extLst>
                </a:gridCol>
                <a:gridCol w="3962400">
                  <a:extLst>
                    <a:ext uri="{9D8B030D-6E8A-4147-A177-3AD203B41FA5}">
                      <a16:colId xmlns:a16="http://schemas.microsoft.com/office/drawing/2014/main" val="20002"/>
                    </a:ext>
                  </a:extLst>
                </a:gridCol>
                <a:gridCol w="5379720">
                  <a:extLst>
                    <a:ext uri="{9D8B030D-6E8A-4147-A177-3AD203B41FA5}">
                      <a16:colId xmlns:a16="http://schemas.microsoft.com/office/drawing/2014/main" val="20003"/>
                    </a:ext>
                  </a:extLst>
                </a:gridCol>
              </a:tblGrid>
              <a:tr h="632110">
                <a:tc>
                  <a:txBody>
                    <a:bodyPr/>
                    <a:lstStyle/>
                    <a:p>
                      <a:pPr algn="ctr" fontAlgn="ctr"/>
                      <a:r>
                        <a:rPr lang="en-US" sz="1400" b="1" i="0" u="none" strike="noStrike" dirty="0">
                          <a:solidFill>
                            <a:srgbClr val="FFFFFF"/>
                          </a:solidFill>
                          <a:effectLst/>
                          <a:latin typeface="Calibri"/>
                        </a:rPr>
                        <a:t>CODE RED            (FIRE)             x3333</a:t>
                      </a:r>
                    </a:p>
                  </a:txBody>
                  <a:tcPr marL="12746" marR="12746" marT="103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000" b="1" i="0" u="none" strike="noStrike" dirty="0">
                          <a:solidFill>
                            <a:srgbClr val="000000"/>
                          </a:solidFill>
                          <a:effectLst/>
                          <a:latin typeface="Calibri"/>
                        </a:rPr>
                        <a:t>FIRE</a:t>
                      </a: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1175644" rtl="0" eaLnBrk="1" fontAlgn="ctr"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mn-lt"/>
                        </a:rPr>
                        <a:t>RACE</a:t>
                      </a:r>
                      <a:r>
                        <a:rPr lang="en-US" sz="1000" b="1" i="0" u="none" strike="noStrike" baseline="0" dirty="0">
                          <a:solidFill>
                            <a:srgbClr val="000000"/>
                          </a:solidFill>
                          <a:effectLst/>
                          <a:latin typeface="+mn-lt"/>
                        </a:rPr>
                        <a:t> - </a:t>
                      </a:r>
                      <a:r>
                        <a:rPr lang="en-US" sz="1000" b="1" i="0" u="none" strike="noStrike" baseline="0" dirty="0">
                          <a:solidFill>
                            <a:srgbClr val="000000"/>
                          </a:solidFill>
                          <a:effectLst/>
                          <a:latin typeface="Calibri"/>
                        </a:rPr>
                        <a:t>R</a:t>
                      </a:r>
                      <a:r>
                        <a:rPr lang="en-US" sz="1000" b="0" i="0" u="none" strike="noStrike" dirty="0">
                          <a:solidFill>
                            <a:srgbClr val="000000"/>
                          </a:solidFill>
                          <a:effectLst/>
                          <a:latin typeface="Calibri"/>
                        </a:rPr>
                        <a:t>escue, </a:t>
                      </a:r>
                      <a:r>
                        <a:rPr lang="en-US" sz="1000" b="1" i="0" u="none" strike="noStrike" dirty="0">
                          <a:solidFill>
                            <a:srgbClr val="000000"/>
                          </a:solidFill>
                          <a:effectLst/>
                          <a:latin typeface="Calibri"/>
                        </a:rPr>
                        <a:t>A</a:t>
                      </a:r>
                      <a:r>
                        <a:rPr lang="en-US" sz="1000" b="0" i="0" u="none" strike="noStrike" dirty="0">
                          <a:solidFill>
                            <a:srgbClr val="000000"/>
                          </a:solidFill>
                          <a:effectLst/>
                          <a:latin typeface="Calibri"/>
                        </a:rPr>
                        <a:t>larm, </a:t>
                      </a:r>
                      <a:r>
                        <a:rPr lang="en-US" sz="1000" b="1" i="0" u="none" strike="noStrike" dirty="0">
                          <a:solidFill>
                            <a:srgbClr val="000000"/>
                          </a:solidFill>
                          <a:effectLst/>
                          <a:latin typeface="Calibri"/>
                        </a:rPr>
                        <a:t>C</a:t>
                      </a:r>
                      <a:r>
                        <a:rPr lang="en-US" sz="1000" b="0" i="0" u="none" strike="noStrike" dirty="0">
                          <a:solidFill>
                            <a:srgbClr val="000000"/>
                          </a:solidFill>
                          <a:effectLst/>
                          <a:latin typeface="Calibri"/>
                        </a:rPr>
                        <a:t>ontain, </a:t>
                      </a:r>
                      <a:r>
                        <a:rPr lang="en-US" sz="1000" b="1" i="0" u="none" strike="noStrike" dirty="0">
                          <a:solidFill>
                            <a:srgbClr val="000000"/>
                          </a:solidFill>
                          <a:effectLst/>
                          <a:latin typeface="Calibri"/>
                        </a:rPr>
                        <a:t>E</a:t>
                      </a:r>
                      <a:r>
                        <a:rPr lang="en-US" sz="1000" b="0" i="0" u="none" strike="noStrike" dirty="0">
                          <a:solidFill>
                            <a:srgbClr val="000000"/>
                          </a:solidFill>
                          <a:effectLst/>
                          <a:latin typeface="Calibri"/>
                        </a:rPr>
                        <a:t>vacuate</a:t>
                      </a:r>
                    </a:p>
                    <a:p>
                      <a:pPr marL="0" marR="0" indent="0" algn="l" defTabSz="1175644" rtl="0" eaLnBrk="1" fontAlgn="ctr" latinLnBrk="0" hangingPunct="1">
                        <a:lnSpc>
                          <a:spcPct val="100000"/>
                        </a:lnSpc>
                        <a:spcBef>
                          <a:spcPts val="0"/>
                        </a:spcBef>
                        <a:spcAft>
                          <a:spcPts val="0"/>
                        </a:spcAft>
                        <a:buClrTx/>
                        <a:buSzTx/>
                        <a:buFontTx/>
                        <a:buNone/>
                        <a:tabLst/>
                        <a:defRPr/>
                      </a:pPr>
                      <a:endParaRPr lang="en-US" sz="1000" b="0" i="0" u="none" strike="noStrike" dirty="0">
                        <a:solidFill>
                          <a:srgbClr val="000000"/>
                        </a:solidFill>
                        <a:effectLst/>
                        <a:latin typeface="Calibri"/>
                      </a:endParaRPr>
                    </a:p>
                    <a:p>
                      <a:pPr algn="l" fontAlgn="ctr"/>
                      <a:r>
                        <a:rPr lang="en-US" sz="1000" b="1" i="0" u="none" strike="noStrike" dirty="0">
                          <a:solidFill>
                            <a:srgbClr val="000000"/>
                          </a:solidFill>
                          <a:effectLst/>
                          <a:latin typeface="Calibri"/>
                        </a:rPr>
                        <a:t>Area in Alarm: </a:t>
                      </a:r>
                      <a:r>
                        <a:rPr lang="en-US" sz="1000" b="0" i="0" u="none" strike="noStrike" dirty="0">
                          <a:solidFill>
                            <a:srgbClr val="000000"/>
                          </a:solidFill>
                          <a:effectLst/>
                          <a:latin typeface="Calibri"/>
                        </a:rPr>
                        <a:t>Strobes flashing</a:t>
                      </a:r>
                      <a:r>
                        <a:rPr lang="en-US" sz="1000" b="0" i="0" u="none" strike="noStrike" baseline="0" dirty="0">
                          <a:solidFill>
                            <a:srgbClr val="000000"/>
                          </a:solidFill>
                          <a:effectLst/>
                          <a:latin typeface="Calibri"/>
                        </a:rPr>
                        <a:t> and no location announcement indicates area in alarm.  Defend in place or evacuate as appropriate.</a:t>
                      </a:r>
                      <a:endParaRPr lang="en-US" sz="1000" b="1" i="0" u="none" strike="noStrike" dirty="0">
                        <a:solidFill>
                          <a:srgbClr val="000000"/>
                        </a:solidFill>
                        <a:effectLst/>
                        <a:latin typeface="Calibri"/>
                      </a:endParaRP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effectLst/>
                          <a:latin typeface="+mn-lt"/>
                        </a:rPr>
                        <a:t>If strobe</a:t>
                      </a:r>
                      <a:r>
                        <a:rPr lang="en-US" sz="1000" b="0" i="0" u="none" strike="noStrike" baseline="0" dirty="0">
                          <a:effectLst/>
                          <a:latin typeface="+mn-lt"/>
                        </a:rPr>
                        <a:t> lights are flashing:</a:t>
                      </a:r>
                      <a:endParaRPr lang="en-US" sz="1000" b="0" i="0" u="none" strike="noStrike" dirty="0">
                        <a:effectLst/>
                        <a:latin typeface="+mn-lt"/>
                      </a:endParaRPr>
                    </a:p>
                    <a:p>
                      <a:pPr algn="l" fontAlgn="ctr"/>
                      <a:r>
                        <a:rPr lang="en-US" sz="1000" b="0" i="0" u="none" strike="noStrike" dirty="0">
                          <a:effectLst/>
                          <a:latin typeface="+mn-lt"/>
                        </a:rPr>
                        <a:t>Take immediate action.  Follow the RACE procedure.                                                                            </a:t>
                      </a:r>
                    </a:p>
                    <a:p>
                      <a:pPr algn="l" fontAlgn="ctr"/>
                      <a:r>
                        <a:rPr lang="en-US" sz="1000" b="0" i="0" u="none" strike="noStrike" dirty="0">
                          <a:effectLst/>
                          <a:latin typeface="+mn-lt"/>
                        </a:rPr>
                        <a:t>2B, 2E Labs: See evacuation procedure located by the evacuation stairwells.                                     </a:t>
                      </a:r>
                    </a:p>
                    <a:p>
                      <a:pPr algn="l" fontAlgn="ctr"/>
                      <a:r>
                        <a:rPr lang="en-US" sz="1000" b="0" i="0" u="none" strike="noStrike" dirty="0">
                          <a:effectLst/>
                          <a:latin typeface="+mn-lt"/>
                        </a:rPr>
                        <a:t>Out Patient Lab: See evacuation procedure located by the MSDS book.</a:t>
                      </a:r>
                    </a:p>
                    <a:p>
                      <a:pPr algn="l" fontAlgn="ctr"/>
                      <a:r>
                        <a:rPr lang="en-US" sz="1000" b="0" i="0" u="none" strike="noStrike" dirty="0">
                          <a:effectLst/>
                          <a:latin typeface="+mn-lt"/>
                        </a:rPr>
                        <a:t>Stay</a:t>
                      </a:r>
                      <a:r>
                        <a:rPr lang="en-US" sz="1000" b="0" i="0" u="none" strike="noStrike" baseline="0" dirty="0">
                          <a:effectLst/>
                          <a:latin typeface="+mn-lt"/>
                        </a:rPr>
                        <a:t> in place for all other Code Red announcements.</a:t>
                      </a:r>
                      <a:endParaRPr lang="en-US" sz="1000" b="0" i="0" u="none" strike="noStrike" dirty="0">
                        <a:effectLst/>
                        <a:latin typeface="+mn-lt"/>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287537056"/>
              </p:ext>
            </p:extLst>
          </p:nvPr>
        </p:nvGraphicFramePr>
        <p:xfrm>
          <a:off x="106680" y="2667000"/>
          <a:ext cx="12588240" cy="1051718"/>
        </p:xfrm>
        <a:graphic>
          <a:graphicData uri="http://schemas.openxmlformats.org/drawingml/2006/table">
            <a:tbl>
              <a:tblPr/>
              <a:tblGrid>
                <a:gridCol w="138684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3962400">
                  <a:extLst>
                    <a:ext uri="{9D8B030D-6E8A-4147-A177-3AD203B41FA5}">
                      <a16:colId xmlns:a16="http://schemas.microsoft.com/office/drawing/2014/main" val="20002"/>
                    </a:ext>
                  </a:extLst>
                </a:gridCol>
                <a:gridCol w="5379720">
                  <a:extLst>
                    <a:ext uri="{9D8B030D-6E8A-4147-A177-3AD203B41FA5}">
                      <a16:colId xmlns:a16="http://schemas.microsoft.com/office/drawing/2014/main" val="20003"/>
                    </a:ext>
                  </a:extLst>
                </a:gridCol>
              </a:tblGrid>
              <a:tr h="183038">
                <a:tc rowSpan="4">
                  <a:txBody>
                    <a:bodyPr/>
                    <a:lstStyle/>
                    <a:p>
                      <a:pPr algn="ctr" fontAlgn="ctr"/>
                      <a:r>
                        <a:rPr lang="en-US" sz="1400" b="1" i="0" u="none" strike="noStrike" dirty="0">
                          <a:solidFill>
                            <a:srgbClr val="000000"/>
                          </a:solidFill>
                          <a:effectLst/>
                          <a:latin typeface="Calibri"/>
                        </a:rPr>
                        <a:t>CODE YELLOW     (SECURITY)   x5555</a:t>
                      </a:r>
                    </a:p>
                  </a:txBody>
                  <a:tcPr marL="12746" marR="12746" marT="103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0" u="none" strike="noStrike" dirty="0">
                          <a:solidFill>
                            <a:srgbClr val="000000"/>
                          </a:solidFill>
                          <a:effectLst/>
                          <a:latin typeface="Calibri"/>
                        </a:rPr>
                        <a:t>LOCKDOWN</a:t>
                      </a: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a:rPr>
                        <a:t> Lock Area</a:t>
                      </a:r>
                      <a:r>
                        <a:rPr lang="en-US" sz="1000" b="0" i="0" u="none" strike="noStrike" baseline="0" dirty="0">
                          <a:solidFill>
                            <a:srgbClr val="000000"/>
                          </a:solidFill>
                          <a:effectLst/>
                          <a:latin typeface="Calibri"/>
                        </a:rPr>
                        <a:t>.  </a:t>
                      </a:r>
                      <a:r>
                        <a:rPr lang="en-US" sz="1000" b="0" i="0" u="none" strike="noStrike" dirty="0">
                          <a:solidFill>
                            <a:srgbClr val="000000"/>
                          </a:solidFill>
                          <a:effectLst/>
                          <a:latin typeface="Calibri"/>
                        </a:rPr>
                        <a:t>Evacuate (</a:t>
                      </a:r>
                      <a:r>
                        <a:rPr lang="en-US" sz="1000" b="1" i="0" u="none" strike="noStrike" dirty="0">
                          <a:solidFill>
                            <a:srgbClr val="000000"/>
                          </a:solidFill>
                          <a:effectLst/>
                          <a:latin typeface="Calibri"/>
                        </a:rPr>
                        <a:t>Run</a:t>
                      </a:r>
                      <a:r>
                        <a:rPr lang="en-US" sz="1000" b="0" i="0" u="none" strike="noStrike" dirty="0">
                          <a:solidFill>
                            <a:srgbClr val="000000"/>
                          </a:solidFill>
                          <a:effectLst/>
                          <a:latin typeface="Calibri"/>
                        </a:rPr>
                        <a:t>), Evade (</a:t>
                      </a:r>
                      <a:r>
                        <a:rPr lang="en-US" sz="1000" b="1" i="0" u="none" strike="noStrike" dirty="0">
                          <a:solidFill>
                            <a:srgbClr val="000000"/>
                          </a:solidFill>
                          <a:effectLst/>
                          <a:latin typeface="Calibri"/>
                        </a:rPr>
                        <a:t>Hide</a:t>
                      </a:r>
                      <a:r>
                        <a:rPr lang="en-US" sz="1000" b="0" i="0" u="none" strike="noStrike" dirty="0">
                          <a:solidFill>
                            <a:srgbClr val="000000"/>
                          </a:solidFill>
                          <a:effectLst/>
                          <a:latin typeface="Calibri"/>
                        </a:rPr>
                        <a:t>), Engage (</a:t>
                      </a:r>
                      <a:r>
                        <a:rPr lang="en-US" sz="1000" b="1" i="0" u="none" strike="noStrike" dirty="0">
                          <a:solidFill>
                            <a:srgbClr val="000000"/>
                          </a:solidFill>
                          <a:effectLst/>
                          <a:latin typeface="Calibri"/>
                        </a:rPr>
                        <a:t>Fight</a:t>
                      </a:r>
                      <a:r>
                        <a:rPr lang="en-US" sz="1000" b="0" i="0" u="none" strike="noStrike" dirty="0">
                          <a:solidFill>
                            <a:srgbClr val="000000"/>
                          </a:solidFill>
                          <a:effectLst/>
                          <a:latin typeface="Calibri"/>
                        </a:rPr>
                        <a:t>)</a:t>
                      </a: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mn-lt"/>
                        </a:rPr>
                        <a:t>Move staff, patients and visitors from corridors and open areas to nearest rooms with doors.</a:t>
                      </a:r>
                      <a:r>
                        <a:rPr lang="en-US" sz="1000" b="0" i="0" u="none" strike="noStrike" baseline="0" dirty="0">
                          <a:solidFill>
                            <a:srgbClr val="000000"/>
                          </a:solidFill>
                          <a:effectLst/>
                          <a:latin typeface="+mn-lt"/>
                        </a:rPr>
                        <a:t>  Lock or barricade doors.</a:t>
                      </a:r>
                      <a:endParaRPr lang="en-US" sz="1000" b="0" i="0" u="none" strike="noStrike" dirty="0">
                        <a:solidFill>
                          <a:srgbClr val="000000"/>
                        </a:solidFill>
                        <a:effectLst/>
                        <a:latin typeface="Calibri"/>
                      </a:endParaRPr>
                    </a:p>
                  </a:txBody>
                  <a:tcPr marL="12746" marR="12746" marT="10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3038">
                <a:tc vMerge="1">
                  <a:txBody>
                    <a:bodyPr/>
                    <a:lstStyle/>
                    <a:p>
                      <a:endParaRPr lang="en-US"/>
                    </a:p>
                  </a:txBody>
                  <a:tcPr/>
                </a:tc>
                <a:tc>
                  <a:txBody>
                    <a:bodyPr/>
                    <a:lstStyle/>
                    <a:p>
                      <a:pPr algn="ctr" fontAlgn="b"/>
                      <a:r>
                        <a:rPr lang="en-US" sz="1000" b="1" i="0" u="none" strike="noStrike" dirty="0">
                          <a:solidFill>
                            <a:srgbClr val="000000"/>
                          </a:solidFill>
                          <a:effectLst/>
                          <a:latin typeface="Calibri"/>
                        </a:rPr>
                        <a:t>MISSING PATIENT</a:t>
                      </a: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a:rPr>
                        <a:t> Check</a:t>
                      </a:r>
                      <a:r>
                        <a:rPr lang="en-US" sz="1000" b="0" i="0" u="none" strike="noStrike" baseline="0" dirty="0">
                          <a:solidFill>
                            <a:srgbClr val="000000"/>
                          </a:solidFill>
                          <a:effectLst/>
                          <a:latin typeface="Calibri"/>
                        </a:rPr>
                        <a:t> email for description.  Search Area of Responsibility</a:t>
                      </a:r>
                      <a:endParaRPr lang="en-US" sz="1000" b="0" i="0" u="none" strike="noStrike" dirty="0">
                        <a:solidFill>
                          <a:srgbClr val="000000"/>
                        </a:solidFill>
                        <a:effectLst/>
                        <a:latin typeface="Calibri"/>
                      </a:endParaRP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a:rPr>
                        <a:t>Follow Universal Action</a:t>
                      </a:r>
                    </a:p>
                  </a:txBody>
                  <a:tcPr marL="12746" marR="12746" marT="10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38444">
                <a:tc vMerge="1">
                  <a:txBody>
                    <a:bodyPr/>
                    <a:lstStyle/>
                    <a:p>
                      <a:endParaRPr lang="en-US"/>
                    </a:p>
                  </a:txBody>
                  <a:tcPr/>
                </a:tc>
                <a:tc>
                  <a:txBody>
                    <a:bodyPr/>
                    <a:lstStyle/>
                    <a:p>
                      <a:pPr algn="ctr" fontAlgn="b"/>
                      <a:r>
                        <a:rPr lang="en-US" sz="1000" b="1" i="0" u="none" strike="noStrike" dirty="0">
                          <a:solidFill>
                            <a:srgbClr val="000000"/>
                          </a:solidFill>
                          <a:effectLst/>
                          <a:latin typeface="Calibri"/>
                        </a:rPr>
                        <a:t>MISSING CHILD</a:t>
                      </a: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a:rPr>
                        <a:t> </a:t>
                      </a:r>
                      <a:r>
                        <a:rPr lang="en-US" sz="1000" b="0" i="0" u="none" strike="noStrike" dirty="0">
                          <a:solidFill>
                            <a:srgbClr val="000000"/>
                          </a:solidFill>
                          <a:effectLst/>
                          <a:latin typeface="+mn-lt"/>
                        </a:rPr>
                        <a:t>Check</a:t>
                      </a:r>
                      <a:r>
                        <a:rPr lang="en-US" sz="1000" b="0" i="0" u="none" strike="noStrike" baseline="0" dirty="0">
                          <a:solidFill>
                            <a:srgbClr val="000000"/>
                          </a:solidFill>
                          <a:effectLst/>
                          <a:latin typeface="+mn-lt"/>
                        </a:rPr>
                        <a:t> email for description.  Search Area of Responsibility</a:t>
                      </a:r>
                      <a:endParaRPr lang="en-US" sz="1000" b="0" i="0" u="none" strike="noStrike" dirty="0">
                        <a:solidFill>
                          <a:srgbClr val="000000"/>
                        </a:solidFill>
                        <a:effectLst/>
                        <a:latin typeface="Calibri"/>
                      </a:endParaRP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1175644"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mn-lt"/>
                        </a:rPr>
                        <a:t>Follow Universal Action</a:t>
                      </a:r>
                    </a:p>
                  </a:txBody>
                  <a:tcPr marL="12746" marR="12746" marT="103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8444">
                <a:tc vMerge="1">
                  <a:txBody>
                    <a:bodyPr/>
                    <a:lstStyle/>
                    <a:p>
                      <a:pPr algn="ctr" fontAlgn="ctr"/>
                      <a:endParaRPr lang="en-US" sz="1200" b="1" i="0" u="none" strike="noStrike" dirty="0">
                        <a:solidFill>
                          <a:srgbClr val="000000"/>
                        </a:solidFill>
                        <a:effectLst/>
                        <a:latin typeface="Calibri"/>
                      </a:endParaRPr>
                    </a:p>
                  </a:txBody>
                  <a:tcPr marL="9104" marR="9104" marT="910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1" i="0" u="none" strike="noStrike" dirty="0">
                          <a:solidFill>
                            <a:srgbClr val="000000"/>
                          </a:solidFill>
                          <a:effectLst/>
                          <a:latin typeface="Calibri"/>
                        </a:rPr>
                        <a:t>BERT</a:t>
                      </a: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a:rPr>
                        <a:t>BERT</a:t>
                      </a:r>
                      <a:r>
                        <a:rPr lang="en-US" sz="1000" b="0" i="0" u="none" strike="noStrike" baseline="0" dirty="0">
                          <a:solidFill>
                            <a:srgbClr val="000000"/>
                          </a:solidFill>
                          <a:effectLst/>
                          <a:latin typeface="Calibri"/>
                        </a:rPr>
                        <a:t> team respond to designated area.</a:t>
                      </a:r>
                      <a:endParaRPr lang="en-US" sz="1000" b="0" i="0" u="none" strike="noStrike" dirty="0">
                        <a:solidFill>
                          <a:srgbClr val="000000"/>
                        </a:solidFill>
                        <a:effectLst/>
                        <a:latin typeface="Calibri"/>
                      </a:endParaRP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1175644"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mn-lt"/>
                        </a:rPr>
                        <a:t>Follow Universal Action</a:t>
                      </a:r>
                    </a:p>
                    <a:p>
                      <a:pPr algn="l" fontAlgn="b"/>
                      <a:endParaRPr lang="en-US" sz="1000" b="0" i="0" u="none" strike="noStrike" dirty="0">
                        <a:solidFill>
                          <a:srgbClr val="000000"/>
                        </a:solidFill>
                        <a:effectLst/>
                        <a:latin typeface="Calibri"/>
                      </a:endParaRPr>
                    </a:p>
                  </a:txBody>
                  <a:tcPr marL="12746" marR="12746" marT="103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865343579"/>
              </p:ext>
            </p:extLst>
          </p:nvPr>
        </p:nvGraphicFramePr>
        <p:xfrm>
          <a:off x="106680" y="3907895"/>
          <a:ext cx="12588240" cy="3254905"/>
        </p:xfrm>
        <a:graphic>
          <a:graphicData uri="http://schemas.openxmlformats.org/drawingml/2006/table">
            <a:tbl>
              <a:tblPr/>
              <a:tblGrid>
                <a:gridCol w="138684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3962400">
                  <a:extLst>
                    <a:ext uri="{9D8B030D-6E8A-4147-A177-3AD203B41FA5}">
                      <a16:colId xmlns:a16="http://schemas.microsoft.com/office/drawing/2014/main" val="20002"/>
                    </a:ext>
                  </a:extLst>
                </a:gridCol>
                <a:gridCol w="5379720">
                  <a:extLst>
                    <a:ext uri="{9D8B030D-6E8A-4147-A177-3AD203B41FA5}">
                      <a16:colId xmlns:a16="http://schemas.microsoft.com/office/drawing/2014/main" val="20003"/>
                    </a:ext>
                  </a:extLst>
                </a:gridCol>
              </a:tblGrid>
              <a:tr h="206347">
                <a:tc rowSpan="9">
                  <a:txBody>
                    <a:bodyPr/>
                    <a:lstStyle/>
                    <a:p>
                      <a:pPr algn="ctr" fontAlgn="ctr"/>
                      <a:r>
                        <a:rPr lang="en-US" sz="1400" b="1" i="0" u="none" strike="noStrike" dirty="0">
                          <a:solidFill>
                            <a:srgbClr val="000000"/>
                          </a:solidFill>
                          <a:effectLst/>
                          <a:latin typeface="Calibri"/>
                        </a:rPr>
                        <a:t>CODE GREEN        (FACILITY)     x6666</a:t>
                      </a:r>
                    </a:p>
                  </a:txBody>
                  <a:tcPr marL="12746" marR="12746" marT="103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gridSpan="3">
                  <a:txBody>
                    <a:bodyPr/>
                    <a:lstStyle/>
                    <a:p>
                      <a:pPr algn="ctr" fontAlgn="b"/>
                      <a:r>
                        <a:rPr lang="en-US" sz="1000" b="1" i="0" u="none" strike="noStrike" dirty="0">
                          <a:solidFill>
                            <a:srgbClr val="000000"/>
                          </a:solidFill>
                          <a:effectLst/>
                          <a:latin typeface="Calibri"/>
                        </a:rPr>
                        <a:t>INTERNAL EMERGENCY</a:t>
                      </a:r>
                    </a:p>
                  </a:txBody>
                  <a:tcPr marL="12746" marR="12746" marT="103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95233">
                <a:tc vMerge="1">
                  <a:txBody>
                    <a:bodyPr/>
                    <a:lstStyle/>
                    <a:p>
                      <a:endParaRPr lang="en-US"/>
                    </a:p>
                  </a:txBody>
                  <a:tcPr/>
                </a:tc>
                <a:tc>
                  <a:txBody>
                    <a:bodyPr/>
                    <a:lstStyle/>
                    <a:p>
                      <a:pPr algn="ctr" fontAlgn="b"/>
                      <a:r>
                        <a:rPr lang="en-US" sz="1000" b="1" i="0" u="none" strike="noStrike" dirty="0">
                          <a:solidFill>
                            <a:srgbClr val="000000"/>
                          </a:solidFill>
                          <a:effectLst/>
                          <a:latin typeface="Calibri"/>
                        </a:rPr>
                        <a:t>HAZMAT</a:t>
                      </a: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a:rPr>
                        <a:t>Remove all personnel and patients  from affected areas.</a:t>
                      </a:r>
                      <a:r>
                        <a:rPr lang="en-US" sz="1000" b="0" i="0" u="none" strike="noStrike" baseline="0" dirty="0">
                          <a:solidFill>
                            <a:srgbClr val="000000"/>
                          </a:solidFill>
                          <a:effectLst/>
                          <a:latin typeface="Calibri"/>
                        </a:rPr>
                        <a:t> </a:t>
                      </a:r>
                      <a:r>
                        <a:rPr lang="en-US" sz="1000" b="0" i="0" u="none" strike="noStrike" dirty="0">
                          <a:solidFill>
                            <a:srgbClr val="000000"/>
                          </a:solidFill>
                          <a:effectLst/>
                          <a:latin typeface="Calibri"/>
                        </a:rPr>
                        <a:t> Keep exposed personnel and patients together but segregate from others.</a:t>
                      </a:r>
                      <a:r>
                        <a:rPr lang="en-US" sz="1000" b="0" i="0" u="none" strike="noStrike" baseline="0" dirty="0">
                          <a:solidFill>
                            <a:srgbClr val="000000"/>
                          </a:solidFill>
                          <a:effectLst/>
                          <a:latin typeface="Calibri"/>
                        </a:rPr>
                        <a:t>  </a:t>
                      </a:r>
                      <a:r>
                        <a:rPr lang="en-US" sz="1000" b="0" i="0" u="none" strike="noStrike" dirty="0">
                          <a:solidFill>
                            <a:srgbClr val="000000"/>
                          </a:solidFill>
                          <a:effectLst/>
                          <a:latin typeface="Calibri"/>
                        </a:rPr>
                        <a:t>Secure Area</a:t>
                      </a: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1175644"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mn-lt"/>
                        </a:rPr>
                        <a:t> Follow Universal Action</a:t>
                      </a:r>
                    </a:p>
                    <a:p>
                      <a:pPr algn="l" fontAlgn="b"/>
                      <a:endParaRPr lang="en-US" sz="1000" b="0" i="0" u="none" strike="noStrike" dirty="0">
                        <a:solidFill>
                          <a:srgbClr val="000000"/>
                        </a:solidFill>
                        <a:effectLst/>
                        <a:latin typeface="+mn-lt"/>
                      </a:endParaRPr>
                    </a:p>
                  </a:txBody>
                  <a:tcPr marL="12746" marR="12746" marT="10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30155">
                <a:tc vMerge="1">
                  <a:txBody>
                    <a:bodyPr/>
                    <a:lstStyle/>
                    <a:p>
                      <a:endParaRPr lang="en-US"/>
                    </a:p>
                  </a:txBody>
                  <a:tcPr/>
                </a:tc>
                <a:tc>
                  <a:txBody>
                    <a:bodyPr/>
                    <a:lstStyle/>
                    <a:p>
                      <a:pPr algn="ctr" fontAlgn="b"/>
                      <a:r>
                        <a:rPr lang="en-US" sz="1000" b="1" i="0" u="none" strike="noStrike" dirty="0">
                          <a:solidFill>
                            <a:srgbClr val="000000"/>
                          </a:solidFill>
                          <a:effectLst/>
                          <a:latin typeface="Calibri"/>
                        </a:rPr>
                        <a:t>FLOOD</a:t>
                      </a: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a:rPr>
                        <a:t>Safeguard personnel and  patients; limit impact with available materials; unplug electrical equipment if safe to do so.</a:t>
                      </a: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1175644"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mn-lt"/>
                        </a:rPr>
                        <a:t> Follow Universal Action</a:t>
                      </a:r>
                    </a:p>
                    <a:p>
                      <a:pPr algn="l" fontAlgn="b"/>
                      <a:endParaRPr lang="en-US" sz="1000" b="0" i="0" u="none" strike="noStrike" dirty="0">
                        <a:solidFill>
                          <a:srgbClr val="000000"/>
                        </a:solidFill>
                        <a:effectLst/>
                        <a:latin typeface="+mn-lt"/>
                      </a:endParaRPr>
                    </a:p>
                  </a:txBody>
                  <a:tcPr marL="12746" marR="12746" marT="10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30155">
                <a:tc vMerge="1">
                  <a:txBody>
                    <a:bodyPr/>
                    <a:lstStyle/>
                    <a:p>
                      <a:endParaRPr lang="en-US"/>
                    </a:p>
                  </a:txBody>
                  <a:tcPr/>
                </a:tc>
                <a:tc>
                  <a:txBody>
                    <a:bodyPr/>
                    <a:lstStyle/>
                    <a:p>
                      <a:pPr algn="ctr" fontAlgn="b"/>
                      <a:r>
                        <a:rPr lang="en-US" sz="1000" b="1" i="0" u="none" strike="noStrike" dirty="0">
                          <a:solidFill>
                            <a:srgbClr val="000000"/>
                          </a:solidFill>
                          <a:effectLst/>
                          <a:latin typeface="Calibri"/>
                        </a:rPr>
                        <a:t>UTILITY FAILURE (TYPE)</a:t>
                      </a: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a:rPr>
                        <a:t>Implement unit</a:t>
                      </a:r>
                      <a:r>
                        <a:rPr lang="en-US" sz="1000" b="0" i="0" u="none" strike="noStrike" baseline="0" dirty="0">
                          <a:solidFill>
                            <a:srgbClr val="000000"/>
                          </a:solidFill>
                          <a:effectLst/>
                          <a:latin typeface="Calibri"/>
                        </a:rPr>
                        <a:t> or </a:t>
                      </a:r>
                      <a:r>
                        <a:rPr lang="en-US" sz="1000" b="0" i="0" u="none" strike="noStrike" dirty="0">
                          <a:solidFill>
                            <a:srgbClr val="000000"/>
                          </a:solidFill>
                          <a:effectLst/>
                          <a:latin typeface="Calibri"/>
                        </a:rPr>
                        <a:t>department contingencies as appropriate to minimize impact.</a:t>
                      </a: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1175644"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mn-lt"/>
                        </a:rPr>
                        <a:t> Follow Universal Action</a:t>
                      </a:r>
                    </a:p>
                    <a:p>
                      <a:pPr algn="l" fontAlgn="b"/>
                      <a:endParaRPr lang="en-US" sz="1000" b="0" i="0" u="none" strike="noStrike" dirty="0">
                        <a:solidFill>
                          <a:srgbClr val="000000"/>
                        </a:solidFill>
                        <a:effectLst/>
                        <a:latin typeface="+mn-lt"/>
                      </a:endParaRPr>
                    </a:p>
                  </a:txBody>
                  <a:tcPr marL="12746" marR="12746" marT="10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92059">
                <a:tc vMerge="1">
                  <a:txBody>
                    <a:bodyPr/>
                    <a:lstStyle/>
                    <a:p>
                      <a:endParaRPr lang="en-US"/>
                    </a:p>
                  </a:txBody>
                  <a:tcPr/>
                </a:tc>
                <a:tc>
                  <a:txBody>
                    <a:bodyPr/>
                    <a:lstStyle/>
                    <a:p>
                      <a:pPr algn="ctr" fontAlgn="b"/>
                      <a:r>
                        <a:rPr lang="en-US" sz="1000" b="1" i="0" u="none" strike="noStrike" dirty="0">
                          <a:solidFill>
                            <a:srgbClr val="000000"/>
                          </a:solidFill>
                          <a:effectLst/>
                          <a:latin typeface="Calibri"/>
                        </a:rPr>
                        <a:t>COMPUTER</a:t>
                      </a:r>
                      <a:r>
                        <a:rPr lang="en-US" sz="1000" b="1" i="0" u="none" strike="noStrike" baseline="0" dirty="0">
                          <a:solidFill>
                            <a:srgbClr val="000000"/>
                          </a:solidFill>
                          <a:effectLst/>
                          <a:latin typeface="Calibri"/>
                        </a:rPr>
                        <a:t> OUTAGE (TYPE)</a:t>
                      </a:r>
                      <a:endParaRPr lang="en-US" sz="1000" b="1" i="0" u="none" strike="noStrike" dirty="0">
                        <a:solidFill>
                          <a:srgbClr val="000000"/>
                        </a:solidFill>
                        <a:effectLst/>
                        <a:latin typeface="Calibri"/>
                      </a:endParaRP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a:rPr>
                        <a:t>Implement medical records</a:t>
                      </a:r>
                      <a:r>
                        <a:rPr lang="en-US" sz="1000" b="0" i="0" u="none" strike="noStrike" baseline="0" dirty="0">
                          <a:solidFill>
                            <a:srgbClr val="000000"/>
                          </a:solidFill>
                          <a:effectLst/>
                          <a:latin typeface="Calibri"/>
                        </a:rPr>
                        <a:t> </a:t>
                      </a:r>
                      <a:r>
                        <a:rPr lang="en-US" sz="1000" b="0" i="0" u="none" strike="noStrike" dirty="0">
                          <a:solidFill>
                            <a:srgbClr val="000000"/>
                          </a:solidFill>
                          <a:effectLst/>
                          <a:latin typeface="Calibri"/>
                        </a:rPr>
                        <a:t>treatment contingency protocols</a:t>
                      </a:r>
                      <a:r>
                        <a:rPr lang="en-US" sz="1000" b="0" i="0" u="none" strike="noStrike" baseline="0" dirty="0">
                          <a:solidFill>
                            <a:srgbClr val="000000"/>
                          </a:solidFill>
                          <a:effectLst/>
                          <a:latin typeface="Calibri"/>
                        </a:rPr>
                        <a:t> as appropriate.</a:t>
                      </a:r>
                      <a:r>
                        <a:rPr lang="en-US" sz="1000" b="0" i="0" u="none" strike="noStrike" dirty="0">
                          <a:solidFill>
                            <a:srgbClr val="000000"/>
                          </a:solidFill>
                          <a:effectLst/>
                          <a:latin typeface="Calibri"/>
                        </a:rPr>
                        <a:t> (CM 11-86)</a:t>
                      </a: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r>
                        <a:rPr lang="en-US" sz="1000" b="0" i="0" u="none" strike="noStrike" dirty="0">
                          <a:solidFill>
                            <a:srgbClr val="000000"/>
                          </a:solidFill>
                          <a:effectLst/>
                          <a:latin typeface="Calibri"/>
                        </a:rPr>
                        <a:t>Follow Laboratory Contingency Plan.</a:t>
                      </a:r>
                      <a:endParaRPr lang="en-US" sz="1100" b="0" i="0" u="none" strike="noStrike" dirty="0">
                        <a:solidFill>
                          <a:srgbClr val="000000"/>
                        </a:solidFill>
                        <a:effectLst/>
                        <a:latin typeface="Calibri"/>
                      </a:endParaRPr>
                    </a:p>
                  </a:txBody>
                  <a:tcPr marL="12746" marR="12746" marT="103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92059">
                <a:tc vMerge="1">
                  <a:txBody>
                    <a:bodyPr/>
                    <a:lstStyle/>
                    <a:p>
                      <a:endParaRPr lang="en-US"/>
                    </a:p>
                  </a:txBody>
                  <a:tcPr/>
                </a:tc>
                <a:tc>
                  <a:txBody>
                    <a:bodyPr/>
                    <a:lstStyle/>
                    <a:p>
                      <a:pPr algn="ctr" fontAlgn="b"/>
                      <a:r>
                        <a:rPr lang="en-US" sz="1000" b="1" i="0" u="none" strike="noStrike" dirty="0">
                          <a:solidFill>
                            <a:srgbClr val="000000"/>
                          </a:solidFill>
                          <a:effectLst/>
                          <a:latin typeface="Calibri"/>
                        </a:rPr>
                        <a:t>MASS CASUALTY</a:t>
                      </a: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a:rPr>
                        <a:t>Await further instructions</a:t>
                      </a:r>
                      <a:r>
                        <a:rPr lang="en-US" sz="1000" b="0" i="0" u="none" strike="noStrike" baseline="0" dirty="0">
                          <a:solidFill>
                            <a:srgbClr val="000000"/>
                          </a:solidFill>
                          <a:effectLst/>
                          <a:latin typeface="Calibri"/>
                        </a:rPr>
                        <a:t> from the Incident Command Center.</a:t>
                      </a:r>
                      <a:endParaRPr lang="en-US" sz="1000" b="0" i="0" u="none" strike="noStrike" dirty="0">
                        <a:solidFill>
                          <a:srgbClr val="000000"/>
                        </a:solidFill>
                        <a:effectLst/>
                        <a:latin typeface="Calibri"/>
                      </a:endParaRP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mn-lt"/>
                        </a:rPr>
                        <a:t>Assess Blood Bank inventory, Morgue census and availability of phlebotomy staff.  See department copy of the Emergency Preparedness Plan for detailed instructions.  BB staff refer to the BB SOP for Emergency Response.</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75395">
                <a:tc vMerge="1">
                  <a:txBody>
                    <a:bodyPr/>
                    <a:lstStyle/>
                    <a:p>
                      <a:endParaRPr lang="en-US"/>
                    </a:p>
                  </a:txBody>
                  <a:tcPr/>
                </a:tc>
                <a:tc gridSpan="3">
                  <a:txBody>
                    <a:bodyPr/>
                    <a:lstStyle/>
                    <a:p>
                      <a:pPr algn="ctr" fontAlgn="b"/>
                      <a:r>
                        <a:rPr lang="en-US" sz="1000" b="1" i="0" u="none" strike="noStrike" dirty="0">
                          <a:solidFill>
                            <a:srgbClr val="000000"/>
                          </a:solidFill>
                          <a:effectLst/>
                          <a:latin typeface="Calibri"/>
                        </a:rPr>
                        <a:t>EXTERNAL EMERGENCY</a:t>
                      </a:r>
                    </a:p>
                  </a:txBody>
                  <a:tcPr marL="12746" marR="12746" marT="103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6"/>
                  </a:ext>
                </a:extLst>
              </a:tr>
              <a:tr h="330155">
                <a:tc vMerge="1">
                  <a:txBody>
                    <a:bodyPr/>
                    <a:lstStyle/>
                    <a:p>
                      <a:endParaRPr lang="en-US"/>
                    </a:p>
                  </a:txBody>
                  <a:tcPr/>
                </a:tc>
                <a:tc>
                  <a:txBody>
                    <a:bodyPr/>
                    <a:lstStyle/>
                    <a:p>
                      <a:pPr algn="ctr" fontAlgn="b"/>
                      <a:r>
                        <a:rPr lang="en-US" sz="1000" b="1" i="0" u="none" strike="noStrike" dirty="0">
                          <a:solidFill>
                            <a:srgbClr val="000000"/>
                          </a:solidFill>
                          <a:effectLst/>
                          <a:latin typeface="Calibri"/>
                        </a:rPr>
                        <a:t>HAZMAT</a:t>
                      </a: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a:rPr>
                        <a:t>Remove all personnel</a:t>
                      </a:r>
                      <a:r>
                        <a:rPr lang="en-US" sz="1000" b="0" i="0" u="none" strike="noStrike" baseline="0" dirty="0">
                          <a:solidFill>
                            <a:srgbClr val="000000"/>
                          </a:solidFill>
                          <a:effectLst/>
                          <a:latin typeface="Calibri"/>
                        </a:rPr>
                        <a:t> </a:t>
                      </a:r>
                      <a:r>
                        <a:rPr lang="en-US" sz="1000" b="0" i="0" u="none" strike="noStrike" dirty="0">
                          <a:solidFill>
                            <a:srgbClr val="000000"/>
                          </a:solidFill>
                          <a:effectLst/>
                          <a:latin typeface="Calibri"/>
                        </a:rPr>
                        <a:t>and patients from affected areas.  Keep exposed personnel and patients together but segregate from others.</a:t>
                      </a:r>
                      <a:r>
                        <a:rPr lang="en-US" sz="1000" b="0" i="0" u="none" strike="noStrike" baseline="0" dirty="0">
                          <a:solidFill>
                            <a:srgbClr val="000000"/>
                          </a:solidFill>
                          <a:effectLst/>
                          <a:latin typeface="Calibri"/>
                        </a:rPr>
                        <a:t> </a:t>
                      </a:r>
                      <a:r>
                        <a:rPr lang="en-US" sz="1000" b="0" i="0" u="none" strike="noStrike" dirty="0">
                          <a:solidFill>
                            <a:srgbClr val="000000"/>
                          </a:solidFill>
                          <a:effectLst/>
                          <a:latin typeface="Calibri"/>
                        </a:rPr>
                        <a:t> Secure Area</a:t>
                      </a: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1175644" rtl="0" eaLnBrk="1" fontAlgn="auto"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mn-lt"/>
                        </a:rPr>
                        <a:t>Follow Universal Action</a:t>
                      </a:r>
                    </a:p>
                    <a:p>
                      <a:endParaRPr lang="en-US" dirty="0"/>
                    </a:p>
                  </a:txBody>
                  <a:tcPr marL="12746" marR="12746" marT="103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30155">
                <a:tc vMerge="1">
                  <a:txBody>
                    <a:bodyPr/>
                    <a:lstStyle/>
                    <a:p>
                      <a:endParaRPr lang="en-US"/>
                    </a:p>
                  </a:txBody>
                  <a:tcPr/>
                </a:tc>
                <a:tc>
                  <a:txBody>
                    <a:bodyPr/>
                    <a:lstStyle/>
                    <a:p>
                      <a:pPr algn="ctr" fontAlgn="b"/>
                      <a:r>
                        <a:rPr lang="en-US" sz="1000" b="1" i="0" u="none" strike="noStrike" dirty="0">
                          <a:solidFill>
                            <a:srgbClr val="000000"/>
                          </a:solidFill>
                          <a:effectLst/>
                          <a:latin typeface="Calibri"/>
                        </a:rPr>
                        <a:t>WEATHER</a:t>
                      </a:r>
                      <a:r>
                        <a:rPr lang="en-US" sz="1000" b="1" i="0" u="none" strike="noStrike" baseline="0" dirty="0">
                          <a:solidFill>
                            <a:srgbClr val="000000"/>
                          </a:solidFill>
                          <a:effectLst/>
                          <a:latin typeface="Calibri"/>
                        </a:rPr>
                        <a:t> EMERGENCY</a:t>
                      </a:r>
                      <a:endParaRPr lang="en-US" sz="1000" b="1" i="0" u="none" strike="noStrike" dirty="0">
                        <a:solidFill>
                          <a:srgbClr val="000000"/>
                        </a:solidFill>
                        <a:effectLst/>
                        <a:latin typeface="Calibri"/>
                      </a:endParaRP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a:rPr>
                        <a:t>Check</a:t>
                      </a:r>
                      <a:r>
                        <a:rPr lang="en-US" sz="1000" b="0" i="0" u="none" strike="noStrike" baseline="0" dirty="0">
                          <a:solidFill>
                            <a:srgbClr val="000000"/>
                          </a:solidFill>
                          <a:effectLst/>
                          <a:latin typeface="Calibri"/>
                        </a:rPr>
                        <a:t> email for information / </a:t>
                      </a:r>
                      <a:r>
                        <a:rPr lang="en-US" sz="1000" b="0" i="0" u="none" strike="noStrike" dirty="0">
                          <a:solidFill>
                            <a:srgbClr val="000000"/>
                          </a:solidFill>
                          <a:effectLst/>
                          <a:latin typeface="Calibri"/>
                        </a:rPr>
                        <a:t>Prepare Department Status Report and provide to the Incident Command Center</a:t>
                      </a:r>
                      <a:r>
                        <a:rPr lang="en-US" sz="1000" b="0" i="0" u="none" strike="noStrike" baseline="0" dirty="0">
                          <a:solidFill>
                            <a:srgbClr val="000000"/>
                          </a:solidFill>
                          <a:effectLst/>
                          <a:latin typeface="Calibri"/>
                        </a:rPr>
                        <a:t> as requested.</a:t>
                      </a:r>
                      <a:endParaRPr lang="en-US" sz="1000" b="0" i="0" u="none" strike="noStrike" dirty="0">
                        <a:solidFill>
                          <a:srgbClr val="000000"/>
                        </a:solidFill>
                        <a:effectLst/>
                        <a:latin typeface="Calibri"/>
                      </a:endParaRPr>
                    </a:p>
                  </a:txBody>
                  <a:tcPr marL="12746" marR="12746" marT="103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1175644"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Calibri"/>
                        </a:rPr>
                        <a:t> </a:t>
                      </a:r>
                      <a:r>
                        <a:rPr lang="en-US" sz="1000" b="0" i="0" u="none" strike="noStrike" dirty="0">
                          <a:solidFill>
                            <a:srgbClr val="000000"/>
                          </a:solidFill>
                          <a:effectLst/>
                          <a:latin typeface="+mn-lt"/>
                        </a:rPr>
                        <a:t>Follow Universal Action</a:t>
                      </a:r>
                    </a:p>
                    <a:p>
                      <a:pPr algn="l" fontAlgn="b"/>
                      <a:endParaRPr lang="en-US" sz="1100" b="0" i="0" u="none" strike="noStrike" dirty="0">
                        <a:solidFill>
                          <a:srgbClr val="000000"/>
                        </a:solidFill>
                        <a:effectLst/>
                        <a:latin typeface="Calibri"/>
                      </a:endParaRPr>
                    </a:p>
                  </a:txBody>
                  <a:tcPr marL="12746" marR="12746" marT="10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9" name="TextBox 8"/>
          <p:cNvSpPr txBox="1"/>
          <p:nvPr/>
        </p:nvSpPr>
        <p:spPr>
          <a:xfrm>
            <a:off x="11074909" y="7377498"/>
            <a:ext cx="1532727" cy="276999"/>
          </a:xfrm>
          <a:prstGeom prst="rect">
            <a:avLst/>
          </a:prstGeom>
          <a:noFill/>
        </p:spPr>
        <p:txBody>
          <a:bodyPr wrap="none" rtlCol="0">
            <a:spAutoFit/>
          </a:bodyPr>
          <a:lstStyle/>
          <a:p>
            <a:r>
              <a:rPr lang="en-US" sz="1200" b="1" u="sng" dirty="0"/>
              <a:t>Date:       6/18             </a:t>
            </a:r>
          </a:p>
        </p:txBody>
      </p:sp>
    </p:spTree>
    <p:extLst>
      <p:ext uri="{BB962C8B-B14F-4D97-AF65-F5344CB8AC3E}">
        <p14:creationId xmlns:p14="http://schemas.microsoft.com/office/powerpoint/2010/main" val="34237281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TemplateUrl xmlns="http://schemas.microsoft.com/sharepoint/v3" xsi:nil="true"/>
    <ShowRepairView xmlns="http://schemas.microsoft.com/sharepoint/v3" xsi:nil="true"/>
    <xd_ProgID xmlns="http://schemas.microsoft.com/sharepoint/v3" xsi:nil="true"/>
    <ShowCombineView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Form" ma:contentTypeID="0x01010100F08719B2028B8E41B192DD9D48D7BF64" ma:contentTypeVersion="4" ma:contentTypeDescription="Fill out this form." ma:contentTypeScope="" ma:versionID="1546ea969a973d66cdee6bfc084b1754">
  <xsd:schema xmlns:xsd="http://www.w3.org/2001/XMLSchema" xmlns:xs="http://www.w3.org/2001/XMLSchema" xmlns:p="http://schemas.microsoft.com/office/2006/metadata/properties" xmlns:ns1="http://schemas.microsoft.com/sharepoint/v3" targetNamespace="http://schemas.microsoft.com/office/2006/metadata/properties" ma:root="true" ma:fieldsID="20f20f7958b809f9e7bcd19af9b2bb81" ns1:_="">
    <xsd:import namespace="http://schemas.microsoft.com/sharepoint/v3"/>
    <xsd:element name="properties">
      <xsd:complexType>
        <xsd:sequence>
          <xsd:element name="documentManagement">
            <xsd:complexType>
              <xsd:all>
                <xsd:element ref="ns1:ShowRepairView" minOccurs="0"/>
                <xsd:element ref="ns1:TemplateUrl" minOccurs="0"/>
                <xsd:element ref="ns1:xd_ProgID" minOccurs="0"/>
                <xsd:element ref="ns1:ShowCombineView"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ShowRepairView" ma:index="8" nillable="true" ma:displayName="Show Repair View" ma:hidden="true" ma:internalName="ShowRepairView">
      <xsd:simpleType>
        <xsd:restriction base="dms:Text"/>
      </xsd:simpleType>
    </xsd:element>
    <xsd:element name="TemplateUrl" ma:index="9" nillable="true" ma:displayName="Template Link" ma:hidden="true" ma:internalName="TemplateUrl">
      <xsd:simpleType>
        <xsd:restriction base="dms:Text"/>
      </xsd:simpleType>
    </xsd:element>
    <xsd:element name="xd_ProgID" ma:index="10" nillable="true" ma:displayName="HTML File Link" ma:hidden="true" ma:internalName="xd_ProgID">
      <xsd:simpleType>
        <xsd:restriction base="dms:Text"/>
      </xsd:simpleType>
    </xsd:element>
    <xsd:element name="ShowCombineView" ma:index="12" nillable="true" ma:displayName="Show Combine View" ma:hidden="true" ma:internalName="ShowCombineView">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F40E126-C037-4894-B038-B1E7E0B6B3E5}">
  <ds:schemaRefs>
    <ds:schemaRef ds:uri="http://purl.org/dc/terms/"/>
    <ds:schemaRef ds:uri="http://schemas.microsoft.com/office/2006/documentManagement/types"/>
    <ds:schemaRef ds:uri="http://purl.org/dc/dcmitype/"/>
    <ds:schemaRef ds:uri="http://www.w3.org/XML/1998/namespace"/>
    <ds:schemaRef ds:uri="http://schemas.microsoft.com/sharepoint/v3"/>
    <ds:schemaRef ds:uri="http://schemas.microsoft.com/office/2006/metadata/properties"/>
    <ds:schemaRef ds:uri="http://purl.org/dc/elements/1.1/"/>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E205716B-A097-4823-81F2-8E0E35AFDA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C2FF037-1615-4C1A-AF7A-8E86A97DA6F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180</TotalTime>
  <Words>417</Words>
  <Application>Microsoft Office PowerPoint</Application>
  <PresentationFormat>Custom</PresentationFormat>
  <Paragraphs>63</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Department of Veterans Affairs</dc:creator>
  <cp:lastModifiedBy>Stanko, Susan A</cp:lastModifiedBy>
  <cp:revision>29</cp:revision>
  <cp:lastPrinted>2016-06-03T11:59:28Z</cp:lastPrinted>
  <dcterms:created xsi:type="dcterms:W3CDTF">2016-03-30T14:28:03Z</dcterms:created>
  <dcterms:modified xsi:type="dcterms:W3CDTF">2018-10-02T16:21:03Z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0x01010100F08719B2028B8E41B192DD9D48D7BF64</vt:lpwstr>
  </property>
</Properties>
</file>