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65EA6C-8F6B-42B5-A83F-915CA0586263}"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6D2F5-FA96-4D55-A3BA-FC2690DEAF26}" type="slidenum">
              <a:rPr lang="en-US" smtClean="0"/>
              <a:t>‹#›</a:t>
            </a:fld>
            <a:endParaRPr lang="en-US"/>
          </a:p>
        </p:txBody>
      </p:sp>
    </p:spTree>
    <p:extLst>
      <p:ext uri="{BB962C8B-B14F-4D97-AF65-F5344CB8AC3E}">
        <p14:creationId xmlns:p14="http://schemas.microsoft.com/office/powerpoint/2010/main" val="820420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65EA6C-8F6B-42B5-A83F-915CA0586263}"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6D2F5-FA96-4D55-A3BA-FC2690DEAF26}" type="slidenum">
              <a:rPr lang="en-US" smtClean="0"/>
              <a:t>‹#›</a:t>
            </a:fld>
            <a:endParaRPr lang="en-US"/>
          </a:p>
        </p:txBody>
      </p:sp>
    </p:spTree>
    <p:extLst>
      <p:ext uri="{BB962C8B-B14F-4D97-AF65-F5344CB8AC3E}">
        <p14:creationId xmlns:p14="http://schemas.microsoft.com/office/powerpoint/2010/main" val="3571666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65EA6C-8F6B-42B5-A83F-915CA0586263}"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6D2F5-FA96-4D55-A3BA-FC2690DEAF26}" type="slidenum">
              <a:rPr lang="en-US" smtClean="0"/>
              <a:t>‹#›</a:t>
            </a:fld>
            <a:endParaRPr lang="en-US"/>
          </a:p>
        </p:txBody>
      </p:sp>
    </p:spTree>
    <p:extLst>
      <p:ext uri="{BB962C8B-B14F-4D97-AF65-F5344CB8AC3E}">
        <p14:creationId xmlns:p14="http://schemas.microsoft.com/office/powerpoint/2010/main" val="869910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65EA6C-8F6B-42B5-A83F-915CA0586263}"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6D2F5-FA96-4D55-A3BA-FC2690DEAF26}" type="slidenum">
              <a:rPr lang="en-US" smtClean="0"/>
              <a:t>‹#›</a:t>
            </a:fld>
            <a:endParaRPr lang="en-US"/>
          </a:p>
        </p:txBody>
      </p:sp>
    </p:spTree>
    <p:extLst>
      <p:ext uri="{BB962C8B-B14F-4D97-AF65-F5344CB8AC3E}">
        <p14:creationId xmlns:p14="http://schemas.microsoft.com/office/powerpoint/2010/main" val="1171348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65EA6C-8F6B-42B5-A83F-915CA0586263}" type="datetimeFigureOut">
              <a:rPr lang="en-US" smtClean="0"/>
              <a:t>6/12/2017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66D2F5-FA96-4D55-A3BA-FC2690DEAF26}" type="slidenum">
              <a:rPr lang="en-US" smtClean="0"/>
              <a:t>‹#›</a:t>
            </a:fld>
            <a:endParaRPr lang="en-US"/>
          </a:p>
        </p:txBody>
      </p:sp>
    </p:spTree>
    <p:extLst>
      <p:ext uri="{BB962C8B-B14F-4D97-AF65-F5344CB8AC3E}">
        <p14:creationId xmlns:p14="http://schemas.microsoft.com/office/powerpoint/2010/main" val="813578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65EA6C-8F6B-42B5-A83F-915CA0586263}" type="datetimeFigureOut">
              <a:rPr lang="en-US" smtClean="0"/>
              <a:t>6/12/2017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6D2F5-FA96-4D55-A3BA-FC2690DEAF26}" type="slidenum">
              <a:rPr lang="en-US" smtClean="0"/>
              <a:t>‹#›</a:t>
            </a:fld>
            <a:endParaRPr lang="en-US"/>
          </a:p>
        </p:txBody>
      </p:sp>
    </p:spTree>
    <p:extLst>
      <p:ext uri="{BB962C8B-B14F-4D97-AF65-F5344CB8AC3E}">
        <p14:creationId xmlns:p14="http://schemas.microsoft.com/office/powerpoint/2010/main" val="2712640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65EA6C-8F6B-42B5-A83F-915CA0586263}" type="datetimeFigureOut">
              <a:rPr lang="en-US" smtClean="0"/>
              <a:t>6/12/2017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66D2F5-FA96-4D55-A3BA-FC2690DEAF26}" type="slidenum">
              <a:rPr lang="en-US" smtClean="0"/>
              <a:t>‹#›</a:t>
            </a:fld>
            <a:endParaRPr lang="en-US"/>
          </a:p>
        </p:txBody>
      </p:sp>
    </p:spTree>
    <p:extLst>
      <p:ext uri="{BB962C8B-B14F-4D97-AF65-F5344CB8AC3E}">
        <p14:creationId xmlns:p14="http://schemas.microsoft.com/office/powerpoint/2010/main" val="288501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65EA6C-8F6B-42B5-A83F-915CA0586263}" type="datetimeFigureOut">
              <a:rPr lang="en-US" smtClean="0"/>
              <a:t>6/12/2017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66D2F5-FA96-4D55-A3BA-FC2690DEAF26}" type="slidenum">
              <a:rPr lang="en-US" smtClean="0"/>
              <a:t>‹#›</a:t>
            </a:fld>
            <a:endParaRPr lang="en-US"/>
          </a:p>
        </p:txBody>
      </p:sp>
    </p:spTree>
    <p:extLst>
      <p:ext uri="{BB962C8B-B14F-4D97-AF65-F5344CB8AC3E}">
        <p14:creationId xmlns:p14="http://schemas.microsoft.com/office/powerpoint/2010/main" val="347146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5EA6C-8F6B-42B5-A83F-915CA0586263}" type="datetimeFigureOut">
              <a:rPr lang="en-US" smtClean="0"/>
              <a:t>6/12/2017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66D2F5-FA96-4D55-A3BA-FC2690DEAF26}" type="slidenum">
              <a:rPr lang="en-US" smtClean="0"/>
              <a:t>‹#›</a:t>
            </a:fld>
            <a:endParaRPr lang="en-US"/>
          </a:p>
        </p:txBody>
      </p:sp>
    </p:spTree>
    <p:extLst>
      <p:ext uri="{BB962C8B-B14F-4D97-AF65-F5344CB8AC3E}">
        <p14:creationId xmlns:p14="http://schemas.microsoft.com/office/powerpoint/2010/main" val="2394774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65EA6C-8F6B-42B5-A83F-915CA0586263}" type="datetimeFigureOut">
              <a:rPr lang="en-US" smtClean="0"/>
              <a:t>6/12/2017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6D2F5-FA96-4D55-A3BA-FC2690DEAF26}" type="slidenum">
              <a:rPr lang="en-US" smtClean="0"/>
              <a:t>‹#›</a:t>
            </a:fld>
            <a:endParaRPr lang="en-US"/>
          </a:p>
        </p:txBody>
      </p:sp>
    </p:spTree>
    <p:extLst>
      <p:ext uri="{BB962C8B-B14F-4D97-AF65-F5344CB8AC3E}">
        <p14:creationId xmlns:p14="http://schemas.microsoft.com/office/powerpoint/2010/main" val="979825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65EA6C-8F6B-42B5-A83F-915CA0586263}" type="datetimeFigureOut">
              <a:rPr lang="en-US" smtClean="0"/>
              <a:t>6/12/2017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66D2F5-FA96-4D55-A3BA-FC2690DEAF26}" type="slidenum">
              <a:rPr lang="en-US" smtClean="0"/>
              <a:t>‹#›</a:t>
            </a:fld>
            <a:endParaRPr lang="en-US"/>
          </a:p>
        </p:txBody>
      </p:sp>
    </p:spTree>
    <p:extLst>
      <p:ext uri="{BB962C8B-B14F-4D97-AF65-F5344CB8AC3E}">
        <p14:creationId xmlns:p14="http://schemas.microsoft.com/office/powerpoint/2010/main" val="4270546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65EA6C-8F6B-42B5-A83F-915CA0586263}" type="datetimeFigureOut">
              <a:rPr lang="en-US" smtClean="0"/>
              <a:t>6/12/2017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6D2F5-FA96-4D55-A3BA-FC2690DEAF26}" type="slidenum">
              <a:rPr lang="en-US" smtClean="0"/>
              <a:t>‹#›</a:t>
            </a:fld>
            <a:endParaRPr lang="en-US"/>
          </a:p>
        </p:txBody>
      </p:sp>
    </p:spTree>
    <p:extLst>
      <p:ext uri="{BB962C8B-B14F-4D97-AF65-F5344CB8AC3E}">
        <p14:creationId xmlns:p14="http://schemas.microsoft.com/office/powerpoint/2010/main" val="3534501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5.png"/><Relationship Id="rId2" Type="http://schemas.openxmlformats.org/officeDocument/2006/relationships/hyperlink" Target="http://www.google.com/url?sa=i&amp;rct=j&amp;q=&amp;esrc=s&amp;source=images&amp;cd=&amp;cad=rja&amp;uact=8&amp;ved=0ahUKEwjlqqiN0LnUAhVM6yYKHX9uCdEQjRwIBw&amp;url=http%3A%2F%2Fttcscientific.blogspot.com%2F2015%2F06%2Ffern-test-bbt-charting-cont.html&amp;psig=AFQjCNG9-O-7vOd2EmccjPUAdxFb4fRyeQ&amp;ust=1497402212108200" TargetMode="External"/><Relationship Id="rId1" Type="http://schemas.openxmlformats.org/officeDocument/2006/relationships/slideLayout" Target="../slideLayouts/slideLayout2.xml"/><Relationship Id="rId6" Type="http://schemas.openxmlformats.org/officeDocument/2006/relationships/hyperlink" Target="http://www.amnisure.com/resource/amnisure-vs-conventional-rom-methods" TargetMode="External"/><Relationship Id="rId5" Type="http://schemas.openxmlformats.org/officeDocument/2006/relationships/image" Target="../media/image4.jpeg"/><Relationship Id="rId4" Type="http://schemas.openxmlformats.org/officeDocument/2006/relationships/hyperlink" Target="http://www.google.com/url?sa=i&amp;rct=j&amp;q=&amp;esrc=s&amp;source=images&amp;cd=&amp;cad=rja&amp;uact=8&amp;ved=0ahUKEwjMlaTL0LnUAhXD5SYKHV6GD5IQjRwIBw&amp;url=http%3A%2F%2Fwww.healthline.com%2Fhealth%2Fpregnancy%2Fpremature-rupture-tests&amp;psig=AFQjCNG9-O-7vOd2EmccjPUAdxFb4fRyeQ&amp;ust=149740221210820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8931" y="3482471"/>
            <a:ext cx="4365851" cy="3395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981200" y="381000"/>
            <a:ext cx="4581227" cy="2800767"/>
          </a:xfrm>
          <a:prstGeom prst="rect">
            <a:avLst/>
          </a:prstGeom>
        </p:spPr>
        <p:style>
          <a:lnRef idx="2">
            <a:schemeClr val="accent4"/>
          </a:lnRef>
          <a:fillRef idx="1">
            <a:schemeClr val="lt1"/>
          </a:fillRef>
          <a:effectRef idx="0">
            <a:schemeClr val="accent4"/>
          </a:effectRef>
          <a:fontRef idx="minor">
            <a:schemeClr val="dk1"/>
          </a:fontRef>
        </p:style>
        <p:txBody>
          <a:bodyPr wrap="square" lIns="91440" tIns="45720" rIns="91440" bIns="45720">
            <a:spAutoFit/>
          </a:bodyPr>
          <a:lstStyle/>
          <a:p>
            <a:pPr algn="ctr"/>
            <a:r>
              <a:rPr lang="en-US" sz="88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FERN</a:t>
            </a:r>
          </a:p>
          <a:p>
            <a:pPr algn="ctr"/>
            <a:r>
              <a:rPr lang="en-US" sz="88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TESTING</a:t>
            </a:r>
            <a:endParaRPr lang="en-US" sz="88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55" y="3482471"/>
            <a:ext cx="4785076" cy="3380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9915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1"/>
            <a:ext cx="8686800" cy="4953000"/>
          </a:xfrm>
        </p:spPr>
        <p:txBody>
          <a:bodyPr>
            <a:normAutofit fontScale="92500" lnSpcReduction="20000"/>
          </a:bodyPr>
          <a:lstStyle/>
          <a:p>
            <a:r>
              <a:rPr lang="en-US" dirty="0"/>
              <a:t>The Fern Test is used to detect amniotic fluid leakage from the membrane surrounding the fetus during pregnancy. If rupture of the membrane has occurred evidence of amniotic fluid will be present. Amniotic fluid will crystallize when dried on a glass slide forming a fern pattern due to relative concentrations of sodium chloride, proteins, and carbohydrates in the fluid. Normal vaginal secretions that do not contain amniotic fluid will not show the </a:t>
            </a:r>
            <a:r>
              <a:rPr lang="en-US" dirty="0" err="1"/>
              <a:t>ferning</a:t>
            </a:r>
            <a:r>
              <a:rPr lang="en-US" dirty="0"/>
              <a:t> pattern. The Fern Test may also be used for monitoring fertility. Cervical mucus smears form a fern pattern when estrogen secretion is elevated. </a:t>
            </a:r>
          </a:p>
        </p:txBody>
      </p:sp>
      <p:pic>
        <p:nvPicPr>
          <p:cNvPr id="2050" name="Picture 2" descr="Image result for fern test">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7421" y="4745182"/>
            <a:ext cx="3438870" cy="211281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fern test">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282" y="4745182"/>
            <a:ext cx="3116118" cy="209203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Image result for fern test">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0399" y="4722668"/>
            <a:ext cx="2477021"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040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458200" cy="5973763"/>
          </a:xfrm>
        </p:spPr>
        <p:txBody>
          <a:bodyPr>
            <a:normAutofit fontScale="92500" lnSpcReduction="10000"/>
          </a:bodyPr>
          <a:lstStyle/>
          <a:p>
            <a:pPr marL="0" indent="0">
              <a:buNone/>
            </a:pPr>
            <a:r>
              <a:rPr lang="en-US" sz="2400" b="1" u="sng" dirty="0" smtClean="0">
                <a:solidFill>
                  <a:schemeClr val="tx2">
                    <a:lumMod val="75000"/>
                  </a:schemeClr>
                </a:solidFill>
              </a:rPr>
              <a:t>Vaginal Specimen Collection</a:t>
            </a:r>
          </a:p>
          <a:p>
            <a:r>
              <a:rPr lang="en-US" sz="1600" dirty="0" smtClean="0">
                <a:solidFill>
                  <a:schemeClr val="tx2">
                    <a:lumMod val="75000"/>
                  </a:schemeClr>
                </a:solidFill>
              </a:rPr>
              <a:t>Prior </a:t>
            </a:r>
            <a:r>
              <a:rPr lang="en-US" sz="1600" dirty="0">
                <a:solidFill>
                  <a:schemeClr val="tx2">
                    <a:lumMod val="75000"/>
                  </a:schemeClr>
                </a:solidFill>
              </a:rPr>
              <a:t>to collecting specimens, perform hand hygiene and put on gloves. Standard precautions should be taken when collecting and handling blood or body fluid specimens. </a:t>
            </a:r>
          </a:p>
          <a:p>
            <a:r>
              <a:rPr lang="en-US" sz="1600" dirty="0">
                <a:solidFill>
                  <a:schemeClr val="tx2">
                    <a:lumMod val="75000"/>
                  </a:schemeClr>
                </a:solidFill>
              </a:rPr>
              <a:t>Collect a vaginal secretion with a sterile cotton swab from the posterior vaginal pool during the sterile speculum exam. </a:t>
            </a:r>
          </a:p>
          <a:p>
            <a:r>
              <a:rPr lang="en-US" sz="1600" dirty="0">
                <a:solidFill>
                  <a:schemeClr val="tx2">
                    <a:lumMod val="75000"/>
                  </a:schemeClr>
                </a:solidFill>
              </a:rPr>
              <a:t>Collect a sample from the external cervical </a:t>
            </a:r>
            <a:r>
              <a:rPr lang="en-US" sz="1600" dirty="0" err="1">
                <a:solidFill>
                  <a:schemeClr val="tx2">
                    <a:lumMod val="75000"/>
                  </a:schemeClr>
                </a:solidFill>
              </a:rPr>
              <a:t>os</a:t>
            </a:r>
            <a:r>
              <a:rPr lang="en-US" sz="1600" dirty="0">
                <a:solidFill>
                  <a:schemeClr val="tx2">
                    <a:lumMod val="75000"/>
                  </a:schemeClr>
                </a:solidFill>
              </a:rPr>
              <a:t> if pool of fluid is not evident. </a:t>
            </a:r>
            <a:endParaRPr lang="en-US" sz="1600" dirty="0" smtClean="0">
              <a:solidFill>
                <a:schemeClr val="tx2">
                  <a:lumMod val="75000"/>
                </a:schemeClr>
              </a:solidFill>
            </a:endParaRPr>
          </a:p>
          <a:p>
            <a:endParaRPr lang="en-US" sz="1600" dirty="0">
              <a:solidFill>
                <a:schemeClr val="tx2">
                  <a:lumMod val="75000"/>
                </a:schemeClr>
              </a:solidFill>
            </a:endParaRPr>
          </a:p>
          <a:p>
            <a:pPr marL="0" indent="0">
              <a:buNone/>
            </a:pPr>
            <a:r>
              <a:rPr lang="en-US" sz="2400" b="1" u="sng" dirty="0" smtClean="0">
                <a:solidFill>
                  <a:schemeClr val="accent3">
                    <a:lumMod val="50000"/>
                  </a:schemeClr>
                </a:solidFill>
              </a:rPr>
              <a:t>Fern Test Slide Preparation</a:t>
            </a:r>
          </a:p>
          <a:p>
            <a:r>
              <a:rPr lang="en-US" sz="1600" dirty="0" smtClean="0">
                <a:solidFill>
                  <a:schemeClr val="accent3">
                    <a:lumMod val="50000"/>
                  </a:schemeClr>
                </a:solidFill>
              </a:rPr>
              <a:t>Label a clean microscope slide with specimen identification. </a:t>
            </a:r>
          </a:p>
          <a:p>
            <a:r>
              <a:rPr lang="en-US" sz="1600" dirty="0" smtClean="0">
                <a:solidFill>
                  <a:schemeClr val="accent3">
                    <a:lumMod val="50000"/>
                  </a:schemeClr>
                </a:solidFill>
              </a:rPr>
              <a:t>Roll the swab across the glass slide while applying pressure to express the fluid and creating a thin smear immediately after collection. </a:t>
            </a:r>
          </a:p>
          <a:p>
            <a:r>
              <a:rPr lang="en-US" sz="1600" dirty="0" smtClean="0">
                <a:solidFill>
                  <a:schemeClr val="accent3">
                    <a:lumMod val="50000"/>
                  </a:schemeClr>
                </a:solidFill>
              </a:rPr>
              <a:t>Allow slide to completely air dry (3–5 minutes). </a:t>
            </a:r>
          </a:p>
          <a:p>
            <a:r>
              <a:rPr lang="en-US" sz="1600" dirty="0" smtClean="0">
                <a:solidFill>
                  <a:schemeClr val="accent3">
                    <a:lumMod val="50000"/>
                  </a:schemeClr>
                </a:solidFill>
              </a:rPr>
              <a:t>Do not heat the slide or apply a coverslip. </a:t>
            </a:r>
          </a:p>
          <a:p>
            <a:endParaRPr lang="en-US" sz="1600" dirty="0">
              <a:solidFill>
                <a:schemeClr val="accent3">
                  <a:lumMod val="50000"/>
                </a:schemeClr>
              </a:solidFill>
            </a:endParaRPr>
          </a:p>
          <a:p>
            <a:pPr marL="0" indent="0">
              <a:buNone/>
            </a:pPr>
            <a:r>
              <a:rPr lang="en-US" sz="2600" b="1" u="sng" dirty="0" smtClean="0">
                <a:solidFill>
                  <a:schemeClr val="accent2">
                    <a:lumMod val="50000"/>
                  </a:schemeClr>
                </a:solidFill>
              </a:rPr>
              <a:t>Fern Test Microscopic Examination</a:t>
            </a:r>
            <a:endParaRPr lang="en-US" sz="2600" b="1" u="sng" dirty="0" smtClean="0">
              <a:solidFill>
                <a:schemeClr val="accent2">
                  <a:lumMod val="50000"/>
                </a:schemeClr>
              </a:solidFill>
            </a:endParaRPr>
          </a:p>
          <a:p>
            <a:r>
              <a:rPr lang="en-US" sz="1600" dirty="0" smtClean="0">
                <a:solidFill>
                  <a:schemeClr val="accent2">
                    <a:lumMod val="50000"/>
                  </a:schemeClr>
                </a:solidFill>
              </a:rPr>
              <a:t>Place slide on microscope for examination. </a:t>
            </a:r>
          </a:p>
          <a:p>
            <a:r>
              <a:rPr lang="en-US" sz="1600" dirty="0" smtClean="0">
                <a:solidFill>
                  <a:schemeClr val="accent2">
                    <a:lumMod val="50000"/>
                  </a:schemeClr>
                </a:solidFill>
              </a:rPr>
              <a:t>Focus using low power (10X) and low light. </a:t>
            </a:r>
          </a:p>
          <a:p>
            <a:r>
              <a:rPr lang="en-US" sz="1600" dirty="0" smtClean="0">
                <a:solidFill>
                  <a:schemeClr val="accent2">
                    <a:lumMod val="50000"/>
                  </a:schemeClr>
                </a:solidFill>
              </a:rPr>
              <a:t>Scan the entire slide. </a:t>
            </a:r>
          </a:p>
          <a:p>
            <a:r>
              <a:rPr lang="en-US" sz="1600" dirty="0" smtClean="0">
                <a:solidFill>
                  <a:schemeClr val="accent2">
                    <a:lumMod val="50000"/>
                  </a:schemeClr>
                </a:solidFill>
              </a:rPr>
              <a:t>Identify evidence of fernlike pattern. </a:t>
            </a:r>
          </a:p>
          <a:p>
            <a:r>
              <a:rPr lang="en-US" sz="1600" dirty="0" smtClean="0">
                <a:solidFill>
                  <a:schemeClr val="accent2">
                    <a:lumMod val="50000"/>
                  </a:schemeClr>
                </a:solidFill>
              </a:rPr>
              <a:t>Observe slide using high power (40X) to confirm </a:t>
            </a:r>
            <a:r>
              <a:rPr lang="en-US" sz="1600" dirty="0" err="1" smtClean="0">
                <a:solidFill>
                  <a:schemeClr val="accent2">
                    <a:lumMod val="50000"/>
                  </a:schemeClr>
                </a:solidFill>
              </a:rPr>
              <a:t>ferning</a:t>
            </a:r>
            <a:r>
              <a:rPr lang="en-US" sz="1600" dirty="0" smtClean="0">
                <a:solidFill>
                  <a:schemeClr val="accent2">
                    <a:lumMod val="50000"/>
                  </a:schemeClr>
                </a:solidFill>
              </a:rPr>
              <a:t> pattern. </a:t>
            </a:r>
          </a:p>
          <a:p>
            <a:r>
              <a:rPr lang="en-US" sz="1600" dirty="0" smtClean="0">
                <a:solidFill>
                  <a:schemeClr val="accent2">
                    <a:lumMod val="50000"/>
                  </a:schemeClr>
                </a:solidFill>
              </a:rPr>
              <a:t>Examine the entire slide using an “S” shaped viewing pattern. </a:t>
            </a:r>
          </a:p>
          <a:p>
            <a:r>
              <a:rPr lang="en-US" sz="1600" dirty="0" smtClean="0">
                <a:solidFill>
                  <a:schemeClr val="accent2">
                    <a:lumMod val="50000"/>
                  </a:schemeClr>
                </a:solidFill>
              </a:rPr>
              <a:t>Record findings. </a:t>
            </a:r>
          </a:p>
          <a:p>
            <a:endParaRPr lang="en-US" sz="1600" dirty="0" smtClean="0">
              <a:solidFill>
                <a:schemeClr val="accent3">
                  <a:lumMod val="50000"/>
                </a:schemeClr>
              </a:solidFill>
            </a:endParaRPr>
          </a:p>
          <a:p>
            <a:pPr marL="0" indent="0">
              <a:buNone/>
            </a:pPr>
            <a:endParaRPr lang="en-US" sz="1600" dirty="0">
              <a:solidFill>
                <a:schemeClr val="accent3">
                  <a:lumMod val="50000"/>
                </a:schemeClr>
              </a:solidFill>
            </a:endParaRPr>
          </a:p>
          <a:p>
            <a:pPr marL="0" indent="0">
              <a:buNone/>
            </a:pPr>
            <a:endParaRPr lang="en-US" sz="1600" dirty="0">
              <a:solidFill>
                <a:schemeClr val="tx2">
                  <a:lumMod val="75000"/>
                </a:schemeClr>
              </a:solidFill>
            </a:endParaRPr>
          </a:p>
          <a:p>
            <a:endParaRPr lang="en-US" sz="1600" dirty="0">
              <a:solidFill>
                <a:schemeClr val="tx2">
                  <a:lumMod val="75000"/>
                </a:schemeClr>
              </a:solidFill>
            </a:endParaRPr>
          </a:p>
          <a:p>
            <a:endParaRPr lang="en-US" dirty="0"/>
          </a:p>
        </p:txBody>
      </p:sp>
    </p:spTree>
    <p:extLst>
      <p:ext uri="{BB962C8B-B14F-4D97-AF65-F5344CB8AC3E}">
        <p14:creationId xmlns:p14="http://schemas.microsoft.com/office/powerpoint/2010/main" val="200589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endParaRPr lang="en-US" dirty="0"/>
          </a:p>
        </p:txBody>
      </p:sp>
    </p:spTree>
    <p:extLst>
      <p:ext uri="{BB962C8B-B14F-4D97-AF65-F5344CB8AC3E}">
        <p14:creationId xmlns:p14="http://schemas.microsoft.com/office/powerpoint/2010/main" val="529624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endParaRPr lang="en-US" dirty="0"/>
          </a:p>
        </p:txBody>
      </p:sp>
    </p:spTree>
    <p:extLst>
      <p:ext uri="{BB962C8B-B14F-4D97-AF65-F5344CB8AC3E}">
        <p14:creationId xmlns:p14="http://schemas.microsoft.com/office/powerpoint/2010/main" val="25554245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292</Words>
  <Application>Microsoft Office PowerPoint</Application>
  <PresentationFormat>On-screen Show (4:3)</PresentationFormat>
  <Paragraphs>27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PowerPoint Presentation</vt:lpstr>
      <vt:lpstr>PowerPoint Presentation</vt:lpstr>
      <vt:lpstr>PowerPoint Presentation</vt:lpstr>
      <vt:lpstr> </vt:lpstr>
      <vt:lpstr> </vt:lpstr>
    </vt:vector>
  </TitlesOfParts>
  <Company>AtlantiCare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RRikeman</dc:creator>
  <cp:lastModifiedBy>RRikeman</cp:lastModifiedBy>
  <cp:revision>4</cp:revision>
  <dcterms:created xsi:type="dcterms:W3CDTF">2017-06-13T00:45:40Z</dcterms:created>
  <dcterms:modified xsi:type="dcterms:W3CDTF">2017-06-13T01:32:41Z</dcterms:modified>
</cp:coreProperties>
</file>