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4"/>
  </p:sldMasterIdLst>
  <p:notesMasterIdLst>
    <p:notesMasterId r:id="rId26"/>
  </p:notesMasterIdLst>
  <p:sldIdLst>
    <p:sldId id="256" r:id="rId5"/>
    <p:sldId id="261" r:id="rId6"/>
    <p:sldId id="257" r:id="rId7"/>
    <p:sldId id="259" r:id="rId8"/>
    <p:sldId id="309" r:id="rId9"/>
    <p:sldId id="308" r:id="rId10"/>
    <p:sldId id="264" r:id="rId11"/>
    <p:sldId id="281" r:id="rId12"/>
    <p:sldId id="290" r:id="rId13"/>
    <p:sldId id="283" r:id="rId14"/>
    <p:sldId id="287" r:id="rId15"/>
    <p:sldId id="288" r:id="rId16"/>
    <p:sldId id="292" r:id="rId17"/>
    <p:sldId id="297" r:id="rId18"/>
    <p:sldId id="293" r:id="rId19"/>
    <p:sldId id="296" r:id="rId20"/>
    <p:sldId id="298" r:id="rId21"/>
    <p:sldId id="280" r:id="rId22"/>
    <p:sldId id="265" r:id="rId23"/>
    <p:sldId id="305" r:id="rId24"/>
    <p:sldId id="302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ADF65-0B62-4FA1-9DE5-DA120E544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8C79-9BE3-4C76-9002-831EC93866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5D68A43-C73E-4BAF-8FDE-80CE5C40FC92}" type="datetimeFigureOut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1403-DB55-4887-8AA3-A894F9F6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38A07B-FA27-4844-9524-031B0CEC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D934-E0CB-4116-98F2-C3E2D7F20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09F-28D7-4D2A-A111-0451C14D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6772-AA58-450B-B507-2B90E4801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B0D3C09-B654-4809-A036-D780CFB8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0E1671A-27F5-4DDF-8C19-C9A975FB4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F15AC-6141-4018-9452-E9097F0F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3B8E6-9B7D-4457-99A4-36738F8D272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5C9B1A-88B4-40B7-98DF-30CCE8235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C981AA0-A12A-451F-9C38-606AADE8E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BCE8C2-5D99-49FA-ADF8-F8781B20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25469-3457-49A2-8D98-B6938860DBF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AE94A4F-6823-4A6E-B2F2-2194DB6FD0F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AC9550-F778-49B3-9830-EFC67F7FBEEE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714CB-1235-4A1C-B838-D559D3F74D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AFAC878-FD9F-4F89-B81A-AE2F350C7D3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D15562-3D52-4A22-B33A-69059EDC384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E10DDD7-BCE8-4055-BB07-4A60DAA81F1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D75D7E7-3D5D-4BAE-918F-7A9D5180E17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23FACB1-226C-4AE7-8A07-7F7DE06BD6E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2387399-D28D-43E9-9CCB-35E4CC0093C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302346-6432-4E53-B696-BE0942037BC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89370CF-3767-49C0-861F-F1D6CB6750A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339E1-19FE-4FF4-A294-93C220B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985-B0BD-4ECD-B381-D5D093E24D9C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45F003-60FF-4ABA-A248-C7A8EE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E766BC-CEF9-4222-90D8-C0B3F9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DD1-778E-4B85-8D86-D1D8BE9F3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FB3C-8173-42F6-9E61-F4281E8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45A-B01B-435C-888E-3F6D7B62CC37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C89C-1F54-4C50-8D81-738BF49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01C6-DCBB-432A-9AB9-FABF0C1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E68-A405-4C7A-8C26-7EA83B210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26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1C41D-4863-4510-BA67-154EF6C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4EA61-A652-4C5B-A663-A5E864F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F84AB1-C917-4E8C-B4F8-843E7C262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1B3-6AF5-46B9-BD6B-2DDF3B4D6283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C32519-12AF-4C04-AD6F-04967F303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A68AF4-8176-4AD8-AD4B-99232D5E6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CFF-C679-4003-8431-A22F88CAA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7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EC9-FE24-4DCD-B0F6-A000F6C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CEC-5FC7-430B-9EE8-FAD53F29A09A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951A-6B97-4B57-B05D-81893D2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3B23-7E62-4518-8B33-0E19F7A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A45-71FC-4EE2-91F4-C96EF7E0D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101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37BE7-E3C0-4D4A-BF64-B87AFE4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1380-AFC7-45C3-9424-5B8C200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B1430-DC78-4A9E-B2D0-EBD9B8844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BCF-716D-4708-8524-69990A5EB23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A1544-7B26-4EBE-99C2-CCEC35636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D15FA3-A145-4FD4-8932-728C41353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67EA-6D1F-4D1C-865C-F7BC6A990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31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12456-90C3-4E1C-A251-645276EA29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4AD9-A3A7-4B01-803F-B41BBDBEC1D8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F13E95-343D-465C-A874-574805F586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720E2-F71A-4930-8FF7-6C9253FCA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8AF-A9D2-4EE3-BAAB-9FBBF4344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347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60F1-C3DF-4370-B7F6-DECF05DC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63C7-CBE5-422A-857B-C1C86844AA3E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7A1-8892-4396-9195-14961EC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C4D7-CB4B-4846-B363-02E9E8F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4F02-4877-4909-8218-B0D1D5601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B2F-E8D7-4C50-9BFD-1C90758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65A-4B91-4A0C-8F5D-71F21CFE20B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49EB-3142-465B-9F8D-DF5CC58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033F-8153-406E-A0D2-C0180C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1A4-32BF-4C30-AFF1-3BB4D7C2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DD08-115B-4A9C-8DB1-4D1140E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72B6-659C-494A-9A90-4DA3FAFC2471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51AD-AECB-418D-8A06-69239F2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DE06-FD86-439E-8DE6-6A9E66E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989-7892-432B-94EB-0AEE088E5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B349-8193-4AE3-91F5-0AB4ED41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F61-F359-47A4-870B-2125AA0228B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8F8-7F7E-499D-9394-8F11D73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1930-506B-43D0-9DFE-07A79466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893-0AB7-4E51-A118-25EA37049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2D34B-1AD3-4CEA-9863-B237FC3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4FFB-4814-415B-A428-D44FF03E5CB2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74AF31-D440-448F-B8AC-3BB098E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906F2B-609B-4D2F-9930-74FD9C47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8B-E38C-4A12-BA25-44D232287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1E90F7-CDE4-48FC-BCB3-CCA17DC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9E7-B3AD-4E6B-96EB-3A21E62926D5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15792-94DE-4A0D-9510-DB7A425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56F980-4F5D-44A0-A04E-4F93BFD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576-FDA1-405D-8230-00555E006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598749-A643-4773-A7CE-506531D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2C9-EA1C-40F3-96BE-B87E358A4E1D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532CC6-B144-4AEF-88B7-5D6834D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78F968-7967-466A-B74A-5C155D7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2A45-F429-433E-BCDB-C738D7B3B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3B5DC-D8B6-4AD8-B29A-017A51F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2515-6B3A-4F8F-84E4-014254DA7E9C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EA10A-E04A-42CF-9652-81E02373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77E3-1BEB-4D93-B502-63923A7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3936-2B58-4ABE-AF96-1314AC7E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D6CC9-B139-4ECD-B5DF-B03028DA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D2E-F314-4450-83D4-A57B4EC259D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E7B74-7AB8-473A-A729-421F8104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A1871-C124-4638-B1C9-6C31017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6BA-F007-4ECC-A6A7-602876E15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2BDD7-573F-4FED-B39A-FFB26B6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95EE-7C1E-47E0-870E-0A1877AE2D95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3F690-7ABB-4742-95B4-7CFEF0B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DC978-485E-4E41-8B60-65BC3B56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9A9B-2152-43AA-9744-68F9EBCEB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175242C-8F3F-4FFE-8EF6-778B1BB4BF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092306-32B0-4F1B-B957-D5172374954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CA5DA-BF2E-4A1C-84A6-C894354071E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49A6E-087E-4C3A-A1B7-F8649847033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43BF69-9073-4151-88D3-D114A828FD9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CAAC4-8ADD-41F9-80FD-3A4BA06A397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3E6735-5D52-4953-9B05-9A083428D75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2A7CC8-834D-4113-BC2F-98EE4E24B66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B6310F-3109-4CB0-B21C-FBBB2B79A5B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A0E25-2F1B-4A0C-9151-9C991AEBCE3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B2DB78-357E-413E-A0C5-B3B3D4139D2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D5A67D-E34E-47F9-BC59-E5EAF9CF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95368F-9FCC-40E9-A368-0CCC19B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0EA2-62E7-477B-980C-52554272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B81D9-B4D2-4D1C-BABF-DDBAA39936C3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1DA5-7E45-4DC9-AC13-D412ACBF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505-97A3-4225-BEDE-25B5A94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0CB2A8-F971-4E37-975A-CFF9F14C3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91" r:id="rId11"/>
    <p:sldLayoutId id="2147483986" r:id="rId12"/>
    <p:sldLayoutId id="2147483992" r:id="rId13"/>
    <p:sldLayoutId id="2147483987" r:id="rId14"/>
    <p:sldLayoutId id="2147483988" r:id="rId15"/>
    <p:sldLayoutId id="214748398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729-E308-4273-9AF1-40F60A2F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43000"/>
            <a:ext cx="4117975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>
              <a:solidFill>
                <a:srgbClr val="8855E3"/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0F844A3-C57F-4F4D-8D96-468A4F08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43288"/>
            <a:ext cx="785495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Whole Blood  Glucose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Point of Care Testing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Pathology and Laboratory Medicine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BHHCS-VA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3" descr="inform picture.jpg">
            <a:extLst>
              <a:ext uri="{FF2B5EF4-FFF2-40B4-BE49-F238E27FC236}">
                <a16:creationId xmlns:a16="http://schemas.microsoft.com/office/drawing/2014/main" id="{BF007AA4-1D8A-4213-9F49-5F0DE922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462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60BAE6-58CF-4F96-99C6-5BC1A71E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r="8295" b="13000"/>
          <a:stretch>
            <a:fillRect/>
          </a:stretch>
        </p:blipFill>
        <p:spPr bwMode="auto">
          <a:xfrm>
            <a:off x="0" y="646113"/>
            <a:ext cx="48863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833F66-7889-4F0F-B3D8-998D0600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>Emergency Identification Cards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5D8A10E-140A-4BA6-BF3A-E4CEB2543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9"/>
            <a:ext cx="6348413" cy="1725612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marL="514350" indent="-514350" eaLnBrk="1" hangingPunct="1"/>
            <a:r>
              <a:rPr lang="en-US" altLang="en-US" b="1" u="sng" dirty="0">
                <a:solidFill>
                  <a:srgbClr val="FF0000"/>
                </a:solidFill>
              </a:rPr>
              <a:t>One-Time Use Emergency Patient ID # in UCC</a:t>
            </a:r>
            <a:r>
              <a:rPr lang="en-US" altLang="en-US" dirty="0"/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Corrected by LAB as soon as patient is in the system</a:t>
            </a:r>
            <a:endParaRPr lang="en-US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14350" indent="-514350" eaLnBrk="1" hangingPunct="1"/>
            <a:endParaRPr lang="en-US" altLang="en-US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D7F0D8E-2334-4767-B7D9-284688209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2A4B02-5806-451B-B3E8-A37593D1C92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5F32FF9-AF49-4D2D-8228-92995958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45306" r="32533" b="32040"/>
          <a:stretch>
            <a:fillRect/>
          </a:stretch>
        </p:blipFill>
        <p:spPr bwMode="auto">
          <a:xfrm>
            <a:off x="1993106" y="4087813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2C47E-C46B-46B9-9BC4-82FF22DCC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A894FF-577F-41CC-83DA-97069C71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rgbClr val="FF0000"/>
                </a:solidFill>
              </a:rPr>
              <a:t>Verbal/Paper communication of blood sugar results is NOT PERMITTED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has led to medication errors.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Identification CANNOT be verified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blood sugar results are communicated using verbal/paper communication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patient treatment, blood sugar results MUST be obtained in CPRS or by viewing the glucometer’s “Review Result” screen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E856B33-734B-4C42-9D50-57CB0F6F5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C4A2-14C6-4F83-905C-7B29CB162DF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51382ED-FB2C-461C-8325-74F90A7D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183E412-CD27-4876-87C5-313E9047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docking the meter, most patient results appear in CPRS within 5 minutes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 to this:			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		</a:t>
            </a:r>
            <a:r>
              <a:rPr lang="en-US" altLang="en-US" sz="2400" b="1" dirty="0">
                <a:solidFill>
                  <a:srgbClr val="0070C0"/>
                </a:solidFill>
              </a:rPr>
              <a:t>Critical Values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Repeated Tests 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Incorrect patient ID’s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Results with “Comments”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Computer Downtime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DDDED2-CC11-4086-A3F1-3738C34A2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6BC7B3-DDB2-4A5C-9A2B-9CDB79AD3F5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CB07B5-5B49-40AE-A308-B9CE3F83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25E237-CD26-4A30-BFF1-7333DD8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If results have not crossed……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ALL RESULTS CAN BE VIEWED ON THE METER’s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“REVIEW RESULT” Screen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See next few slides for steps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 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59AE56-8B60-4C2A-98F8-C5FA585C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EAD1D-1F4D-4364-9D32-9E74BB8EA0A5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41C26EA3-9123-4D2A-A671-E18A1F4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>
            <a:fillRect/>
          </a:stretch>
        </p:blipFill>
        <p:spPr bwMode="auto">
          <a:xfrm>
            <a:off x="5410200" y="3352800"/>
            <a:ext cx="2819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8DD38-5184-41C1-9FCD-4816EE455677}"/>
              </a:ext>
            </a:extLst>
          </p:cNvPr>
          <p:cNvCxnSpPr/>
          <p:nvPr/>
        </p:nvCxnSpPr>
        <p:spPr>
          <a:xfrm>
            <a:off x="2819400" y="5334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78D0517-4FE2-4F64-A2EF-8B270ADAD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D80D17-B3A6-4287-8AAD-E10814B02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Step 1 </a:t>
            </a:r>
            <a:r>
              <a:rPr lang="en-US" altLang="en-US"/>
              <a:t>– Select “Review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			Results”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5ED6578-1AE0-498C-BCDB-5FD44371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B4D1C-DDAB-4D2F-93EA-3EAD8589E43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7FC64D0F-2A8E-4BF6-9F2A-141307DB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>
            <a:fillRect/>
          </a:stretch>
        </p:blipFill>
        <p:spPr bwMode="auto">
          <a:xfrm>
            <a:off x="5029200" y="3200400"/>
            <a:ext cx="2819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0D4B2-743D-4B30-ADEC-3D781BB1B11C}"/>
              </a:ext>
            </a:extLst>
          </p:cNvPr>
          <p:cNvCxnSpPr/>
          <p:nvPr/>
        </p:nvCxnSpPr>
        <p:spPr>
          <a:xfrm>
            <a:off x="3505200" y="4114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8B25B1C-5886-4BBB-91D9-28B5060E2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3098F-A264-4598-8A04-783A9D79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results will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appear on this screen…..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To view a specific patient,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select “Patient”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(looking for patient “123123”)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F537A8-F6E9-413F-B97E-5D877D15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312E1-6E98-4904-B05C-C3448F92C9D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BA2AE3A-A8E2-41C7-ACFB-A5582B07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1520" r="4074" b="8888"/>
          <a:stretch>
            <a:fillRect/>
          </a:stretch>
        </p:blipFill>
        <p:spPr bwMode="auto">
          <a:xfrm>
            <a:off x="5486400" y="2590800"/>
            <a:ext cx="270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CAB07B-7B6E-4EDC-9CE6-366681C71880}"/>
              </a:ext>
            </a:extLst>
          </p:cNvPr>
          <p:cNvSpPr/>
          <p:nvPr/>
        </p:nvSpPr>
        <p:spPr>
          <a:xfrm>
            <a:off x="5664200" y="4724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F8A42-68CD-43F6-B2E8-EAEDEDD12CDE}"/>
              </a:ext>
            </a:extLst>
          </p:cNvPr>
          <p:cNvCxnSpPr/>
          <p:nvPr/>
        </p:nvCxnSpPr>
        <p:spPr>
          <a:xfrm>
            <a:off x="3048000" y="5067300"/>
            <a:ext cx="2652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D3FD85-FACE-4063-91AF-73DD0FBC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51AA2D-89C3-482E-B373-A657516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Using the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meter testing was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performed,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patient’s wristband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3632647-3E5D-4EA0-88EB-96C35E5A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CA9649-2695-46EB-8AC1-D5C0C5992E5B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B1AB-2215-4BC5-A3EA-AFD662BEB845}"/>
              </a:ext>
            </a:extLst>
          </p:cNvPr>
          <p:cNvCxnSpPr/>
          <p:nvPr/>
        </p:nvCxnSpPr>
        <p:spPr>
          <a:xfrm rot="5400000">
            <a:off x="1790700" y="59817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435F-40B8-4A06-9A2A-8CFB8651C08B}"/>
              </a:ext>
            </a:extLst>
          </p:cNvPr>
          <p:cNvCxnSpPr/>
          <p:nvPr/>
        </p:nvCxnSpPr>
        <p:spPr>
          <a:xfrm>
            <a:off x="2057400" y="624840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EE486-F805-453F-AAD3-84A717AE9469}"/>
              </a:ext>
            </a:extLst>
          </p:cNvPr>
          <p:cNvCxnSpPr/>
          <p:nvPr/>
        </p:nvCxnSpPr>
        <p:spPr>
          <a:xfrm rot="5400000" flipH="1" flipV="1">
            <a:off x="34290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B0FB9E-C33A-4ACC-9B4D-C2E593D9E4E6}"/>
              </a:ext>
            </a:extLst>
          </p:cNvPr>
          <p:cNvCxnSpPr/>
          <p:nvPr/>
        </p:nvCxnSpPr>
        <p:spPr>
          <a:xfrm>
            <a:off x="4114800" y="4876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3" name="Picture 1">
            <a:extLst>
              <a:ext uri="{FF2B5EF4-FFF2-40B4-BE49-F238E27FC236}">
                <a16:creationId xmlns:a16="http://schemas.microsoft.com/office/drawing/2014/main" id="{44924215-BFD1-43C9-8639-D06906CB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3949"/>
          <a:stretch>
            <a:fillRect/>
          </a:stretch>
        </p:blipFill>
        <p:spPr bwMode="auto">
          <a:xfrm>
            <a:off x="5334000" y="2895600"/>
            <a:ext cx="2419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F1687-B576-46DE-9A5C-D1E283F99091}"/>
              </a:ext>
            </a:extLst>
          </p:cNvPr>
          <p:cNvCxnSpPr/>
          <p:nvPr/>
        </p:nvCxnSpPr>
        <p:spPr>
          <a:xfrm flipV="1">
            <a:off x="3429000" y="33528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A0BACFE-743C-4AFF-A67A-4A608E92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3493AF-2D46-4981-AF30-C01D8566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of patient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“123123” results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 on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appear on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screen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9CC583-092A-4232-B25A-6C2190052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C58CB5-E1A0-4914-B7F0-6F692D8ECC8D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347789C-DE32-4675-B43B-39505CAE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534" b="9386"/>
          <a:stretch>
            <a:fillRect/>
          </a:stretch>
        </p:blipFill>
        <p:spPr bwMode="auto">
          <a:xfrm>
            <a:off x="5029200" y="2590800"/>
            <a:ext cx="3028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276DB1-9DC0-4F65-B702-93BFFFF42F61}"/>
              </a:ext>
            </a:extLst>
          </p:cNvPr>
          <p:cNvSpPr/>
          <p:nvPr/>
        </p:nvSpPr>
        <p:spPr>
          <a:xfrm>
            <a:off x="5334000" y="27686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8B4D5-A0F4-406C-BDB0-910757588A9F}"/>
              </a:ext>
            </a:extLst>
          </p:cNvPr>
          <p:cNvCxnSpPr/>
          <p:nvPr/>
        </p:nvCxnSpPr>
        <p:spPr>
          <a:xfrm>
            <a:off x="3276600" y="3657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A0F3E7-9DDC-4568-81EC-E475DF0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/>
              <a:t>4. </a:t>
            </a:r>
            <a:r>
              <a:rPr lang="en-US" altLang="en-US" sz="4400"/>
              <a:t>Documentation of Critical Values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3B1EBD-C413-4E9E-870E-B8BBD45A2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(Critical Values &lt;40 or &gt;400 mg/dL, “HI” or “LO”)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PER Joint Commission, VA, and CAP Regulations:</a:t>
            </a:r>
          </a:p>
          <a:p>
            <a:pPr eaLnBrk="1" hangingPunct="1"/>
            <a:r>
              <a:rPr lang="en-US" altLang="en-US" dirty="0"/>
              <a:t>If the Primary Caregiver (</a:t>
            </a:r>
            <a:r>
              <a:rPr lang="en-US" altLang="en-US" dirty="0" err="1"/>
              <a:t>pt’s</a:t>
            </a:r>
            <a:r>
              <a:rPr lang="en-US" altLang="en-US" dirty="0"/>
              <a:t> RN) is </a:t>
            </a:r>
            <a:r>
              <a:rPr lang="en-US" altLang="en-US" u="sng" dirty="0"/>
              <a:t>NOT</a:t>
            </a:r>
            <a:r>
              <a:rPr lang="en-US" altLang="en-US" dirty="0"/>
              <a:t> performing the testing (i.e. CNA or other RN…) </a:t>
            </a:r>
            <a:r>
              <a:rPr lang="en-US" altLang="en-US" b="1" dirty="0"/>
              <a:t>Critical Values  </a:t>
            </a:r>
            <a:r>
              <a:rPr lang="en-US" altLang="en-US" b="1" u="sng" dirty="0"/>
              <a:t>MUST</a:t>
            </a:r>
            <a:r>
              <a:rPr lang="en-US" altLang="en-US" b="1" dirty="0"/>
              <a:t> Be Documented by testing personnel.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Critical values MUST also be </a:t>
            </a:r>
            <a:r>
              <a:rPr lang="en-US" altLang="en-US" b="1" u="sng" dirty="0">
                <a:solidFill>
                  <a:srgbClr val="FF0000"/>
                </a:solidFill>
              </a:rPr>
              <a:t>IMMEDIATELY</a:t>
            </a:r>
            <a:r>
              <a:rPr lang="en-US" altLang="en-US" b="1" dirty="0">
                <a:solidFill>
                  <a:srgbClr val="FF0000"/>
                </a:solidFill>
              </a:rPr>
              <a:t> communicated to the RN assigned to the patient.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CC1C3B-F2A9-4346-AFC4-B59B0249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4C151-9648-42DD-849B-EA67A63F5EC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EDD5F92-1A70-47BB-AB7A-D67DF618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/>
              <a:t>Documentation of Critical Lab Values : CLV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079D-C512-47A1-8E5A-0EAACC0B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endParaRPr lang="en-US" b="1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25F07B-AADC-4BAC-AB8B-21BCF6F6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18"/>
            <a:ext cx="7543800" cy="4386882"/>
          </a:xfrm>
          <a:prstGeom prst="rect">
            <a:avLst/>
          </a:prstGeom>
        </p:spPr>
      </p:pic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9411615-3DF0-420C-9C8C-B7382681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4299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02C701F-E883-482F-80BF-CBFE6D4BC599}" type="slidenum">
              <a:rPr lang="en-US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en-US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4B0952-B8CD-4223-8522-5701418F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7" y="432355"/>
            <a:ext cx="6348413" cy="132080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F604-929E-4DBF-87B9-74BCCD43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LOGGING IN TO THE METER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operator is given his/her own unique log in code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code enters your name to the patient test result in the CPRS permanent record (comment section of the result in CPRS under the “Lab” tab)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your code out to anyone –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liable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they make a mistake, as it is your name attached to the result in the patient’s chart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A2540EAA-B298-482D-9862-2B29F5C2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A61D9-E94E-4FC5-8974-CB5320D233F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7" descr="Image result for bar code">
            <a:extLst>
              <a:ext uri="{FF2B5EF4-FFF2-40B4-BE49-F238E27FC236}">
                <a16:creationId xmlns:a16="http://schemas.microsoft.com/office/drawing/2014/main" id="{D67CF4B9-6B65-42BB-B0EC-C1F84679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8" y="1338533"/>
            <a:ext cx="3019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5A4040-9D58-401D-920E-11E3BD5A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Competency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D592915-DE8E-47CE-B2CC-1D8024FC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/>
              <a:t>QUESTIONS???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Contact the Ancillary Testing Coordinator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HS- 2-2012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FM 1-7156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      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F56049-E9F0-4EB2-BE22-6CD0C411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04BD24-3A84-49B5-8FB5-6C3DAA7E45D6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C5A3D43-037F-44FF-A870-643A3F30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496BD10-C6EB-485F-8B60-EA098B49B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Thank you for your hard work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and dedicated service to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 our veterans and for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keeping our patients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			   safe!</a:t>
            </a:r>
            <a:endParaRPr lang="en-US" altLang="en-US" sz="3200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E54088-CB7B-427F-AD21-8B36686EF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E8A987-EE40-40DD-9539-0756217C8BF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7" name="Picture 3" descr="C:\Documents and Settings\vhatogsicam\Local Settings\Temporary Internet Files\Content.IE5\LIZCAEJ0\MC900104344[1].wmf">
            <a:extLst>
              <a:ext uri="{FF2B5EF4-FFF2-40B4-BE49-F238E27FC236}">
                <a16:creationId xmlns:a16="http://schemas.microsoft.com/office/drawing/2014/main" id="{F4779709-5942-4AB8-81E9-756E162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54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EC74F3-CF78-48EC-BD1D-BD51475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096000" cy="685801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B9D5437-583C-4CCA-AB40-941FAEA4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QUALITY CONTROL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 is performed each day of testing,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if meter is dropped, or if new strips are opened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solutions are opened, write in the </a:t>
            </a:r>
            <a:r>
              <a:rPr lang="en-US" sz="2400" dirty="0">
                <a:solidFill>
                  <a:srgbClr val="FF0000"/>
                </a:solidFill>
              </a:rPr>
              <a:t>3 month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outdate on </a:t>
            </a:r>
            <a:r>
              <a:rPr lang="en-US" sz="2400" dirty="0">
                <a:solidFill>
                  <a:srgbClr val="FF0000"/>
                </a:solidFill>
              </a:rPr>
              <a:t>Expiration Stickers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affix to the QC vials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touch tip of control bottle to the strip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rgbClr val="FF0000"/>
                </a:solidFill>
              </a:rPr>
              <a:t>Dose meter on a flat surface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fluid from entering the strip port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9888ACD7-648E-495F-ADEB-67060126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A8F54-18D0-4509-BE95-EF8B29EFE504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CAD38C-AB5B-47F6-A792-9755CC05E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 Reminders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35053622-3239-4487-9FA5-A3D0637B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CLEANING/DISINFECTING THE METER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cleaned with Germicidal Wipes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(meter must air dry for 3 minutes to disinfect)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bring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accessory box into isolation rooms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FDA requires meter cleaning after each patient test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4017975D-E2D9-4D1E-97DA-3B460AA0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F6AA45-B5FD-489B-B7DB-0E49AB60091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2673F3CA-F3C3-44A9-BB31-8D3EC11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990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C7ACC3-917E-4182-8343-7EBD623D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399"/>
            <a:ext cx="8229600" cy="38100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Accu-Chek Inform II Patient Limitations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F44D80A-FD9D-41FC-B864-5556074F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1"/>
            <a:ext cx="6348413" cy="437911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This meter CANNOT be used on the Critically Ill</a:t>
            </a:r>
          </a:p>
          <a:p>
            <a:pPr eaLnBrk="1" hangingPunct="1"/>
            <a:r>
              <a:rPr lang="en-US" altLang="en-US" sz="1400" dirty="0"/>
              <a:t>BHHCS defines “critically ill as either:</a:t>
            </a:r>
          </a:p>
          <a:p>
            <a:pPr eaLnBrk="1" hangingPunct="1"/>
            <a:r>
              <a:rPr lang="en-US" altLang="en-US" sz="1400" dirty="0"/>
              <a:t>MAP (Mean Arterial Pressure) &lt;65mmHg</a:t>
            </a:r>
          </a:p>
          <a:p>
            <a:pPr eaLnBrk="1" hangingPunct="1"/>
            <a:r>
              <a:rPr lang="en-US" altLang="en-US" sz="1400" dirty="0"/>
              <a:t>Use of IV vasopressors to maintain blood pressure</a:t>
            </a:r>
          </a:p>
          <a:p>
            <a:pPr eaLnBrk="1" hangingPunct="1"/>
            <a:r>
              <a:rPr lang="en-US" altLang="en-US" sz="1400" dirty="0"/>
              <a:t>Hematocrit should be between 10-65%</a:t>
            </a:r>
          </a:p>
          <a:p>
            <a:pPr eaLnBrk="1" hangingPunct="1"/>
            <a:r>
              <a:rPr lang="en-US" altLang="en-US" sz="1400" dirty="0"/>
              <a:t>Lipemic samples/triglycerides &gt;1800 mg/dL may produce elevated results</a:t>
            </a:r>
          </a:p>
          <a:p>
            <a:pPr eaLnBrk="1" hangingPunct="1"/>
            <a:r>
              <a:rPr lang="en-US" altLang="en-US" sz="1400" dirty="0"/>
              <a:t>Blood galactose levels &gt;15 mg/dL will cause overestimation of blood glucose results</a:t>
            </a:r>
          </a:p>
          <a:p>
            <a:pPr eaLnBrk="1" hangingPunct="1"/>
            <a:r>
              <a:rPr lang="en-US" altLang="en-US" sz="1400" dirty="0"/>
              <a:t>IV administration of ascorbic acid, resulting in a blood concentration of &gt;3 mg/d: will cause overestimation of blood glucose results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If peripheral circulation is compromised, collection of capillary sample is NOT advised. Lab Draw is recommended in the following cases:</a:t>
            </a:r>
          </a:p>
          <a:p>
            <a:pPr eaLnBrk="1" hangingPunct="1"/>
            <a:r>
              <a:rPr lang="en-US" altLang="en-US" sz="1400" dirty="0"/>
              <a:t>Severe hydration as a result of diabetic ketoacidosis or due to hyperglycemic hyperosmolar non-</a:t>
            </a:r>
            <a:r>
              <a:rPr lang="en-US" altLang="en-US" sz="1400" dirty="0" err="1"/>
              <a:t>ketotic</a:t>
            </a:r>
            <a:r>
              <a:rPr lang="en-US" altLang="en-US" sz="1400" dirty="0"/>
              <a:t> syndrome.</a:t>
            </a:r>
          </a:p>
          <a:p>
            <a:pPr eaLnBrk="1" hangingPunct="1"/>
            <a:r>
              <a:rPr lang="en-US" altLang="en-US" sz="1400" dirty="0"/>
              <a:t>Hypotension / Shock</a:t>
            </a:r>
          </a:p>
          <a:p>
            <a:pPr eaLnBrk="1" hangingPunct="1"/>
            <a:r>
              <a:rPr lang="en-US" altLang="en-US" sz="1400" dirty="0"/>
              <a:t>Decompensated heart failure NYHA Class IV</a:t>
            </a:r>
          </a:p>
          <a:p>
            <a:pPr eaLnBrk="1" hangingPunct="1"/>
            <a:r>
              <a:rPr lang="en-US" altLang="en-US" sz="1400" dirty="0"/>
              <a:t>Peripheral arterial occlusive disease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BA475F-F8C7-441A-9702-791AF18B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12E6A-16D9-478E-A6D0-B237FF66857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159D3E-880B-40AF-B468-BEE0AFEB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A345B0-E4D4-4990-B26D-9D23122F3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ALL LAB TESTS NEED AN ORDER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eaLnBrk="1" hangingPunct="1"/>
            <a:r>
              <a:rPr lang="en-US" altLang="en-US" sz="2400" dirty="0"/>
              <a:t>Any POC testing can only be performed if there is an order for that test. [i.e. sliding scale, one-time order, blanket policy]</a:t>
            </a:r>
          </a:p>
          <a:p>
            <a:pPr eaLnBrk="1" hangingPunct="1"/>
            <a:r>
              <a:rPr lang="en-US" altLang="en-US" sz="2400" dirty="0"/>
              <a:t>In emergent situations, the order can be entered after the fact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82DED0E-059A-45BF-BB39-E289D493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13A045-F9AD-422D-B379-514FE1EAFD3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21E488-8AA4-4D19-8635-95A10FA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934200" cy="1320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6EC1CFB-65BB-4A13-978A-DB76CCE9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620000" cy="388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PATIENT TESTING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middle or ring finger for testing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finger with water or alcohol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dry thoroughly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(alcohol takes 30 seconds to dry)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wipe away the first drop of blood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meter flat to prevent fluid from entering the strip port.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C1B7F46-F31E-407B-B560-C78743344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CE45D1-27BB-42F2-B9F9-5292C76DCC0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7A6703-30CC-4197-ACDD-FCD2D0E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548" r="4628" b="6075"/>
          <a:stretch>
            <a:fillRect/>
          </a:stretch>
        </p:blipFill>
        <p:spPr bwMode="auto">
          <a:xfrm>
            <a:off x="6096000" y="1220788"/>
            <a:ext cx="2622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C9D0B9-3EDF-4C50-9B30-9AEDEBA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7897813" cy="2155825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accurate patient identification,  it is recommended that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 scan the SSN printed on the patient’s wristband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available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 this option is not available, and manual entry is necessary, manual entry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done by comparing ID entered with CPRS or other 	permanent patient record.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AB6F8-6202-4757-B7D9-2AF543C5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E41C2-3697-4955-BF2F-D9BB96B1C71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6388" name="Picture 6" descr="01_04_060_3_with_beam">
            <a:extLst>
              <a:ext uri="{FF2B5EF4-FFF2-40B4-BE49-F238E27FC236}">
                <a16:creationId xmlns:a16="http://schemas.microsoft.com/office/drawing/2014/main" id="{E1F6BEC3-5AE1-4A75-9371-515C0FEF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985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E0BAC43D-3C86-41BA-A9A2-B6AB7AAE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Identification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0744C4-2402-4E5C-AB1E-5E41D928C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Positive Patient ID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BB070E-F95C-4624-A4C6-C7F16DE2B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302250" cy="4670425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REMINDER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Scan/enter patient ID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 strip bottle		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The patient ID now appears at the top of the screen for the duration of the test,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IF PATIENT ID scanned/entered </a:t>
            </a:r>
            <a:r>
              <a:rPr lang="en-US" altLang="en-US" b="1" u="sng" dirty="0">
                <a:solidFill>
                  <a:srgbClr val="FF0000"/>
                </a:solidFill>
              </a:rPr>
              <a:t>does not match </a:t>
            </a:r>
            <a:r>
              <a:rPr lang="en-US" altLang="en-US" b="1" dirty="0">
                <a:solidFill>
                  <a:srgbClr val="FF0000"/>
                </a:solidFill>
              </a:rPr>
              <a:t>armband or CPRS, etc., </a:t>
            </a:r>
            <a:r>
              <a:rPr lang="en-US" altLang="en-US" b="1" i="1" u="sng" dirty="0">
                <a:solidFill>
                  <a:srgbClr val="FF0000"/>
                </a:solidFill>
              </a:rPr>
              <a:t>DO NOT PROCEED WITH TESTING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Touch the main menu icon and go back to      </a:t>
            </a:r>
            <a:r>
              <a:rPr lang="en-US" altLang="en-US" b="1" dirty="0"/>
              <a:t>Step</a:t>
            </a:r>
            <a:r>
              <a:rPr lang="en-US" altLang="en-US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/>
              <a:t>.</a:t>
            </a:r>
            <a:endParaRPr lang="en-US" altLang="en-US" u="sng" dirty="0"/>
          </a:p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BAD5-D87B-49FE-806E-CFB8775C9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A7C13A-20E6-4601-81CD-E358718CB40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ACC4C-7DD0-496D-8DAA-00C9233D102F}"/>
              </a:ext>
            </a:extLst>
          </p:cNvPr>
          <p:cNvCxnSpPr/>
          <p:nvPr/>
        </p:nvCxnSpPr>
        <p:spPr>
          <a:xfrm flipV="1">
            <a:off x="5029200" y="2174875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97E657-BD51-4A13-BC3E-41588D3C0045}"/>
              </a:ext>
            </a:extLst>
          </p:cNvPr>
          <p:cNvCxnSpPr/>
          <p:nvPr/>
        </p:nvCxnSpPr>
        <p:spPr>
          <a:xfrm>
            <a:off x="228600" y="2667000"/>
            <a:ext cx="0" cy="3505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A2168-AC13-4094-8EEF-EDC98F46A666}"/>
              </a:ext>
            </a:extLst>
          </p:cNvPr>
          <p:cNvCxnSpPr/>
          <p:nvPr/>
        </p:nvCxnSpPr>
        <p:spPr>
          <a:xfrm>
            <a:off x="228600" y="6170613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51317E-1F0D-493E-9815-3721FE4EA1A9}"/>
              </a:ext>
            </a:extLst>
          </p:cNvPr>
          <p:cNvCxnSpPr/>
          <p:nvPr/>
        </p:nvCxnSpPr>
        <p:spPr>
          <a:xfrm>
            <a:off x="2286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988804C-4DFA-4DC6-93AE-5382AE8B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93" r="12718" b="11069"/>
          <a:stretch>
            <a:fillRect/>
          </a:stretch>
        </p:blipFill>
        <p:spPr bwMode="auto">
          <a:xfrm>
            <a:off x="6019800" y="1754188"/>
            <a:ext cx="2133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DD67C5-DFB9-44E4-9147-F04045D151C9}"/>
              </a:ext>
            </a:extLst>
          </p:cNvPr>
          <p:cNvSpPr/>
          <p:nvPr/>
        </p:nvSpPr>
        <p:spPr>
          <a:xfrm>
            <a:off x="5791200" y="19812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74384E48-A93C-4675-B24B-2C7FAC16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73926" r="40222" b="16980"/>
          <a:stretch>
            <a:fillRect/>
          </a:stretch>
        </p:blipFill>
        <p:spPr bwMode="auto">
          <a:xfrm>
            <a:off x="4910138" y="55578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5F347-F1BF-471D-ACF4-A7279419EABE}"/>
              </a:ext>
            </a:extLst>
          </p:cNvPr>
          <p:cNvCxnSpPr/>
          <p:nvPr/>
        </p:nvCxnSpPr>
        <p:spPr>
          <a:xfrm>
            <a:off x="5207000" y="5911850"/>
            <a:ext cx="0" cy="184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75527-42AA-47B2-BD9E-4D829D079A4C}"/>
              </a:ext>
            </a:extLst>
          </p:cNvPr>
          <p:cNvCxnSpPr/>
          <p:nvPr/>
        </p:nvCxnSpPr>
        <p:spPr>
          <a:xfrm>
            <a:off x="5207000" y="6096000"/>
            <a:ext cx="317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6A5A1-D77C-4259-9987-BE349D13EB65}"/>
              </a:ext>
            </a:extLst>
          </p:cNvPr>
          <p:cNvCxnSpPr/>
          <p:nvPr/>
        </p:nvCxnSpPr>
        <p:spPr>
          <a:xfrm flipV="1">
            <a:off x="8382000" y="4232275"/>
            <a:ext cx="0" cy="18637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61EFD9-8020-4AAB-A026-DB77B375AE49}"/>
              </a:ext>
            </a:extLst>
          </p:cNvPr>
          <p:cNvCxnSpPr/>
          <p:nvPr/>
        </p:nvCxnSpPr>
        <p:spPr>
          <a:xfrm flipH="1">
            <a:off x="7315200" y="42322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5" ma:contentTypeDescription="Create a new document." ma:contentTypeScope="" ma:versionID="6543742d51db666be816a53de115f6ac">
  <xsd:schema xmlns:xsd="http://www.w3.org/2001/XMLSchema" xmlns:xs="http://www.w3.org/2001/XMLSchema" xmlns:p="http://schemas.microsoft.com/office/2006/metadata/properties" xmlns:ns3="7def28d9-a064-4e99-a6b8-6646c07251b0" xmlns:ns4="0dcfd5ff-7e9a-4ab7-8b4c-a5fa677103b2" targetNamespace="http://schemas.microsoft.com/office/2006/metadata/properties" ma:root="true" ma:fieldsID="8884ba5d0257d8173e8b9c71bb166983" ns3:_="" ns4:_=""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359B3-CB09-4E15-A3E9-8021C8DF3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FACCEE-2F12-42C2-A36B-D6E909B8A8EE}">
  <ds:schemaRefs>
    <ds:schemaRef ds:uri="http://purl.org/dc/elements/1.1/"/>
    <ds:schemaRef ds:uri="http://schemas.microsoft.com/office/2006/metadata/properties"/>
    <ds:schemaRef ds:uri="0dcfd5ff-7e9a-4ab7-8b4c-a5fa677103b2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6D5B74-C1CF-419B-A651-D928E65B2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1004</Words>
  <Application>Microsoft Office PowerPoint</Application>
  <PresentationFormat>On-screen Show (4:3)</PresentationFormat>
  <Paragraphs>175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 </vt:lpstr>
      <vt:lpstr>Accu-Chek Inform II</vt:lpstr>
      <vt:lpstr>Accu-Chek Inform II</vt:lpstr>
      <vt:lpstr>Accu-Chek Inform II Reminders</vt:lpstr>
      <vt:lpstr>Accu-Chek Inform II Patient Limitations</vt:lpstr>
      <vt:lpstr>Accu-Chek Inform II Reminders</vt:lpstr>
      <vt:lpstr>Accu-Chek Inform II Reminders</vt:lpstr>
      <vt:lpstr>Patient Identification</vt:lpstr>
      <vt:lpstr>Positive Patient ID</vt:lpstr>
      <vt:lpstr>Emergency Identification Cards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4. Documentation of Critical Values</vt:lpstr>
      <vt:lpstr>Documentation of Critical Lab Values : CLV</vt:lpstr>
      <vt:lpstr>Accu-Chek Inform Competency</vt:lpstr>
      <vt:lpstr>Accu-Chek Inform 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Powell, Craig</dc:creator>
  <cp:lastModifiedBy>Fletcher, Lynnette R. (she/her/hers)</cp:lastModifiedBy>
  <cp:revision>4</cp:revision>
  <dcterms:created xsi:type="dcterms:W3CDTF">2020-12-16T18:17:29Z</dcterms:created>
  <dcterms:modified xsi:type="dcterms:W3CDTF">2022-12-20T17:09:27Z</dcterms:modified>
</cp:coreProperties>
</file>