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4" r:id="rId3"/>
    <p:sldId id="268" r:id="rId4"/>
    <p:sldId id="260" r:id="rId5"/>
    <p:sldId id="262" r:id="rId6"/>
    <p:sldId id="269" r:id="rId7"/>
    <p:sldId id="258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802" y="-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7496FF9-0B7C-4070-93AD-67761D1AED4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1A4A163-747D-4808-81F8-42CBA8B1921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664976"/>
          </a:xfrm>
        </p:spPr>
        <p:txBody>
          <a:bodyPr/>
          <a:lstStyle/>
          <a:p>
            <a:r>
              <a:rPr lang="en-US" dirty="0" smtClean="0">
                <a:latin typeface="Tw Cen MT" panose="020B0602020104020603" pitchFamily="34" charset="0"/>
              </a:rPr>
              <a:t>COMMUNICATION LOG QUIZ</a:t>
            </a:r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7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457199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latin typeface="Tw Cen MT" panose="020B0602020104020603" pitchFamily="34" charset="0"/>
              </a:rPr>
              <a:t/>
            </a:r>
            <a:br>
              <a:rPr lang="en-US" sz="2000" dirty="0" smtClean="0">
                <a:latin typeface="Tw Cen MT" panose="020B0602020104020603" pitchFamily="34" charset="0"/>
              </a:rPr>
            </a:br>
            <a:endParaRPr lang="en-US" sz="2000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315200" cy="5867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02920" indent="-457200">
              <a:buAutoNum type="arabicPeriod"/>
            </a:pPr>
            <a:r>
              <a:rPr lang="en-US" sz="1800" dirty="0">
                <a:latin typeface="Tw Cen MT" panose="020B0602020104020603" pitchFamily="34" charset="0"/>
              </a:rPr>
              <a:t>I got a result of 6.2 </a:t>
            </a:r>
            <a:r>
              <a:rPr lang="en-US" sz="1800" dirty="0" err="1" smtClean="0">
                <a:latin typeface="Tw Cen MT" panose="020B0602020104020603" pitchFamily="34" charset="0"/>
              </a:rPr>
              <a:t>mmol</a:t>
            </a:r>
            <a:r>
              <a:rPr lang="en-US" sz="1800" dirty="0" smtClean="0">
                <a:latin typeface="Tw Cen MT" panose="020B0602020104020603" pitchFamily="34" charset="0"/>
              </a:rPr>
              <a:t>/L Potassium on </a:t>
            </a:r>
            <a:r>
              <a:rPr lang="en-US" sz="1800" dirty="0">
                <a:latin typeface="Tw Cen MT" panose="020B0602020104020603" pitchFamily="34" charset="0"/>
              </a:rPr>
              <a:t>a patient from NICU, </a:t>
            </a:r>
            <a:r>
              <a:rPr lang="en-US" sz="1800" dirty="0" smtClean="0">
                <a:latin typeface="Tw Cen MT" panose="020B0602020104020603" pitchFamily="34" charset="0"/>
              </a:rPr>
              <a:t>what </a:t>
            </a:r>
            <a:r>
              <a:rPr lang="en-US" sz="1800" dirty="0" err="1">
                <a:latin typeface="Tw Cen MT" panose="020B0602020104020603" pitchFamily="34" charset="0"/>
              </a:rPr>
              <a:t>Comm</a:t>
            </a:r>
            <a:r>
              <a:rPr lang="en-US" sz="1800" dirty="0">
                <a:latin typeface="Tw Cen MT" panose="020B0602020104020603" pitchFamily="34" charset="0"/>
              </a:rPr>
              <a:t> Log topic should I </a:t>
            </a:r>
            <a:r>
              <a:rPr lang="en-US" sz="1800" dirty="0" smtClean="0">
                <a:latin typeface="Tw Cen MT" panose="020B0602020104020603" pitchFamily="34" charset="0"/>
              </a:rPr>
              <a:t>select from the category list to </a:t>
            </a:r>
            <a:r>
              <a:rPr lang="en-US" sz="1800" dirty="0">
                <a:latin typeface="Tw Cen MT" panose="020B0602020104020603" pitchFamily="34" charset="0"/>
              </a:rPr>
              <a:t>document the call?</a:t>
            </a: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Missing Items</a:t>
            </a: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Critical Result</a:t>
            </a:r>
            <a:endParaRPr lang="en-US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Other</a:t>
            </a:r>
            <a:endParaRPr lang="en-US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Lab Call Results</a:t>
            </a:r>
            <a:endParaRPr lang="en-US" dirty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dirty="0" smtClean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28925"/>
            <a:ext cx="42100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86200"/>
            <a:ext cx="4848225" cy="2539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301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1371600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w Cen MT" panose="020B0602020104020603" pitchFamily="34" charset="0"/>
                <a:ea typeface="+mn-ea"/>
                <a:cs typeface="+mn-cs"/>
              </a:rPr>
              <a:t>2. </a:t>
            </a:r>
            <a:r>
              <a:rPr lang="en-US" sz="1800" dirty="0" smtClean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I </a:t>
            </a:r>
            <a:r>
              <a:rPr lang="en-US" sz="1800" dirty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communicated a positive Blood Culture and I am completing a </a:t>
            </a:r>
            <a:r>
              <a:rPr lang="en-US" sz="1800" dirty="0" err="1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Comm</a:t>
            </a:r>
            <a:r>
              <a:rPr lang="en-US" sz="1800" dirty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Log </a:t>
            </a:r>
            <a:r>
              <a:rPr lang="en-US" sz="1800" dirty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documentation. Where should I enter a comment of “Positive BC=GNR” in </a:t>
            </a:r>
            <a:r>
              <a:rPr lang="en-US" sz="1800" dirty="0" err="1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Comm</a:t>
            </a:r>
            <a:r>
              <a:rPr lang="en-US" sz="1800" dirty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Log so only my co-workers can see my comment?</a:t>
            </a:r>
            <a:r>
              <a:rPr lang="en-US" sz="1800" dirty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/>
            </a:r>
            <a:br>
              <a:rPr lang="en-US" sz="1800" dirty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</a:br>
            <a:endParaRPr lang="en-US" sz="1800" dirty="0">
              <a:solidFill>
                <a:schemeClr val="tx1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15200" cy="4404361"/>
          </a:xfrm>
        </p:spPr>
        <p:txBody>
          <a:bodyPr/>
          <a:lstStyle/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In </a:t>
            </a:r>
            <a:r>
              <a:rPr lang="en-US" dirty="0">
                <a:latin typeface="Tw Cen MT" panose="020B0602020104020603" pitchFamily="34" charset="0"/>
              </a:rPr>
              <a:t>the White box</a:t>
            </a:r>
          </a:p>
          <a:p>
            <a:pPr marL="777240" lvl="1" indent="-457200">
              <a:buAutoNum type="alphaUcPeriod"/>
            </a:pPr>
            <a:r>
              <a:rPr lang="en-US" dirty="0">
                <a:latin typeface="Tw Cen MT" panose="020B0602020104020603" pitchFamily="34" charset="0"/>
              </a:rPr>
              <a:t>Under Lab Notes</a:t>
            </a:r>
          </a:p>
          <a:p>
            <a:pPr marL="777240" lvl="1" indent="-457200">
              <a:buAutoNum type="alphaUcPeriod"/>
            </a:pPr>
            <a:r>
              <a:rPr lang="en-US" dirty="0">
                <a:latin typeface="Tw Cen MT" panose="020B0602020104020603" pitchFamily="34" charset="0"/>
              </a:rPr>
              <a:t>In the Yellow box</a:t>
            </a: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B or C</a:t>
            </a:r>
          </a:p>
          <a:p>
            <a:pPr marL="777240" lvl="1" indent="-457200">
              <a:buAutoNum type="alphaUcPeriod"/>
            </a:pPr>
            <a:endParaRPr lang="en-US" dirty="0">
              <a:latin typeface="Tw Cen MT" panose="020B0602020104020603" pitchFamily="34" charset="0"/>
            </a:endParaRP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905000"/>
            <a:ext cx="2531592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874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457199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latin typeface="Tw Cen MT" panose="020B0602020104020603" pitchFamily="34" charset="0"/>
              </a:rPr>
              <a:t/>
            </a:r>
            <a:br>
              <a:rPr lang="en-US" sz="2000" dirty="0" smtClean="0">
                <a:latin typeface="Tw Cen MT" panose="020B0602020104020603" pitchFamily="34" charset="0"/>
              </a:rPr>
            </a:br>
            <a:endParaRPr lang="en-US" sz="2000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315200" cy="569976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1800" dirty="0">
                <a:solidFill>
                  <a:schemeClr val="tx2"/>
                </a:solidFill>
                <a:latin typeface="Tw Cen MT" panose="020B0602020104020603" pitchFamily="34" charset="0"/>
              </a:rPr>
              <a:t>3. </a:t>
            </a:r>
            <a:r>
              <a:rPr lang="en-US" sz="1800" dirty="0">
                <a:latin typeface="Tw Cen MT" panose="020B0602020104020603" pitchFamily="34" charset="0"/>
              </a:rPr>
              <a:t>An order for </a:t>
            </a:r>
            <a:r>
              <a:rPr lang="en-US" sz="1800" dirty="0" err="1">
                <a:latin typeface="Tw Cen MT" panose="020B0602020104020603" pitchFamily="34" charset="0"/>
              </a:rPr>
              <a:t>Protime</a:t>
            </a:r>
            <a:r>
              <a:rPr lang="en-US" sz="1800" dirty="0">
                <a:latin typeface="Tw Cen MT" panose="020B0602020104020603" pitchFamily="34" charset="0"/>
              </a:rPr>
              <a:t>-INR </a:t>
            </a:r>
            <a:r>
              <a:rPr lang="en-US" sz="1800" dirty="0" smtClean="0">
                <a:latin typeface="Tw Cen MT" panose="020B0602020104020603" pitchFamily="34" charset="0"/>
              </a:rPr>
              <a:t>from 2Rose is </a:t>
            </a:r>
            <a:r>
              <a:rPr lang="en-US" sz="1800" dirty="0">
                <a:latin typeface="Tw Cen MT" panose="020B0602020104020603" pitchFamily="34" charset="0"/>
              </a:rPr>
              <a:t>received in the lab and according to the Order Question the patient is receiving Warfarin. PT result is 36.3 </a:t>
            </a:r>
            <a:r>
              <a:rPr lang="en-US" sz="1800" dirty="0" smtClean="0">
                <a:latin typeface="Tw Cen MT" panose="020B0602020104020603" pitchFamily="34" charset="0"/>
              </a:rPr>
              <a:t>seconds. According to the P&amp;P AD036 below, can </a:t>
            </a:r>
            <a:r>
              <a:rPr lang="en-US" sz="1800" dirty="0">
                <a:latin typeface="Tw Cen MT" panose="020B0602020104020603" pitchFamily="34" charset="0"/>
              </a:rPr>
              <a:t>I </a:t>
            </a:r>
            <a:r>
              <a:rPr lang="en-US" sz="1800" dirty="0" smtClean="0">
                <a:latin typeface="Tw Cen MT" panose="020B0602020104020603" pitchFamily="34" charset="0"/>
              </a:rPr>
              <a:t>proceed to Final Verification of </a:t>
            </a:r>
            <a:r>
              <a:rPr lang="en-US" sz="1800" dirty="0">
                <a:latin typeface="Tw Cen MT" panose="020B0602020104020603" pitchFamily="34" charset="0"/>
              </a:rPr>
              <a:t>this test</a:t>
            </a:r>
            <a:r>
              <a:rPr lang="en-US" sz="1800" dirty="0" smtClean="0">
                <a:latin typeface="Tw Cen MT" panose="020B0602020104020603" pitchFamily="34" charset="0"/>
              </a:rPr>
              <a:t>?</a:t>
            </a: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Yes – but I have to complete the </a:t>
            </a:r>
            <a:r>
              <a:rPr lang="en-US" dirty="0" err="1" smtClean="0">
                <a:latin typeface="Tw Cen MT" panose="020B0602020104020603" pitchFamily="34" charset="0"/>
              </a:rPr>
              <a:t>Comm</a:t>
            </a:r>
            <a:r>
              <a:rPr lang="en-US" dirty="0" smtClean="0">
                <a:latin typeface="Tw Cen MT" panose="020B0602020104020603" pitchFamily="34" charset="0"/>
              </a:rPr>
              <a:t> Log first</a:t>
            </a: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Yes – I need to call the nurse and complete the </a:t>
            </a:r>
            <a:r>
              <a:rPr lang="en-US" dirty="0" err="1" smtClean="0">
                <a:latin typeface="Tw Cen MT" panose="020B0602020104020603" pitchFamily="34" charset="0"/>
              </a:rPr>
              <a:t>Comm</a:t>
            </a:r>
            <a:r>
              <a:rPr lang="en-US" dirty="0" smtClean="0">
                <a:latin typeface="Tw Cen MT" panose="020B0602020104020603" pitchFamily="34" charset="0"/>
              </a:rPr>
              <a:t> Log</a:t>
            </a:r>
            <a:endParaRPr lang="en-US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Yes – I can clear the HOLD and enter a reason “Patient on Anti-Coagulant therapy”</a:t>
            </a:r>
            <a:endParaRPr lang="en-US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Yes – I can clear the HOLD and enter a reason “Provider Notified”</a:t>
            </a:r>
            <a:endParaRPr lang="en-US" dirty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dirty="0" smtClean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dirty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505200"/>
            <a:ext cx="5781675" cy="2714625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447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457199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latin typeface="Tw Cen MT" panose="020B0602020104020603" pitchFamily="34" charset="0"/>
              </a:rPr>
              <a:t/>
            </a:r>
            <a:br>
              <a:rPr lang="en-US" sz="2000" dirty="0" smtClean="0">
                <a:latin typeface="Tw Cen MT" panose="020B0602020104020603" pitchFamily="34" charset="0"/>
              </a:rPr>
            </a:br>
            <a:endParaRPr lang="en-US" sz="2000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85800"/>
            <a:ext cx="7315200" cy="562356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1800" dirty="0">
                <a:solidFill>
                  <a:schemeClr val="tx2"/>
                </a:solidFill>
                <a:latin typeface="Tw Cen MT" panose="020B0602020104020603" pitchFamily="34" charset="0"/>
              </a:rPr>
              <a:t>4</a:t>
            </a:r>
            <a:r>
              <a:rPr lang="en-US" sz="18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. </a:t>
            </a:r>
            <a:r>
              <a:rPr lang="en-US" sz="1800" dirty="0" smtClean="0">
                <a:latin typeface="Tw Cen MT" panose="020B0602020104020603" pitchFamily="34" charset="0"/>
              </a:rPr>
              <a:t>Below is a screenshot of a completed </a:t>
            </a:r>
            <a:r>
              <a:rPr lang="en-US" sz="1800" dirty="0" err="1" smtClean="0">
                <a:latin typeface="Tw Cen MT" panose="020B0602020104020603" pitchFamily="34" charset="0"/>
              </a:rPr>
              <a:t>Comm</a:t>
            </a:r>
            <a:r>
              <a:rPr lang="en-US" sz="1800" dirty="0" smtClean="0">
                <a:latin typeface="Tw Cen MT" panose="020B0602020104020603" pitchFamily="34" charset="0"/>
              </a:rPr>
              <a:t> Log documentation in Chart Review. Is this an accurate documentation?</a:t>
            </a:r>
            <a:endParaRPr lang="en-US" sz="1800" dirty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dirty="0" smtClean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endParaRPr lang="en-US" dirty="0" smtClean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endParaRPr lang="en-US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endParaRPr lang="en-US" dirty="0" smtClean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endParaRPr lang="en-US" dirty="0" smtClean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endParaRPr lang="en-US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endParaRPr lang="en-US" dirty="0" smtClean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Yes – all necessary information are entered correctly</a:t>
            </a: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No  – there is one or more inaccurate entries</a:t>
            </a:r>
          </a:p>
          <a:p>
            <a:pPr marL="320040" lvl="1" indent="0">
              <a:buNone/>
            </a:pPr>
            <a:endParaRPr lang="en-US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endParaRPr lang="en-US" dirty="0" smtClean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752600"/>
            <a:ext cx="3086100" cy="1430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0381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14478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Tw Cen MT" panose="020B0602020104020603" pitchFamily="34" charset="0"/>
                <a:ea typeface="+mn-ea"/>
                <a:cs typeface="+mn-cs"/>
              </a:rPr>
              <a:t>5. </a:t>
            </a:r>
            <a:r>
              <a:rPr lang="en-US" sz="1800" dirty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I have a critical Glucose result for an Outpatient. I called the Dr.’s office but they are closed for lunch and was unable to speak to a Nurse. </a:t>
            </a:r>
            <a:r>
              <a:rPr lang="en-US" sz="1800" dirty="0" smtClean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What </a:t>
            </a:r>
            <a:r>
              <a:rPr lang="en-US" sz="1800" dirty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  <a:t>Topic and Contact Outcome should I use to document the call?</a:t>
            </a:r>
            <a:br>
              <a:rPr lang="en-US" sz="1800" dirty="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+mn-cs"/>
              </a:rPr>
            </a:br>
            <a:endParaRPr lang="en-US" sz="1800" dirty="0">
              <a:solidFill>
                <a:schemeClr val="tx1"/>
              </a:solidFill>
              <a:latin typeface="Tw Cen MT" panose="020B0602020104020603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315200" cy="4480561"/>
          </a:xfrm>
        </p:spPr>
        <p:txBody>
          <a:bodyPr/>
          <a:lstStyle/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Critical </a:t>
            </a:r>
            <a:r>
              <a:rPr lang="en-US" dirty="0">
                <a:latin typeface="Tw Cen MT" panose="020B0602020104020603" pitchFamily="34" charset="0"/>
              </a:rPr>
              <a:t>Result &amp; Communicated</a:t>
            </a:r>
          </a:p>
          <a:p>
            <a:pPr marL="777240" lvl="1" indent="-457200">
              <a:buAutoNum type="alphaUcPeriod"/>
            </a:pPr>
            <a:r>
              <a:rPr lang="en-US" dirty="0">
                <a:latin typeface="Tw Cen MT" panose="020B0602020104020603" pitchFamily="34" charset="0"/>
              </a:rPr>
              <a:t>Lab Call Results &amp; Left Message</a:t>
            </a:r>
          </a:p>
          <a:p>
            <a:pPr marL="777240" lvl="1" indent="-457200">
              <a:buAutoNum type="alphaUcPeriod"/>
            </a:pPr>
            <a:r>
              <a:rPr lang="en-US" dirty="0">
                <a:latin typeface="Tw Cen MT" panose="020B0602020104020603" pitchFamily="34" charset="0"/>
              </a:rPr>
              <a:t>Missing Items &amp; Communicated</a:t>
            </a:r>
          </a:p>
          <a:p>
            <a:pPr marL="777240" lvl="1" indent="-457200">
              <a:buAutoNum type="alphaUcPeriod"/>
            </a:pPr>
            <a:r>
              <a:rPr lang="en-US" dirty="0">
                <a:latin typeface="Tw Cen MT" panose="020B0602020104020603" pitchFamily="34" charset="0"/>
              </a:rPr>
              <a:t>Critical Result &amp; No Answer/Busy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429000"/>
            <a:ext cx="321945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8091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457199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latin typeface="Tw Cen MT" panose="020B0602020104020603" pitchFamily="34" charset="0"/>
              </a:rPr>
              <a:t/>
            </a:r>
            <a:br>
              <a:rPr lang="en-US" sz="2000" dirty="0" smtClean="0">
                <a:latin typeface="Tw Cen MT" panose="020B0602020104020603" pitchFamily="34" charset="0"/>
              </a:rPr>
            </a:br>
            <a:endParaRPr lang="en-US" sz="2000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315200" cy="569976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1800" dirty="0">
                <a:solidFill>
                  <a:schemeClr val="tx2"/>
                </a:solidFill>
                <a:latin typeface="Tw Cen MT" panose="020B0602020104020603" pitchFamily="34" charset="0"/>
              </a:rPr>
              <a:t>6</a:t>
            </a:r>
            <a:r>
              <a:rPr lang="en-US" sz="18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. </a:t>
            </a:r>
            <a:r>
              <a:rPr lang="en-US" sz="1800" dirty="0" smtClean="0">
                <a:latin typeface="Tw Cen MT" panose="020B0602020104020603" pitchFamily="34" charset="0"/>
              </a:rPr>
              <a:t>Communication Log can be accessed in Beaker from the following activities except from:</a:t>
            </a:r>
            <a:endParaRPr lang="en-US" sz="1800" dirty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dirty="0" smtClean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Chart Review</a:t>
            </a: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Follow Up Work list</a:t>
            </a:r>
            <a:endParaRPr lang="en-US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Outstanding List</a:t>
            </a:r>
            <a:endParaRPr lang="en-US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Result Entry</a:t>
            </a:r>
            <a:endParaRPr lang="en-US" dirty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dirty="0" smtClean="0">
              <a:latin typeface="Tw Cen MT" panose="020B0602020104020603" pitchFamily="34" charset="0"/>
            </a:endParaRPr>
          </a:p>
          <a:p>
            <a:pPr marL="45720" indent="0">
              <a:buNone/>
            </a:pPr>
            <a:r>
              <a:rPr lang="en-US" sz="1800" dirty="0">
                <a:solidFill>
                  <a:schemeClr val="tx2"/>
                </a:solidFill>
                <a:latin typeface="Tw Cen MT" panose="020B0602020104020603" pitchFamily="34" charset="0"/>
              </a:rPr>
              <a:t>7</a:t>
            </a:r>
            <a:r>
              <a:rPr lang="en-US" sz="18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. </a:t>
            </a:r>
            <a:r>
              <a:rPr lang="en-US" sz="1800" dirty="0" smtClean="0">
                <a:latin typeface="Tw Cen MT" panose="020B0602020104020603" pitchFamily="34" charset="0"/>
              </a:rPr>
              <a:t>The Blood Culture result was Prelim Verified on 03/14/2019 at 0738 and was called to the Provider at the same time. </a:t>
            </a:r>
            <a:r>
              <a:rPr lang="en-US" sz="1800" dirty="0" err="1" smtClean="0">
                <a:latin typeface="Tw Cen MT" panose="020B0602020104020603" pitchFamily="34" charset="0"/>
              </a:rPr>
              <a:t>Comm</a:t>
            </a:r>
            <a:r>
              <a:rPr lang="en-US" sz="1800" dirty="0" smtClean="0">
                <a:latin typeface="Tw Cen MT" panose="020B0602020104020603" pitchFamily="34" charset="0"/>
              </a:rPr>
              <a:t> Log was not opened and completed until 0930 on the same day. What do I need to do to ensure proper documentation is completed.</a:t>
            </a:r>
            <a:endParaRPr lang="en-US" sz="1800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endParaRPr lang="en-US" dirty="0" smtClean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Open the </a:t>
            </a:r>
            <a:r>
              <a:rPr lang="en-US" dirty="0" err="1" smtClean="0">
                <a:latin typeface="Tw Cen MT" panose="020B0602020104020603" pitchFamily="34" charset="0"/>
              </a:rPr>
              <a:t>Comm</a:t>
            </a:r>
            <a:r>
              <a:rPr lang="en-US" dirty="0" smtClean="0">
                <a:latin typeface="Tw Cen MT" panose="020B0602020104020603" pitchFamily="34" charset="0"/>
              </a:rPr>
              <a:t> Log without any </a:t>
            </a:r>
            <a:r>
              <a:rPr lang="en-US" dirty="0" err="1" smtClean="0">
                <a:latin typeface="Tw Cen MT" panose="020B0602020104020603" pitchFamily="34" charset="0"/>
              </a:rPr>
              <a:t>smartphrases</a:t>
            </a:r>
            <a:r>
              <a:rPr lang="en-US" dirty="0" smtClean="0">
                <a:latin typeface="Tw Cen MT" panose="020B0602020104020603" pitchFamily="34" charset="0"/>
              </a:rPr>
              <a:t>/comments added</a:t>
            </a: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Enter a </a:t>
            </a:r>
            <a:r>
              <a:rPr lang="en-US" dirty="0" err="1" smtClean="0">
                <a:latin typeface="Tw Cen MT" panose="020B0602020104020603" pitchFamily="34" charset="0"/>
              </a:rPr>
              <a:t>smartphrase</a:t>
            </a:r>
            <a:r>
              <a:rPr lang="en-US" dirty="0" smtClean="0">
                <a:latin typeface="Tw Cen MT" panose="020B0602020104020603" pitchFamily="34" charset="0"/>
              </a:rPr>
              <a:t> and edit the default date and time of call</a:t>
            </a: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Select the Unit name instead of the RN I gave the result to</a:t>
            </a:r>
          </a:p>
          <a:p>
            <a:pPr marL="777240" lvl="1" indent="-457200">
              <a:buAutoNum type="alphaUcPeriod"/>
            </a:pPr>
            <a:r>
              <a:rPr lang="en-US" dirty="0" smtClean="0">
                <a:latin typeface="Tw Cen MT" panose="020B0602020104020603" pitchFamily="34" charset="0"/>
              </a:rPr>
              <a:t>B &amp; C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99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457199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latin typeface="Tw Cen MT" panose="020B0602020104020603" pitchFamily="34" charset="0"/>
              </a:rPr>
              <a:t/>
            </a:r>
            <a:br>
              <a:rPr lang="en-US" sz="2000" dirty="0" smtClean="0">
                <a:latin typeface="Tw Cen MT" panose="020B0602020104020603" pitchFamily="34" charset="0"/>
              </a:rPr>
            </a:br>
            <a:endParaRPr lang="en-US" sz="2000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315200" cy="5699761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sz="19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8. </a:t>
            </a:r>
            <a:r>
              <a:rPr lang="en-US" sz="1900" dirty="0" smtClean="0">
                <a:latin typeface="Tw Cen MT" panose="020B0602020104020603" pitchFamily="34" charset="0"/>
              </a:rPr>
              <a:t>I am a night shift CLS and I just entered a Gram Positive </a:t>
            </a:r>
            <a:r>
              <a:rPr lang="en-US" sz="1900" dirty="0" err="1" smtClean="0">
                <a:latin typeface="Tw Cen MT" panose="020B0602020104020603" pitchFamily="34" charset="0"/>
              </a:rPr>
              <a:t>Cocci</a:t>
            </a:r>
            <a:r>
              <a:rPr lang="en-US" sz="1900" dirty="0" smtClean="0">
                <a:latin typeface="Tw Cen MT" panose="020B0602020104020603" pitchFamily="34" charset="0"/>
              </a:rPr>
              <a:t> in Chains from a Blood Culture specimen which flagged as Abnormal. What will happen next and what do I need to do?</a:t>
            </a:r>
            <a:endParaRPr lang="en-US" sz="1900" dirty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sz="1900" dirty="0" smtClean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sz="1900" dirty="0" smtClean="0">
                <a:latin typeface="Tw Cen MT" panose="020B0602020104020603" pitchFamily="34" charset="0"/>
              </a:rPr>
              <a:t>No Holds fired so I will not do anything</a:t>
            </a:r>
          </a:p>
          <a:p>
            <a:pPr marL="777240" lvl="1" indent="-457200">
              <a:buAutoNum type="alphaUcPeriod"/>
            </a:pPr>
            <a:r>
              <a:rPr lang="en-US" sz="1900" dirty="0" smtClean="0">
                <a:latin typeface="Tw Cen MT" panose="020B0602020104020603" pitchFamily="34" charset="0"/>
              </a:rPr>
              <a:t>A Hard Hold will fire and I will clear the Hold</a:t>
            </a:r>
          </a:p>
          <a:p>
            <a:pPr marL="777240" lvl="1" indent="-457200">
              <a:buFont typeface="Wingdings" charset="2"/>
              <a:buAutoNum type="alphaUcPeriod"/>
            </a:pPr>
            <a:r>
              <a:rPr lang="en-US" sz="1900" dirty="0">
                <a:latin typeface="Tw Cen MT" panose="020B0602020104020603" pitchFamily="34" charset="0"/>
              </a:rPr>
              <a:t>Call the Provider (RN, MD etc</a:t>
            </a:r>
            <a:r>
              <a:rPr lang="en-US" sz="1900" dirty="0" smtClean="0">
                <a:latin typeface="Tw Cen MT" panose="020B0602020104020603" pitchFamily="34" charset="0"/>
              </a:rPr>
              <a:t>.), complete </a:t>
            </a:r>
            <a:r>
              <a:rPr lang="en-US" sz="1900" dirty="0">
                <a:latin typeface="Tw Cen MT" panose="020B0602020104020603" pitchFamily="34" charset="0"/>
              </a:rPr>
              <a:t>a </a:t>
            </a:r>
            <a:r>
              <a:rPr lang="en-US" sz="1900" dirty="0" err="1">
                <a:latin typeface="Tw Cen MT" panose="020B0602020104020603" pitchFamily="34" charset="0"/>
              </a:rPr>
              <a:t>Comm</a:t>
            </a:r>
            <a:r>
              <a:rPr lang="en-US" sz="1900" dirty="0">
                <a:latin typeface="Tw Cen MT" panose="020B0602020104020603" pitchFamily="34" charset="0"/>
              </a:rPr>
              <a:t> </a:t>
            </a:r>
            <a:r>
              <a:rPr lang="en-US" sz="1900" dirty="0" smtClean="0">
                <a:latin typeface="Tw Cen MT" panose="020B0602020104020603" pitchFamily="34" charset="0"/>
              </a:rPr>
              <a:t>Log documentation and Prelim Verify the test</a:t>
            </a:r>
          </a:p>
          <a:p>
            <a:pPr marL="777240" lvl="1" indent="-457200">
              <a:buFont typeface="Wingdings" charset="2"/>
              <a:buAutoNum type="alphaUcPeriod"/>
            </a:pPr>
            <a:r>
              <a:rPr lang="en-US" sz="1900" dirty="0">
                <a:latin typeface="Tw Cen MT" panose="020B0602020104020603" pitchFamily="34" charset="0"/>
              </a:rPr>
              <a:t>Wait for the Micro staff to create a </a:t>
            </a:r>
            <a:r>
              <a:rPr lang="en-US" sz="1900" dirty="0" err="1">
                <a:latin typeface="Tw Cen MT" panose="020B0602020104020603" pitchFamily="34" charset="0"/>
              </a:rPr>
              <a:t>Comm</a:t>
            </a:r>
            <a:r>
              <a:rPr lang="en-US" sz="1900" dirty="0">
                <a:latin typeface="Tw Cen MT" panose="020B0602020104020603" pitchFamily="34" charset="0"/>
              </a:rPr>
              <a:t> log in the morning</a:t>
            </a:r>
          </a:p>
          <a:p>
            <a:pPr marL="45720" indent="0">
              <a:buNone/>
            </a:pPr>
            <a:endParaRPr lang="en-US" sz="1900" dirty="0" smtClean="0">
              <a:latin typeface="Tw Cen MT" panose="020B0602020104020603" pitchFamily="34" charset="0"/>
            </a:endParaRPr>
          </a:p>
          <a:p>
            <a:pPr marL="45720" indent="0">
              <a:buNone/>
            </a:pPr>
            <a:r>
              <a:rPr lang="en-US" sz="1900" dirty="0">
                <a:solidFill>
                  <a:schemeClr val="tx2"/>
                </a:solidFill>
                <a:latin typeface="Tw Cen MT" panose="020B0602020104020603" pitchFamily="34" charset="0"/>
              </a:rPr>
              <a:t>9</a:t>
            </a:r>
            <a:r>
              <a:rPr lang="en-US" sz="19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. </a:t>
            </a:r>
            <a:r>
              <a:rPr lang="en-US" sz="1900" dirty="0">
                <a:latin typeface="Tw Cen MT" panose="020B0602020104020603" pitchFamily="34" charset="0"/>
              </a:rPr>
              <a:t>I called a nurse in NICU for a critical Hemoglobin result. When I opened </a:t>
            </a:r>
            <a:r>
              <a:rPr lang="en-US" sz="1900" dirty="0" err="1">
                <a:latin typeface="Tw Cen MT" panose="020B0602020104020603" pitchFamily="34" charset="0"/>
              </a:rPr>
              <a:t>Comm</a:t>
            </a:r>
            <a:r>
              <a:rPr lang="en-US" sz="1900" dirty="0">
                <a:latin typeface="Tw Cen MT" panose="020B0602020104020603" pitchFamily="34" charset="0"/>
              </a:rPr>
              <a:t> Log, the name on the Contact is not the person I spoke with. What do I need to </a:t>
            </a:r>
            <a:r>
              <a:rPr lang="en-US" sz="1900" dirty="0" smtClean="0">
                <a:latin typeface="Tw Cen MT" panose="020B0602020104020603" pitchFamily="34" charset="0"/>
              </a:rPr>
              <a:t>do</a:t>
            </a:r>
            <a:r>
              <a:rPr lang="en-US" sz="1900" dirty="0">
                <a:latin typeface="Tw Cen MT" panose="020B0602020104020603" pitchFamily="34" charset="0"/>
              </a:rPr>
              <a:t> </a:t>
            </a:r>
            <a:r>
              <a:rPr lang="en-US" sz="1900" dirty="0" smtClean="0">
                <a:latin typeface="Tw Cen MT" panose="020B0602020104020603" pitchFamily="34" charset="0"/>
              </a:rPr>
              <a:t>first?</a:t>
            </a:r>
          </a:p>
          <a:p>
            <a:pPr marL="45720" indent="0">
              <a:buNone/>
            </a:pPr>
            <a:endParaRPr lang="en-US" sz="1900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sz="1900" dirty="0" smtClean="0">
                <a:latin typeface="Tw Cen MT" panose="020B0602020104020603" pitchFamily="34" charset="0"/>
              </a:rPr>
              <a:t>Change the Contact info to the Unit since the RN is from NICU</a:t>
            </a:r>
          </a:p>
          <a:p>
            <a:pPr marL="777240" lvl="1" indent="-457200">
              <a:buAutoNum type="alphaUcPeriod"/>
            </a:pPr>
            <a:r>
              <a:rPr lang="en-US" sz="1900" dirty="0" smtClean="0">
                <a:latin typeface="Tw Cen MT" panose="020B0602020104020603" pitchFamily="34" charset="0"/>
              </a:rPr>
              <a:t>Leave the Contact as is, </a:t>
            </a:r>
            <a:r>
              <a:rPr lang="en-US" sz="1900" dirty="0">
                <a:latin typeface="Tw Cen MT" panose="020B0602020104020603" pitchFamily="34" charset="0"/>
              </a:rPr>
              <a:t>e</a:t>
            </a:r>
            <a:r>
              <a:rPr lang="en-US" sz="1900" dirty="0" smtClean="0">
                <a:latin typeface="Tw Cen MT" panose="020B0602020104020603" pitchFamily="34" charset="0"/>
              </a:rPr>
              <a:t>nter the </a:t>
            </a:r>
            <a:r>
              <a:rPr lang="en-US" sz="1900" dirty="0" err="1" smtClean="0">
                <a:latin typeface="Tw Cen MT" panose="020B0602020104020603" pitchFamily="34" charset="0"/>
              </a:rPr>
              <a:t>smartphrase</a:t>
            </a:r>
            <a:r>
              <a:rPr lang="en-US" sz="1900" dirty="0" smtClean="0">
                <a:latin typeface="Tw Cen MT" panose="020B0602020104020603" pitchFamily="34" charset="0"/>
              </a:rPr>
              <a:t> .</a:t>
            </a:r>
            <a:r>
              <a:rPr lang="en-US" sz="1900" dirty="0" err="1" smtClean="0">
                <a:latin typeface="Tw Cen MT" panose="020B0602020104020603" pitchFamily="34" charset="0"/>
              </a:rPr>
              <a:t>ccall</a:t>
            </a:r>
            <a:r>
              <a:rPr lang="en-US" sz="1900" dirty="0" smtClean="0">
                <a:latin typeface="Tw Cen MT" panose="020B0602020104020603" pitchFamily="34" charset="0"/>
              </a:rPr>
              <a:t> and complete the </a:t>
            </a:r>
            <a:r>
              <a:rPr lang="en-US" sz="1900" dirty="0" err="1" smtClean="0">
                <a:latin typeface="Tw Cen MT" panose="020B0602020104020603" pitchFamily="34" charset="0"/>
              </a:rPr>
              <a:t>Comm</a:t>
            </a:r>
            <a:r>
              <a:rPr lang="en-US" sz="1900" dirty="0" smtClean="0">
                <a:latin typeface="Tw Cen MT" panose="020B0602020104020603" pitchFamily="34" charset="0"/>
              </a:rPr>
              <a:t> Log</a:t>
            </a:r>
          </a:p>
          <a:p>
            <a:pPr marL="777240" lvl="1" indent="-457200">
              <a:buAutoNum type="alphaUcPeriod"/>
            </a:pPr>
            <a:r>
              <a:rPr lang="en-US" sz="1900" dirty="0" smtClean="0">
                <a:latin typeface="Tw Cen MT" panose="020B0602020104020603" pitchFamily="34" charset="0"/>
              </a:rPr>
              <a:t>Click Other and look up the RN’s name and select the correct name and credential</a:t>
            </a:r>
          </a:p>
          <a:p>
            <a:pPr marL="777240" lvl="1" indent="-457200">
              <a:buAutoNum type="alphaUcPeriod"/>
            </a:pPr>
            <a:r>
              <a:rPr lang="en-US" sz="1900" dirty="0" smtClean="0">
                <a:latin typeface="Tw Cen MT" panose="020B0602020104020603" pitchFamily="34" charset="0"/>
              </a:rPr>
              <a:t>Proceed to Final Verification, clear the Hold with reason “Provider Notifie</a:t>
            </a:r>
            <a:r>
              <a:rPr lang="en-US" dirty="0" smtClean="0">
                <a:latin typeface="Tw Cen MT" panose="020B0602020104020603" pitchFamily="34" charset="0"/>
              </a:rPr>
              <a:t>d"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41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457199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latin typeface="Tw Cen MT" panose="020B0602020104020603" pitchFamily="34" charset="0"/>
              </a:rPr>
              <a:t/>
            </a:r>
            <a:br>
              <a:rPr lang="en-US" sz="2000" dirty="0" smtClean="0">
                <a:latin typeface="Tw Cen MT" panose="020B0602020104020603" pitchFamily="34" charset="0"/>
              </a:rPr>
            </a:br>
            <a:endParaRPr lang="en-US" sz="2000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315200" cy="569976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18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10. </a:t>
            </a:r>
            <a:r>
              <a:rPr lang="en-US" sz="1800" dirty="0" smtClean="0">
                <a:latin typeface="Tw Cen MT" panose="020B0602020104020603" pitchFamily="34" charset="0"/>
              </a:rPr>
              <a:t>I </a:t>
            </a:r>
            <a:r>
              <a:rPr lang="en-US" sz="1800" dirty="0">
                <a:latin typeface="Tw Cen MT" panose="020B0602020104020603" pitchFamily="34" charset="0"/>
              </a:rPr>
              <a:t>communicated a critical WBC result to an RN named Tracy Miller in  </a:t>
            </a:r>
            <a:r>
              <a:rPr lang="en-US" sz="1800" dirty="0" smtClean="0">
                <a:latin typeface="Tw Cen MT" panose="020B0602020104020603" pitchFamily="34" charset="0"/>
              </a:rPr>
              <a:t>  CVICU</a:t>
            </a:r>
            <a:r>
              <a:rPr lang="en-US" sz="1800" dirty="0">
                <a:latin typeface="Tw Cen MT" panose="020B0602020104020603" pitchFamily="34" charset="0"/>
              </a:rPr>
              <a:t>. In </a:t>
            </a:r>
            <a:r>
              <a:rPr lang="en-US" sz="1800" dirty="0" err="1">
                <a:latin typeface="Tw Cen MT" panose="020B0602020104020603" pitchFamily="34" charset="0"/>
              </a:rPr>
              <a:t>Comm</a:t>
            </a:r>
            <a:r>
              <a:rPr lang="en-US" sz="1800" dirty="0">
                <a:latin typeface="Tw Cen MT" panose="020B0602020104020603" pitchFamily="34" charset="0"/>
              </a:rPr>
              <a:t> Log the Contact says Nancy Smith, RN. I clicked Other to look up her name and couldn’t find Tracy Miller. How do I </a:t>
            </a:r>
            <a:r>
              <a:rPr lang="en-US" sz="1800" dirty="0" smtClean="0">
                <a:latin typeface="Tw Cen MT" panose="020B0602020104020603" pitchFamily="34" charset="0"/>
              </a:rPr>
              <a:t>enter </a:t>
            </a:r>
            <a:r>
              <a:rPr lang="en-US" sz="1800" dirty="0">
                <a:latin typeface="Tw Cen MT" panose="020B0602020104020603" pitchFamily="34" charset="0"/>
              </a:rPr>
              <a:t>an accurate </a:t>
            </a:r>
            <a:r>
              <a:rPr lang="en-US" sz="1800" dirty="0" smtClean="0">
                <a:latin typeface="Tw Cen MT" panose="020B0602020104020603" pitchFamily="34" charset="0"/>
              </a:rPr>
              <a:t>Contact info for </a:t>
            </a:r>
            <a:r>
              <a:rPr lang="en-US" sz="1800" dirty="0" err="1" smtClean="0">
                <a:latin typeface="Tw Cen MT" panose="020B0602020104020603" pitchFamily="34" charset="0"/>
              </a:rPr>
              <a:t>Comm</a:t>
            </a:r>
            <a:r>
              <a:rPr lang="en-US" sz="1800" dirty="0" smtClean="0">
                <a:latin typeface="Tw Cen MT" panose="020B0602020104020603" pitchFamily="34" charset="0"/>
              </a:rPr>
              <a:t> </a:t>
            </a:r>
            <a:r>
              <a:rPr lang="en-US" sz="1800" dirty="0">
                <a:latin typeface="Tw Cen MT" panose="020B0602020104020603" pitchFamily="34" charset="0"/>
              </a:rPr>
              <a:t>Log documentation</a:t>
            </a:r>
            <a:r>
              <a:rPr lang="en-US" sz="1800" dirty="0" smtClean="0">
                <a:latin typeface="Tw Cen MT" panose="020B0602020104020603" pitchFamily="34" charset="0"/>
              </a:rPr>
              <a:t>?</a:t>
            </a:r>
          </a:p>
          <a:p>
            <a:pPr marL="502920" indent="-457200">
              <a:buFont typeface="Wingdings" charset="2"/>
              <a:buAutoNum type="arabicPeriod"/>
            </a:pPr>
            <a:endParaRPr lang="en-US" sz="1800" dirty="0">
              <a:latin typeface="Tw Cen MT" panose="020B0602020104020603" pitchFamily="34" charset="0"/>
            </a:endParaRPr>
          </a:p>
          <a:p>
            <a:pPr marL="777240" lvl="1" indent="-457200">
              <a:buAutoNum type="alphaUcPeriod"/>
            </a:pPr>
            <a:r>
              <a:rPr lang="en-US" dirty="0">
                <a:latin typeface="Tw Cen MT" panose="020B0602020104020603" pitchFamily="34" charset="0"/>
              </a:rPr>
              <a:t>Type over the Contact box </a:t>
            </a:r>
            <a:r>
              <a:rPr lang="en-US" dirty="0" smtClean="0">
                <a:latin typeface="Tw Cen MT" panose="020B0602020104020603" pitchFamily="34" charset="0"/>
              </a:rPr>
              <a:t>and enter Tracy </a:t>
            </a:r>
            <a:r>
              <a:rPr lang="en-US" dirty="0">
                <a:latin typeface="Tw Cen MT" panose="020B0602020104020603" pitchFamily="34" charset="0"/>
              </a:rPr>
              <a:t>Miller, RN </a:t>
            </a:r>
          </a:p>
          <a:p>
            <a:pPr marL="777240" lvl="1" indent="-457200">
              <a:buAutoNum type="alphaUcPeriod"/>
            </a:pPr>
            <a:r>
              <a:rPr lang="en-US" dirty="0">
                <a:latin typeface="Tw Cen MT" panose="020B0602020104020603" pitchFamily="34" charset="0"/>
              </a:rPr>
              <a:t>Leave Nancy Smith, RN as the contact</a:t>
            </a:r>
          </a:p>
          <a:p>
            <a:pPr marL="777240" lvl="1" indent="-457200">
              <a:buAutoNum type="alphaUcPeriod"/>
            </a:pPr>
            <a:r>
              <a:rPr lang="en-US" dirty="0">
                <a:latin typeface="Tw Cen MT" panose="020B0602020104020603" pitchFamily="34" charset="0"/>
              </a:rPr>
              <a:t>Select Unit CVICU as the contact</a:t>
            </a:r>
          </a:p>
          <a:p>
            <a:pPr marL="777240" lvl="1" indent="-457200">
              <a:buAutoNum type="alphaUcPeriod"/>
            </a:pPr>
            <a:r>
              <a:rPr lang="en-US" dirty="0">
                <a:latin typeface="Tw Cen MT" panose="020B0602020104020603" pitchFamily="34" charset="0"/>
              </a:rPr>
              <a:t>Attempt to Final Verify and clear the Hold with reason “Provider Notified”</a:t>
            </a:r>
          </a:p>
          <a:p>
            <a:pPr marL="45720" indent="0">
              <a:buNone/>
            </a:pPr>
            <a:endParaRPr lang="en-US" sz="1800" dirty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sz="1800" dirty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dirty="0" smtClean="0">
              <a:latin typeface="Tw Cen MT" panose="020B0602020104020603" pitchFamily="34" charset="0"/>
            </a:endParaRP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001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813</TotalTime>
  <Words>702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Perspective</vt:lpstr>
      <vt:lpstr>COMMUNICATION LOG QUIZ</vt:lpstr>
      <vt:lpstr>  </vt:lpstr>
      <vt:lpstr>2. I communicated a positive Blood Culture and I am completing a Comm Log documentation. Where should I enter a comment of “Positive BC=GNR” in Comm Log so only my co-workers can see my comment? </vt:lpstr>
      <vt:lpstr>  </vt:lpstr>
      <vt:lpstr>  </vt:lpstr>
      <vt:lpstr>5. I have a critical Glucose result for an Outpatient. I called the Dr.’s office but they are closed for lunch and was unable to speak to a Nurse. What Topic and Contact Outcome should I use to document the call? </vt:lpstr>
      <vt:lpstr>  </vt:lpstr>
      <vt:lpstr>  </vt:lpstr>
      <vt:lpstr>  </vt:lpstr>
    </vt:vector>
  </TitlesOfParts>
  <Company>Rady Children's Hospital San Diego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Capuno, Jobel</dc:creator>
  <cp:lastModifiedBy>Escalante, Karla</cp:lastModifiedBy>
  <cp:revision>34</cp:revision>
  <dcterms:created xsi:type="dcterms:W3CDTF">2019-03-21T14:54:10Z</dcterms:created>
  <dcterms:modified xsi:type="dcterms:W3CDTF">2019-04-05T22:02:06Z</dcterms:modified>
</cp:coreProperties>
</file>