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67" r:id="rId14"/>
    <p:sldId id="275" r:id="rId15"/>
    <p:sldId id="268" r:id="rId16"/>
    <p:sldId id="269" r:id="rId17"/>
    <p:sldId id="270" r:id="rId18"/>
    <p:sldId id="271" r:id="rId19"/>
    <p:sldId id="276" r:id="rId20"/>
    <p:sldId id="273" r:id="rId21"/>
    <p:sldId id="272" r:id="rId22"/>
    <p:sldId id="277" r:id="rId23"/>
    <p:sldId id="278" r:id="rId24"/>
    <p:sldId id="279" r:id="rId25"/>
    <p:sldId id="280" r:id="rId26"/>
    <p:sldId id="281" r:id="rId27"/>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2" d="100"/>
          <a:sy n="92" d="100"/>
        </p:scale>
        <p:origin x="-216" y="1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vhabacweb.v11.med.va.gov/ed/courses/complete_CO.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31975"/>
          </a:xfrm>
        </p:spPr>
        <p:txBody>
          <a:bodyPr>
            <a:normAutofit fontScale="90000"/>
          </a:bodyPr>
          <a:lstStyle/>
          <a:p>
            <a:r>
              <a:rPr lang="en-US" b="1" dirty="0" smtClean="0"/>
              <a:t>Point of Care Urine Pregnancy </a:t>
            </a:r>
            <a:br>
              <a:rPr lang="en-US" b="1" dirty="0" smtClean="0"/>
            </a:br>
            <a:r>
              <a:rPr lang="en-US" b="1" dirty="0"/>
              <a:t/>
            </a:r>
            <a:br>
              <a:rPr lang="en-US" b="1" dirty="0"/>
            </a:br>
            <a:r>
              <a:rPr lang="en-US" b="1" dirty="0" smtClean="0"/>
              <a:t>Testing for Non-Laboratory Staff</a:t>
            </a:r>
            <a:endParaRPr lang="en-US" b="1" dirty="0"/>
          </a:p>
        </p:txBody>
      </p:sp>
      <p:sp>
        <p:nvSpPr>
          <p:cNvPr id="3" name="TextBox 2"/>
          <p:cNvSpPr txBox="1"/>
          <p:nvPr/>
        </p:nvSpPr>
        <p:spPr>
          <a:xfrm>
            <a:off x="6705600" y="4648200"/>
            <a:ext cx="1524000" cy="369332"/>
          </a:xfrm>
          <a:prstGeom prst="rect">
            <a:avLst/>
          </a:prstGeom>
          <a:noFill/>
        </p:spPr>
        <p:txBody>
          <a:bodyPr wrap="square" rtlCol="0">
            <a:spAutoFit/>
          </a:bodyPr>
          <a:lstStyle/>
          <a:p>
            <a:r>
              <a:rPr lang="en-US" dirty="0" smtClean="0"/>
              <a:t>Rev. 6/25/14</a:t>
            </a:r>
          </a:p>
        </p:txBody>
      </p:sp>
    </p:spTree>
    <p:extLst>
      <p:ext uri="{BB962C8B-B14F-4D97-AF65-F5344CB8AC3E}">
        <p14:creationId xmlns:p14="http://schemas.microsoft.com/office/powerpoint/2010/main" val="4023151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sz="2600" u="sng" dirty="0" smtClean="0"/>
              <a:t>Testing</a:t>
            </a:r>
          </a:p>
          <a:p>
            <a:r>
              <a:rPr lang="en-US" sz="2600" dirty="0" smtClean="0"/>
              <a:t>Only trained, authorized personnel may perform urine pregnancy testing.  Use of serum is prohibited.</a:t>
            </a:r>
          </a:p>
          <a:p>
            <a:r>
              <a:rPr lang="en-US" sz="2600" dirty="0" smtClean="0"/>
              <a:t>All test products and specimens must be at room temperate, 59-86°F (15-30°C) prior to testing.</a:t>
            </a:r>
          </a:p>
          <a:p>
            <a:r>
              <a:rPr lang="en-US" sz="2600" dirty="0" smtClean="0"/>
              <a:t>Testing must be performed on a flat surface.  Do not move the test cassette during the timing process.</a:t>
            </a:r>
          </a:p>
          <a:p>
            <a:r>
              <a:rPr lang="en-US" sz="2600" dirty="0" smtClean="0"/>
              <a:t>Wear protective gloves during testing.</a:t>
            </a:r>
          </a:p>
          <a:p>
            <a:r>
              <a:rPr lang="en-US" sz="2600" dirty="0" smtClean="0"/>
              <a:t>Once the labeled urine specimen is available, remove the test cassette from its protective pouch. </a:t>
            </a:r>
          </a:p>
          <a:p>
            <a:r>
              <a:rPr lang="en-US" sz="2600" dirty="0" smtClean="0"/>
              <a:t>Label the cassette with two patient identifiers.</a:t>
            </a:r>
          </a:p>
          <a:p>
            <a:r>
              <a:rPr lang="en-US" sz="2600" dirty="0" smtClean="0"/>
              <a:t>Set the lab timer for three minutes.</a:t>
            </a:r>
            <a:r>
              <a:rPr lang="en-US" sz="2400" dirty="0"/>
              <a:t>	</a:t>
            </a:r>
          </a:p>
        </p:txBody>
      </p:sp>
    </p:spTree>
    <p:extLst>
      <p:ext uri="{BB962C8B-B14F-4D97-AF65-F5344CB8AC3E}">
        <p14:creationId xmlns:p14="http://schemas.microsoft.com/office/powerpoint/2010/main" val="251573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400" u="sng" dirty="0" smtClean="0"/>
              <a:t>Testing (continued)</a:t>
            </a:r>
          </a:p>
          <a:p>
            <a:r>
              <a:rPr lang="en-US" sz="2400" dirty="0" smtClean="0"/>
              <a:t>Use </a:t>
            </a:r>
            <a:r>
              <a:rPr lang="en-US" sz="2400" dirty="0"/>
              <a:t>the pipette enclosed in the pouch to dispense 3 drops (approximately 100 mL) of the specimen into the sample well (S) of the test cassette</a:t>
            </a:r>
            <a:r>
              <a:rPr lang="en-US" sz="2400" dirty="0" smtClean="0"/>
              <a:t>.</a:t>
            </a:r>
          </a:p>
          <a:p>
            <a:r>
              <a:rPr lang="en-US" sz="2400" dirty="0" smtClean="0"/>
              <a:t>Avoid air bubbles.  Do not use any other pipette.  Discard the pipette after use.  For each test use a separate, clean pipette and test cassette.</a:t>
            </a:r>
          </a:p>
          <a:p>
            <a:pPr marL="0" indent="0">
              <a:buNone/>
            </a:pPr>
            <a:r>
              <a:rPr lang="en-US" sz="2400" dirty="0"/>
              <a:t>		</a:t>
            </a:r>
            <a:endParaRPr lang="en-US" sz="2400" dirty="0" smtClean="0"/>
          </a:p>
          <a:p>
            <a:pPr marL="0" indent="0">
              <a:buNone/>
            </a:pPr>
            <a:endParaRPr lang="en-US" sz="2400" dirty="0"/>
          </a:p>
          <a:p>
            <a:pPr marL="0" indent="0">
              <a:buNone/>
            </a:pPr>
            <a:endParaRPr lang="en-US" sz="2400" dirty="0"/>
          </a:p>
        </p:txBody>
      </p:sp>
      <p:pic>
        <p:nvPicPr>
          <p:cNvPr id="5122" name="Picture 2" title="Image of 3 drop of urine / serum on a Urine Pregnancy Te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0"/>
            <a:ext cx="58769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276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Testing (continued)</a:t>
            </a:r>
          </a:p>
          <a:p>
            <a:r>
              <a:rPr lang="en-US" sz="2400" dirty="0" smtClean="0"/>
              <a:t>Start </a:t>
            </a:r>
            <a:r>
              <a:rPr lang="en-US" sz="2400" dirty="0"/>
              <a:t>the timer.</a:t>
            </a:r>
          </a:p>
          <a:p>
            <a:r>
              <a:rPr lang="en-US" sz="2400" dirty="0" smtClean="0"/>
              <a:t>Read the test cassette results at 3 minutes.  </a:t>
            </a:r>
          </a:p>
          <a:p>
            <a:r>
              <a:rPr lang="en-US" sz="2400" dirty="0" smtClean="0"/>
              <a:t>It is important for the background to be clear before the result is read.  </a:t>
            </a:r>
            <a:endParaRPr lang="en-US" sz="2400" dirty="0"/>
          </a:p>
          <a:p>
            <a:r>
              <a:rPr lang="en-US" sz="2400" dirty="0" smtClean="0"/>
              <a:t>Results must be read between 3 and 4 minutes only.</a:t>
            </a:r>
          </a:p>
          <a:p>
            <a:r>
              <a:rPr lang="en-US" sz="2400" dirty="0" smtClean="0"/>
              <a:t>A written procedure will be available in the testing area.</a:t>
            </a:r>
          </a:p>
          <a:p>
            <a:r>
              <a:rPr lang="en-US" sz="2400" dirty="0" smtClean="0"/>
              <a:t>Dispose of test cassette, pipette and used gloves in the approved trash receptacle.</a:t>
            </a:r>
            <a:endParaRPr lang="en-US" sz="2400" dirty="0"/>
          </a:p>
        </p:txBody>
      </p:sp>
    </p:spTree>
    <p:extLst>
      <p:ext uri="{BB962C8B-B14F-4D97-AF65-F5344CB8AC3E}">
        <p14:creationId xmlns:p14="http://schemas.microsoft.com/office/powerpoint/2010/main" val="152825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Interpretation of Results</a:t>
            </a:r>
          </a:p>
          <a:p>
            <a:pPr marL="0" indent="0">
              <a:buNone/>
            </a:pPr>
            <a:endParaRPr lang="en-US" sz="2400" dirty="0" smtClean="0"/>
          </a:p>
          <a:p>
            <a:r>
              <a:rPr lang="en-US" sz="2400" dirty="0" smtClean="0"/>
              <a:t>Negative: One red colored line appears on the control (C)</a:t>
            </a:r>
          </a:p>
          <a:p>
            <a:pPr marL="0" indent="0">
              <a:buNone/>
            </a:pPr>
            <a:r>
              <a:rPr lang="en-US" sz="2400" dirty="0" smtClean="0"/>
              <a:t>     Region.  No apparent red or pink line appears in the patient      </a:t>
            </a:r>
          </a:p>
          <a:p>
            <a:pPr marL="0" indent="0">
              <a:buNone/>
            </a:pPr>
            <a:r>
              <a:rPr lang="en-US" sz="2400" dirty="0"/>
              <a:t> </a:t>
            </a:r>
            <a:r>
              <a:rPr lang="en-US" sz="2400" dirty="0" smtClean="0"/>
              <a:t>    test (T) region.</a:t>
            </a:r>
          </a:p>
          <a:p>
            <a:endParaRPr lang="en-US" sz="2400" dirty="0" smtClean="0"/>
          </a:p>
          <a:p>
            <a:r>
              <a:rPr lang="en-US" sz="2400" dirty="0" smtClean="0"/>
              <a:t>Positive: Two distinct red/pink lines appear.  One line should be in the control region (C) and another line should be in the patient test region (T).</a:t>
            </a:r>
          </a:p>
          <a:p>
            <a:pPr marL="0" indent="0">
              <a:buNone/>
            </a:pPr>
            <a:r>
              <a:rPr lang="en-US" sz="2400" dirty="0"/>
              <a:t>	</a:t>
            </a:r>
          </a:p>
        </p:txBody>
      </p:sp>
    </p:spTree>
    <p:extLst>
      <p:ext uri="{BB962C8B-B14F-4D97-AF65-F5344CB8AC3E}">
        <p14:creationId xmlns:p14="http://schemas.microsoft.com/office/powerpoint/2010/main" val="198753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2400" u="sng" dirty="0"/>
              <a:t>Interpretation of </a:t>
            </a:r>
            <a:r>
              <a:rPr lang="en-US" sz="2400" u="sng" dirty="0" smtClean="0"/>
              <a:t>Results (continued)</a:t>
            </a:r>
          </a:p>
          <a:p>
            <a:pPr marL="0" indent="0">
              <a:buNone/>
            </a:pPr>
            <a:endParaRPr lang="en-US" sz="2400" dirty="0" smtClean="0"/>
          </a:p>
          <a:p>
            <a:pPr marL="0" indent="0">
              <a:buNone/>
            </a:pPr>
            <a:endParaRPr lang="en-US" sz="2400" dirty="0"/>
          </a:p>
          <a:p>
            <a:pPr marL="0" indent="0">
              <a:buNone/>
            </a:pPr>
            <a:r>
              <a:rPr lang="en-US" sz="2400" dirty="0" smtClean="0"/>
              <a:t>C = control region	</a:t>
            </a:r>
          </a:p>
          <a:p>
            <a:pPr marL="0" indent="0">
              <a:buNone/>
            </a:pPr>
            <a:r>
              <a:rPr lang="en-US" sz="2400" dirty="0" smtClean="0"/>
              <a:t>T = test region</a:t>
            </a:r>
          </a:p>
          <a:p>
            <a:pPr marL="0" indent="0">
              <a:buNone/>
            </a:pPr>
            <a:r>
              <a:rPr lang="en-US" sz="2400" dirty="0" smtClean="0"/>
              <a:t>S = sample application</a:t>
            </a:r>
          </a:p>
          <a:p>
            <a:pPr marL="0" indent="0">
              <a:buNone/>
            </a:pPr>
            <a:r>
              <a:rPr lang="en-US" sz="2400" dirty="0" smtClean="0"/>
              <a:t>       well</a:t>
            </a:r>
            <a:endParaRPr lang="en-US" sz="2400" dirty="0"/>
          </a:p>
          <a:p>
            <a:pPr marL="0" indent="0">
              <a:buNone/>
            </a:pPr>
            <a:endParaRPr lang="en-US" sz="2400" dirty="0"/>
          </a:p>
        </p:txBody>
      </p:sp>
      <p:pic>
        <p:nvPicPr>
          <p:cNvPr id="4099" name="Picture 3" title="Image of a negative and positive urine pregnancy t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0"/>
            <a:ext cx="472439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7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400" u="sng" dirty="0" smtClean="0"/>
              <a:t>Interpretation (continued)</a:t>
            </a:r>
          </a:p>
          <a:p>
            <a:pPr marL="0" indent="0">
              <a:buNone/>
            </a:pPr>
            <a:r>
              <a:rPr lang="en-US" sz="2400" dirty="0" smtClean="0"/>
              <a:t>	</a:t>
            </a:r>
            <a:r>
              <a:rPr lang="en-US" sz="2400" b="1" dirty="0" smtClean="0"/>
              <a:t>Invalid</a:t>
            </a:r>
            <a:r>
              <a:rPr lang="en-US" sz="2400" b="1" dirty="0"/>
              <a:t>:  Control </a:t>
            </a:r>
            <a:r>
              <a:rPr lang="en-US" sz="2400" b="1" dirty="0" smtClean="0"/>
              <a:t>line (C) </a:t>
            </a:r>
            <a:r>
              <a:rPr lang="en-US" sz="2400" b="1" dirty="0"/>
              <a:t>fails to appear</a:t>
            </a:r>
            <a:r>
              <a:rPr lang="en-US" sz="2400" b="1" dirty="0" smtClean="0"/>
              <a:t>.  </a:t>
            </a:r>
          </a:p>
          <a:p>
            <a:r>
              <a:rPr lang="en-US" sz="2400" dirty="0" smtClean="0"/>
              <a:t>A total absence of color in the control band region may be due to test reagent deterioration, insufficient specimen volume, or incorrect procedural techniques.</a:t>
            </a:r>
          </a:p>
          <a:p>
            <a:pPr marL="0" indent="0">
              <a:buNone/>
            </a:pPr>
            <a:r>
              <a:rPr lang="en-US" sz="2400" dirty="0" smtClean="0"/>
              <a:t> </a:t>
            </a:r>
            <a:r>
              <a:rPr lang="en-US" sz="2400" dirty="0"/>
              <a:t>	</a:t>
            </a:r>
            <a:r>
              <a:rPr lang="en-US" sz="2400" dirty="0" smtClean="0"/>
              <a:t>	</a:t>
            </a:r>
            <a:r>
              <a:rPr lang="en-US" sz="2400" dirty="0"/>
              <a:t>	</a:t>
            </a:r>
          </a:p>
        </p:txBody>
      </p:sp>
      <p:pic>
        <p:nvPicPr>
          <p:cNvPr id="7170" name="Picture 2" title="Picture of an invalid urine pregnancy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457" y="3352800"/>
            <a:ext cx="480060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263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Interpretation (continued)</a:t>
            </a:r>
          </a:p>
          <a:p>
            <a:r>
              <a:rPr lang="en-US" sz="2400" dirty="0" smtClean="0"/>
              <a:t>Questionable or negative results in a patient suspected to be pregnant should be retested with a urine sample obtained 48 to 72 hours later or the PCP can order a </a:t>
            </a:r>
            <a:r>
              <a:rPr lang="en-US" sz="2400" u="sng" dirty="0" smtClean="0"/>
              <a:t>serum pregnancy</a:t>
            </a:r>
            <a:r>
              <a:rPr lang="en-US" sz="2400" dirty="0" smtClean="0"/>
              <a:t> test to be collected and sent to the main lab for processing.</a:t>
            </a:r>
          </a:p>
          <a:p>
            <a:r>
              <a:rPr lang="en-US" sz="2400" dirty="0" smtClean="0"/>
              <a:t>It is important to interpret negative results at the end of the specified reaction time of 3-4 minutes, as tests of normal non-pregnant females with low levels of hCG may develop color over time</a:t>
            </a:r>
            <a:r>
              <a:rPr lang="en-US" sz="2400" dirty="0"/>
              <a:t>. </a:t>
            </a:r>
            <a:endParaRPr lang="en-US" sz="2400" dirty="0" smtClean="0"/>
          </a:p>
          <a:p>
            <a:pPr marL="0" indent="0">
              <a:buNone/>
            </a:pPr>
            <a:r>
              <a:rPr lang="en-US" sz="2400" dirty="0"/>
              <a:t>		</a:t>
            </a:r>
            <a:endParaRPr lang="en-US" sz="2400" dirty="0" smtClean="0"/>
          </a:p>
        </p:txBody>
      </p:sp>
    </p:spTree>
    <p:extLst>
      <p:ext uri="{BB962C8B-B14F-4D97-AF65-F5344CB8AC3E}">
        <p14:creationId xmlns:p14="http://schemas.microsoft.com/office/powerpoint/2010/main" val="3790341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Interpretation (continued)</a:t>
            </a:r>
          </a:p>
          <a:p>
            <a:r>
              <a:rPr lang="en-US" sz="2400" dirty="0" smtClean="0"/>
              <a:t>The shade of red/pink on the test band region and control band region will vary depending on the concentration of hCG present.</a:t>
            </a:r>
          </a:p>
          <a:p>
            <a:r>
              <a:rPr lang="en-US" sz="2400" dirty="0" smtClean="0"/>
              <a:t>For questions or concerns regarding testing contact the Ancillary Testing Coordinator (ATC) at the Battle Creek VAMC lab at 1-269-966-5600, extension 31250, or the product technical support line found on the test kit box package insert.</a:t>
            </a:r>
          </a:p>
          <a:p>
            <a:pPr marL="0" indent="0">
              <a:buNone/>
            </a:pPr>
            <a:r>
              <a:rPr lang="en-US" sz="2400" dirty="0"/>
              <a:t>	</a:t>
            </a:r>
            <a:endParaRPr lang="en-US" sz="2400" dirty="0" smtClean="0"/>
          </a:p>
          <a:p>
            <a:pPr marL="0" indent="0">
              <a:buNone/>
            </a:pPr>
            <a:r>
              <a:rPr lang="en-US" sz="2400" dirty="0"/>
              <a:t>	</a:t>
            </a:r>
          </a:p>
        </p:txBody>
      </p:sp>
    </p:spTree>
    <p:extLst>
      <p:ext uri="{BB962C8B-B14F-4D97-AF65-F5344CB8AC3E}">
        <p14:creationId xmlns:p14="http://schemas.microsoft.com/office/powerpoint/2010/main" val="216579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Results Reporting</a:t>
            </a:r>
          </a:p>
          <a:p>
            <a:r>
              <a:rPr lang="en-US" sz="2400" dirty="0" smtClean="0"/>
              <a:t>The PCP will enter an order for a STAT urine pregnancy test in the patient’s Computerized Patient Record System (CPRS).</a:t>
            </a:r>
          </a:p>
          <a:p>
            <a:r>
              <a:rPr lang="en-US" sz="2400" dirty="0" smtClean="0"/>
              <a:t>The </a:t>
            </a:r>
            <a:r>
              <a:rPr lang="en-US" sz="2400" dirty="0"/>
              <a:t>staff member who </a:t>
            </a:r>
            <a:r>
              <a:rPr lang="en-US" sz="2400" dirty="0" smtClean="0"/>
              <a:t>performs </a:t>
            </a:r>
            <a:r>
              <a:rPr lang="en-US" sz="2400" dirty="0"/>
              <a:t>the test will notify the PCP of the test results within 15 minutes of obtaining the </a:t>
            </a:r>
            <a:r>
              <a:rPr lang="en-US" sz="2400" dirty="0" smtClean="0"/>
              <a:t>result.</a:t>
            </a:r>
          </a:p>
          <a:p>
            <a:r>
              <a:rPr lang="en-US" sz="2400" dirty="0" smtClean="0"/>
              <a:t>The staff member who performs the test will enter the result in the appropriate (CPRS) template:  “LAB-PREGNANCY TEST, URINE”</a:t>
            </a:r>
          </a:p>
          <a:p>
            <a:pPr marL="0" indent="0">
              <a:buNone/>
            </a:pPr>
            <a:r>
              <a:rPr lang="en-US" sz="2400" dirty="0"/>
              <a:t>			</a:t>
            </a:r>
          </a:p>
        </p:txBody>
      </p:sp>
    </p:spTree>
    <p:extLst>
      <p:ext uri="{BB962C8B-B14F-4D97-AF65-F5344CB8AC3E}">
        <p14:creationId xmlns:p14="http://schemas.microsoft.com/office/powerpoint/2010/main" val="2792004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400" u="sng" dirty="0"/>
              <a:t>Results </a:t>
            </a:r>
            <a:r>
              <a:rPr lang="en-US" sz="2400" u="sng" dirty="0" smtClean="0"/>
              <a:t>Reporting (continued)</a:t>
            </a:r>
          </a:p>
          <a:p>
            <a:pPr marL="0" indent="0">
              <a:buNone/>
            </a:pPr>
            <a:r>
              <a:rPr lang="en-US" sz="2400" dirty="0" smtClean="0"/>
              <a:t>The </a:t>
            </a:r>
            <a:r>
              <a:rPr lang="en-US" sz="2400" dirty="0"/>
              <a:t>staff member who performed the test will record the result in the PREGNANCY TEST, URINE Note in the  patient’s CPRS to document the following</a:t>
            </a:r>
            <a:r>
              <a:rPr lang="en-US" sz="2400" dirty="0" smtClean="0"/>
              <a:t>:</a:t>
            </a:r>
            <a:endParaRPr lang="en-US" sz="2400" dirty="0"/>
          </a:p>
          <a:p>
            <a:pPr lvl="1"/>
            <a:r>
              <a:rPr lang="en-US" sz="2000" dirty="0"/>
              <a:t>	</a:t>
            </a:r>
            <a:r>
              <a:rPr lang="en-US" sz="2000" dirty="0" smtClean="0"/>
              <a:t>Result of the internal control  (C) </a:t>
            </a:r>
            <a:endParaRPr lang="en-US" sz="2000" dirty="0"/>
          </a:p>
          <a:p>
            <a:pPr lvl="1"/>
            <a:r>
              <a:rPr lang="en-US" sz="2000" dirty="0"/>
              <a:t>	</a:t>
            </a:r>
            <a:r>
              <a:rPr lang="en-US" sz="2000" dirty="0" smtClean="0"/>
              <a:t>Test </a:t>
            </a:r>
            <a:r>
              <a:rPr lang="en-US" sz="2000" dirty="0"/>
              <a:t>cassette/device lot #</a:t>
            </a:r>
          </a:p>
          <a:p>
            <a:pPr lvl="1"/>
            <a:r>
              <a:rPr lang="en-US" sz="2000" dirty="0"/>
              <a:t>	</a:t>
            </a:r>
            <a:r>
              <a:rPr lang="en-US" sz="2000" dirty="0" smtClean="0"/>
              <a:t>Test </a:t>
            </a:r>
            <a:r>
              <a:rPr lang="en-US" sz="2000" dirty="0"/>
              <a:t>cassette/device expiration date</a:t>
            </a:r>
          </a:p>
          <a:p>
            <a:pPr lvl="1"/>
            <a:r>
              <a:rPr lang="en-US" sz="2000" dirty="0"/>
              <a:t>	</a:t>
            </a:r>
            <a:r>
              <a:rPr lang="en-US" sz="2000" dirty="0" smtClean="0"/>
              <a:t>Date/Time </a:t>
            </a:r>
            <a:r>
              <a:rPr lang="en-US" sz="2000" dirty="0"/>
              <a:t>of specimen collection</a:t>
            </a:r>
          </a:p>
          <a:p>
            <a:pPr lvl="1"/>
            <a:r>
              <a:rPr lang="en-US" sz="2000" dirty="0"/>
              <a:t>	</a:t>
            </a:r>
            <a:r>
              <a:rPr lang="en-US" sz="2000" dirty="0" smtClean="0"/>
              <a:t>Patient </a:t>
            </a:r>
            <a:r>
              <a:rPr lang="en-US" sz="2000" dirty="0"/>
              <a:t>result</a:t>
            </a:r>
          </a:p>
          <a:p>
            <a:pPr lvl="1"/>
            <a:r>
              <a:rPr lang="en-US" sz="2000" dirty="0"/>
              <a:t>	</a:t>
            </a:r>
            <a:r>
              <a:rPr lang="en-US" sz="2000" dirty="0" smtClean="0"/>
              <a:t>Name </a:t>
            </a:r>
            <a:r>
              <a:rPr lang="en-US" sz="2000" dirty="0"/>
              <a:t>of PCP </a:t>
            </a:r>
            <a:r>
              <a:rPr lang="en-US" sz="2000" dirty="0" smtClean="0"/>
              <a:t>notified</a:t>
            </a:r>
          </a:p>
          <a:p>
            <a:pPr lvl="1"/>
            <a:r>
              <a:rPr lang="en-US" sz="2000" dirty="0" smtClean="0"/>
              <a:t> 	Date/time PCP was notified</a:t>
            </a:r>
            <a:endParaRPr lang="en-US" sz="2000" dirty="0"/>
          </a:p>
          <a:p>
            <a:pPr marL="0" indent="0">
              <a:buNone/>
            </a:pPr>
            <a:endParaRPr lang="en-US" sz="2400" dirty="0"/>
          </a:p>
        </p:txBody>
      </p:sp>
    </p:spTree>
    <p:extLst>
      <p:ext uri="{BB962C8B-B14F-4D97-AF65-F5344CB8AC3E}">
        <p14:creationId xmlns:p14="http://schemas.microsoft.com/office/powerpoint/2010/main" val="64501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Point of Care (POC) Urine Pregnancy Testing</a:t>
            </a:r>
            <a:endParaRPr lang="en-US" sz="2400"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400" u="sng" dirty="0" smtClean="0"/>
              <a:t>Objectives</a:t>
            </a:r>
            <a:endParaRPr lang="en-US" sz="2400" u="sng" dirty="0"/>
          </a:p>
          <a:p>
            <a:r>
              <a:rPr lang="en-US" sz="2400" dirty="0"/>
              <a:t>	</a:t>
            </a:r>
            <a:r>
              <a:rPr lang="en-US" sz="2400" dirty="0" smtClean="0"/>
              <a:t>Principle</a:t>
            </a:r>
          </a:p>
          <a:p>
            <a:r>
              <a:rPr lang="en-US" sz="2400" dirty="0" smtClean="0"/>
              <a:t>	Supplies</a:t>
            </a:r>
          </a:p>
          <a:p>
            <a:r>
              <a:rPr lang="en-US" sz="2400" dirty="0"/>
              <a:t>	</a:t>
            </a:r>
            <a:r>
              <a:rPr lang="en-US" sz="2400" dirty="0" smtClean="0"/>
              <a:t>Specimen Collection</a:t>
            </a:r>
          </a:p>
          <a:p>
            <a:r>
              <a:rPr lang="en-US" sz="2400" dirty="0" smtClean="0"/>
              <a:t>	Quality Control</a:t>
            </a:r>
          </a:p>
          <a:p>
            <a:r>
              <a:rPr lang="en-US" sz="2400" dirty="0"/>
              <a:t>	</a:t>
            </a:r>
            <a:r>
              <a:rPr lang="en-US" sz="2400" dirty="0" smtClean="0"/>
              <a:t>Testing</a:t>
            </a:r>
          </a:p>
          <a:p>
            <a:r>
              <a:rPr lang="en-US" sz="2400" dirty="0"/>
              <a:t>	</a:t>
            </a:r>
            <a:r>
              <a:rPr lang="en-US" sz="2400" dirty="0" smtClean="0"/>
              <a:t>Interpretation	</a:t>
            </a:r>
          </a:p>
          <a:p>
            <a:r>
              <a:rPr lang="en-US" sz="2400" dirty="0"/>
              <a:t>	</a:t>
            </a:r>
            <a:r>
              <a:rPr lang="en-US" sz="2400" dirty="0" smtClean="0"/>
              <a:t>Interfering Substances</a:t>
            </a:r>
          </a:p>
          <a:p>
            <a:r>
              <a:rPr lang="en-US" sz="2400" dirty="0"/>
              <a:t>	</a:t>
            </a:r>
            <a:r>
              <a:rPr lang="en-US" sz="2400" dirty="0" smtClean="0"/>
              <a:t>Result Reporting</a:t>
            </a:r>
          </a:p>
          <a:p>
            <a:r>
              <a:rPr lang="en-US" sz="2400" dirty="0"/>
              <a:t>	</a:t>
            </a:r>
            <a:r>
              <a:rPr lang="en-US" sz="2400" dirty="0" smtClean="0"/>
              <a:t>CAP Proficiency Testing</a:t>
            </a:r>
          </a:p>
          <a:p>
            <a:pPr marL="0" indent="0">
              <a:buNone/>
            </a:pPr>
            <a:endParaRPr lang="en-US" dirty="0" smtClean="0"/>
          </a:p>
        </p:txBody>
      </p:sp>
    </p:spTree>
    <p:extLst>
      <p:ext uri="{BB962C8B-B14F-4D97-AF65-F5344CB8AC3E}">
        <p14:creationId xmlns:p14="http://schemas.microsoft.com/office/powerpoint/2010/main" val="117920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4" name="Content Placeholder 3"/>
          <p:cNvSpPr>
            <a:spLocks noGrp="1"/>
          </p:cNvSpPr>
          <p:nvPr>
            <p:ph idx="1"/>
          </p:nvPr>
        </p:nvSpPr>
        <p:spPr>
          <a:xfrm>
            <a:off x="457200" y="1371600"/>
            <a:ext cx="8229600" cy="4754563"/>
          </a:xfrm>
        </p:spPr>
        <p:txBody>
          <a:bodyPr>
            <a:normAutofit fontScale="62500" lnSpcReduction="20000"/>
          </a:bodyPr>
          <a:lstStyle/>
          <a:p>
            <a:pPr marL="0" indent="0">
              <a:buNone/>
            </a:pPr>
            <a:r>
              <a:rPr lang="en-US" sz="3800" u="sng" dirty="0">
                <a:latin typeface="Calibri" panose="020F0502020204030204" pitchFamily="34" charset="0"/>
              </a:rPr>
              <a:t>Results </a:t>
            </a:r>
            <a:r>
              <a:rPr lang="en-US" sz="3800" u="sng" dirty="0" smtClean="0">
                <a:latin typeface="Calibri" panose="020F0502020204030204" pitchFamily="34" charset="0"/>
              </a:rPr>
              <a:t>Reporting (continued)</a:t>
            </a:r>
          </a:p>
          <a:p>
            <a:pPr marL="0" indent="0">
              <a:buNone/>
            </a:pPr>
            <a:r>
              <a:rPr lang="en-US" sz="3800" dirty="0" smtClean="0">
                <a:latin typeface="Calibri" panose="020F0502020204030204" pitchFamily="34" charset="0"/>
              </a:rPr>
              <a:t>Completed CPRS “LAB-Pregnancy Test, Urine” template:</a:t>
            </a:r>
            <a:endParaRPr lang="en-US" sz="3800" dirty="0">
              <a:latin typeface="Calibri" panose="020F0502020204030204" pitchFamily="34" charset="0"/>
            </a:endParaRPr>
          </a:p>
          <a:p>
            <a:pPr marL="0" indent="0">
              <a:buNone/>
            </a:pPr>
            <a:endParaRPr lang="en-US" sz="1800" dirty="0">
              <a:latin typeface="Courier New"/>
            </a:endParaRPr>
          </a:p>
          <a:p>
            <a:endParaRPr lang="en-US" sz="1800" dirty="0" smtClean="0">
              <a:latin typeface="Courier New"/>
            </a:endParaRPr>
          </a:p>
          <a:p>
            <a:r>
              <a:rPr lang="en-US" sz="1800" dirty="0" smtClean="0">
                <a:latin typeface="Courier New"/>
              </a:rPr>
              <a:t>LOCAL </a:t>
            </a:r>
            <a:r>
              <a:rPr lang="en-US" sz="1800" dirty="0">
                <a:latin typeface="Courier New"/>
              </a:rPr>
              <a:t>TITLE: LAB - PREGNANCY TEST, URINE                        </a:t>
            </a:r>
          </a:p>
          <a:p>
            <a:r>
              <a:rPr lang="en-US" sz="1800" dirty="0">
                <a:latin typeface="Courier New"/>
              </a:rPr>
              <a:t>STANDARD TITLE: LABORATORY NOTE                                 </a:t>
            </a:r>
          </a:p>
          <a:p>
            <a:r>
              <a:rPr lang="en-US" sz="1800" dirty="0" smtClean="0">
                <a:latin typeface="Courier New"/>
              </a:rPr>
              <a:t>DATE OF NOTE: JUN 13, 2014@12:51     ENTRY DATE: JUN 13, 2014@12:51:40      </a:t>
            </a:r>
          </a:p>
          <a:p>
            <a:r>
              <a:rPr lang="en-US" sz="1800" dirty="0" smtClean="0">
                <a:latin typeface="Courier New"/>
              </a:rPr>
              <a:t>AUTHOR: TILMA,KIM L          EXP COSIGNER:                           </a:t>
            </a:r>
          </a:p>
          <a:p>
            <a:r>
              <a:rPr lang="en-US" sz="1800" dirty="0" smtClean="0">
                <a:latin typeface="Courier New"/>
              </a:rPr>
              <a:t>     URGENCY:                            STATUS: COMPLETED                     </a:t>
            </a:r>
          </a:p>
          <a:p>
            <a:endParaRPr lang="en-US" sz="1800" dirty="0">
              <a:latin typeface="Courier New"/>
            </a:endParaRPr>
          </a:p>
          <a:p>
            <a:r>
              <a:rPr lang="en-US" sz="1800" dirty="0">
                <a:latin typeface="Courier New"/>
              </a:rPr>
              <a:t>URINE PREGNANCY TEST RESULTS</a:t>
            </a:r>
          </a:p>
          <a:p>
            <a:endParaRPr lang="en-US" sz="1800" dirty="0">
              <a:latin typeface="Courier New"/>
            </a:endParaRPr>
          </a:p>
          <a:p>
            <a:r>
              <a:rPr lang="en-US" sz="1800" dirty="0">
                <a:latin typeface="Courier New"/>
              </a:rPr>
              <a:t>Internal </a:t>
            </a:r>
            <a:r>
              <a:rPr lang="en-US" sz="1800" dirty="0" smtClean="0">
                <a:latin typeface="Courier New"/>
              </a:rPr>
              <a:t>Control: Satisfactory</a:t>
            </a:r>
            <a:endParaRPr lang="en-US" sz="1800" dirty="0">
              <a:latin typeface="Courier New"/>
            </a:endParaRPr>
          </a:p>
          <a:p>
            <a:r>
              <a:rPr lang="en-US" sz="1800" dirty="0" smtClean="0">
                <a:latin typeface="Courier New"/>
              </a:rPr>
              <a:t>Device </a:t>
            </a:r>
            <a:r>
              <a:rPr lang="en-US" sz="1800" dirty="0">
                <a:latin typeface="Courier New"/>
              </a:rPr>
              <a:t>Lot#:hCG2120259</a:t>
            </a:r>
          </a:p>
          <a:p>
            <a:r>
              <a:rPr lang="en-US" sz="1800" dirty="0" smtClean="0">
                <a:latin typeface="Courier New"/>
              </a:rPr>
              <a:t>Device </a:t>
            </a:r>
            <a:r>
              <a:rPr lang="en-US" sz="1800" dirty="0">
                <a:latin typeface="Courier New"/>
              </a:rPr>
              <a:t>Expiration Date:2014/11</a:t>
            </a:r>
          </a:p>
          <a:p>
            <a:endParaRPr lang="en-US" sz="1800" dirty="0">
              <a:latin typeface="Courier New"/>
            </a:endParaRPr>
          </a:p>
          <a:p>
            <a:r>
              <a:rPr lang="en-US" sz="1800" dirty="0">
                <a:latin typeface="Courier New"/>
              </a:rPr>
              <a:t>Date/Time of collection</a:t>
            </a:r>
            <a:r>
              <a:rPr lang="en-US" sz="1800" dirty="0" smtClean="0">
                <a:latin typeface="Courier New"/>
              </a:rPr>
              <a:t>: Jun </a:t>
            </a:r>
            <a:r>
              <a:rPr lang="en-US" sz="1800" dirty="0">
                <a:latin typeface="Courier New"/>
              </a:rPr>
              <a:t>13,2014@10:15</a:t>
            </a:r>
          </a:p>
          <a:p>
            <a:endParaRPr lang="en-US" sz="1800" dirty="0">
              <a:latin typeface="Courier New"/>
            </a:endParaRPr>
          </a:p>
          <a:p>
            <a:r>
              <a:rPr lang="en-US" sz="1800" dirty="0">
                <a:latin typeface="Courier New"/>
              </a:rPr>
              <a:t>Patient Test Results</a:t>
            </a:r>
            <a:r>
              <a:rPr lang="en-US" sz="1800" dirty="0" smtClean="0">
                <a:latin typeface="Courier New"/>
              </a:rPr>
              <a:t>: Negative</a:t>
            </a:r>
            <a:endParaRPr lang="en-US" sz="1800" dirty="0">
              <a:latin typeface="Courier New"/>
            </a:endParaRPr>
          </a:p>
          <a:p>
            <a:r>
              <a:rPr lang="en-US" sz="1800" dirty="0">
                <a:latin typeface="Courier New"/>
              </a:rPr>
              <a:t>Comments</a:t>
            </a:r>
            <a:r>
              <a:rPr lang="en-US" sz="1800" dirty="0" smtClean="0">
                <a:latin typeface="Courier New"/>
              </a:rPr>
              <a:t>: Result </a:t>
            </a:r>
            <a:r>
              <a:rPr lang="en-US" sz="1800" dirty="0">
                <a:latin typeface="Courier New"/>
              </a:rPr>
              <a:t>given to Dr. M. Mouse on 6-13-14 at 10:30.</a:t>
            </a:r>
          </a:p>
          <a:p>
            <a:r>
              <a:rPr lang="en-US" sz="1800" dirty="0">
                <a:latin typeface="Courier New"/>
              </a:rPr>
              <a:t> </a:t>
            </a:r>
          </a:p>
          <a:p>
            <a:r>
              <a:rPr lang="de-DE" sz="1800" dirty="0">
                <a:latin typeface="Courier New"/>
              </a:rPr>
              <a:t>/es/ KIM L TILMA, BS, MT(ASCP)</a:t>
            </a:r>
          </a:p>
          <a:p>
            <a:r>
              <a:rPr lang="en-US" sz="1800" dirty="0">
                <a:latin typeface="Courier New"/>
              </a:rPr>
              <a:t>MEDICAL LABORATORY TECHNOLOGIST</a:t>
            </a:r>
          </a:p>
          <a:p>
            <a:r>
              <a:rPr lang="en-US" sz="1800" dirty="0">
                <a:latin typeface="Courier New"/>
              </a:rPr>
              <a:t>Signed: 06/13/2014 12:53</a:t>
            </a:r>
            <a:endParaRPr lang="en-US" sz="1800" dirty="0"/>
          </a:p>
        </p:txBody>
      </p:sp>
    </p:spTree>
    <p:extLst>
      <p:ext uri="{BB962C8B-B14F-4D97-AF65-F5344CB8AC3E}">
        <p14:creationId xmlns:p14="http://schemas.microsoft.com/office/powerpoint/2010/main" val="2936929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a:t>Results </a:t>
            </a:r>
            <a:r>
              <a:rPr lang="en-US" sz="2400" u="sng" dirty="0" smtClean="0"/>
              <a:t>Reporting (continued</a:t>
            </a:r>
            <a:r>
              <a:rPr lang="en-US" sz="2400" b="1" u="sng" dirty="0" smtClean="0"/>
              <a:t>)</a:t>
            </a:r>
          </a:p>
          <a:p>
            <a:pPr marL="0" indent="0">
              <a:buNone/>
            </a:pPr>
            <a:r>
              <a:rPr lang="en-US" sz="2400" dirty="0" smtClean="0"/>
              <a:t>	</a:t>
            </a:r>
            <a:r>
              <a:rPr lang="en-US" sz="2400" dirty="0"/>
              <a:t>	</a:t>
            </a:r>
            <a:endParaRPr lang="en-US" sz="2400" dirty="0" smtClean="0"/>
          </a:p>
          <a:p>
            <a:r>
              <a:rPr lang="en-US" sz="2400" dirty="0" smtClean="0"/>
              <a:t>A </a:t>
            </a:r>
            <a:r>
              <a:rPr lang="en-US" sz="2400" dirty="0"/>
              <a:t>copy of the PREGNANCY TEST, URINE Note will be automatically sent to the printer in the main lab for review by the Ancillary Testing Coordinator (ATC) or designee</a:t>
            </a:r>
            <a:r>
              <a:rPr lang="en-US" sz="2400" dirty="0" smtClean="0"/>
              <a:t>.</a:t>
            </a:r>
          </a:p>
          <a:p>
            <a:endParaRPr lang="en-US" sz="2400" dirty="0"/>
          </a:p>
          <a:p>
            <a:r>
              <a:rPr lang="en-US" sz="2400" dirty="0" smtClean="0"/>
              <a:t>The ATC or designee will enter the result of the urine pregnancy test in the VistA lab package as appropriate.</a:t>
            </a:r>
            <a:endParaRPr lang="en-US" sz="2400" dirty="0"/>
          </a:p>
          <a:p>
            <a:endParaRPr lang="en-US" sz="2400" dirty="0"/>
          </a:p>
        </p:txBody>
      </p:sp>
    </p:spTree>
    <p:extLst>
      <p:ext uri="{BB962C8B-B14F-4D97-AF65-F5344CB8AC3E}">
        <p14:creationId xmlns:p14="http://schemas.microsoft.com/office/powerpoint/2010/main" val="3138204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371600"/>
            <a:ext cx="8229600" cy="4754563"/>
          </a:xfrm>
        </p:spPr>
        <p:txBody>
          <a:bodyPr>
            <a:normAutofit fontScale="62500" lnSpcReduction="20000"/>
          </a:bodyPr>
          <a:lstStyle/>
          <a:p>
            <a:pPr marL="0" indent="0">
              <a:buNone/>
            </a:pPr>
            <a:r>
              <a:rPr lang="en-US" sz="3800" u="sng" dirty="0" smtClean="0"/>
              <a:t>College of American Pathologists (CAP) Proficiency Survey Testing</a:t>
            </a:r>
            <a:r>
              <a:rPr lang="en-US" sz="3800" dirty="0" smtClean="0"/>
              <a:t>	</a:t>
            </a:r>
          </a:p>
          <a:p>
            <a:r>
              <a:rPr lang="en-US" sz="3800" dirty="0" smtClean="0"/>
              <a:t>Proficiency testing is defined as determination of laboratory testing performance by means of interlaboratory comparisons, in which a PT program periodically sends multiple specimens to members of a group of laboratories for analysis and/or identification; the program then compares each laboratory’s results with those of other laboratories in the group and/or with an assigned value.</a:t>
            </a:r>
          </a:p>
          <a:p>
            <a:endParaRPr lang="en-US" sz="3800" dirty="0" smtClean="0"/>
          </a:p>
          <a:p>
            <a:r>
              <a:rPr lang="en-US" sz="3800" dirty="0" smtClean="0"/>
              <a:t>Participation in this process is </a:t>
            </a:r>
            <a:r>
              <a:rPr lang="en-US" sz="3800" u="sng" dirty="0" smtClean="0"/>
              <a:t>required</a:t>
            </a:r>
            <a:r>
              <a:rPr lang="en-US" sz="3800" dirty="0" smtClean="0"/>
              <a:t> for each test site to maintain accreditation status.</a:t>
            </a:r>
          </a:p>
          <a:p>
            <a:pPr marL="0" indent="0">
              <a:buNone/>
            </a:pPr>
            <a:r>
              <a:rPr lang="en-US" sz="2400" dirty="0"/>
              <a:t>	</a:t>
            </a:r>
          </a:p>
        </p:txBody>
      </p:sp>
    </p:spTree>
    <p:extLst>
      <p:ext uri="{BB962C8B-B14F-4D97-AF65-F5344CB8AC3E}">
        <p14:creationId xmlns:p14="http://schemas.microsoft.com/office/powerpoint/2010/main" val="2783974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400" u="sng" dirty="0" smtClean="0"/>
              <a:t>CAP Proficiency </a:t>
            </a:r>
            <a:r>
              <a:rPr lang="en-US" sz="2400" u="sng" dirty="0"/>
              <a:t>Survey </a:t>
            </a:r>
            <a:r>
              <a:rPr lang="en-US" sz="2400" u="sng" dirty="0" smtClean="0"/>
              <a:t>Testing (continued)</a:t>
            </a:r>
            <a:endParaRPr lang="en-US" sz="2400" dirty="0" smtClean="0"/>
          </a:p>
          <a:p>
            <a:r>
              <a:rPr lang="en-US" sz="2400" dirty="0" smtClean="0"/>
              <a:t>Survey samples of unknown results are received three times per year.</a:t>
            </a:r>
          </a:p>
          <a:p>
            <a:r>
              <a:rPr lang="en-US" sz="2400" dirty="0" smtClean="0"/>
              <a:t>Survey samples are processed by personnel who routinely test patient specimens, and rotated among testing staff.</a:t>
            </a:r>
            <a:endParaRPr lang="en-US" sz="2400" dirty="0"/>
          </a:p>
          <a:p>
            <a:pPr marL="0" indent="0">
              <a:buNone/>
            </a:pPr>
            <a:r>
              <a:rPr lang="en-US" sz="2400" dirty="0" smtClean="0"/>
              <a:t>	</a:t>
            </a:r>
            <a:r>
              <a:rPr lang="en-US" sz="2400" dirty="0"/>
              <a:t>	</a:t>
            </a:r>
            <a:r>
              <a:rPr lang="en-US" sz="2400" dirty="0" smtClean="0"/>
              <a:t>	</a:t>
            </a:r>
            <a:endParaRPr lang="en-US" sz="2400" dirty="0"/>
          </a:p>
          <a:p>
            <a:pPr marL="0" indent="0">
              <a:buNone/>
            </a:pPr>
            <a:endParaRPr lang="en-US" sz="2400" dirty="0"/>
          </a:p>
        </p:txBody>
      </p:sp>
      <p:pic>
        <p:nvPicPr>
          <p:cNvPr id="9218" name="Picture 2" title="Image of a Survey Testing Sample Bot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701143"/>
            <a:ext cx="3124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7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400" u="sng" dirty="0" smtClean="0"/>
              <a:t>(CAP) Proficiency </a:t>
            </a:r>
            <a:r>
              <a:rPr lang="en-US" sz="2400" u="sng" dirty="0"/>
              <a:t>Survey Testing (continued</a:t>
            </a:r>
            <a:r>
              <a:rPr lang="en-US" sz="2400" u="sng" dirty="0" smtClean="0"/>
              <a:t>)</a:t>
            </a:r>
            <a:r>
              <a:rPr lang="en-US" sz="2400" dirty="0" smtClean="0"/>
              <a:t>	</a:t>
            </a:r>
          </a:p>
          <a:p>
            <a:r>
              <a:rPr lang="en-US" sz="2400" dirty="0" smtClean="0"/>
              <a:t>Follow </a:t>
            </a:r>
            <a:r>
              <a:rPr lang="en-US" sz="2400" dirty="0"/>
              <a:t>the processing instructions provided in each test kit</a:t>
            </a:r>
            <a:r>
              <a:rPr lang="en-US" sz="2400" dirty="0" smtClean="0"/>
              <a:t>.</a:t>
            </a:r>
          </a:p>
          <a:p>
            <a:r>
              <a:rPr lang="en-US" sz="2400" dirty="0" smtClean="0"/>
              <a:t>Treat </a:t>
            </a:r>
            <a:r>
              <a:rPr lang="en-US" sz="2400" dirty="0"/>
              <a:t>all survey samples as if </a:t>
            </a:r>
            <a:r>
              <a:rPr lang="en-US" sz="2400" dirty="0" smtClean="0"/>
              <a:t>they are potentially </a:t>
            </a:r>
            <a:r>
              <a:rPr lang="en-US" sz="2400" dirty="0"/>
              <a:t>infectious and use proper infection control guidelines</a:t>
            </a:r>
            <a:r>
              <a:rPr lang="en-US" sz="2400" dirty="0" smtClean="0"/>
              <a:t>.</a:t>
            </a:r>
          </a:p>
          <a:p>
            <a:r>
              <a:rPr lang="en-US" sz="2400" dirty="0" smtClean="0"/>
              <a:t>There is no interlaboratory/test site communication about proficiency testing samples results until after the deadline for submission of data.  The ATC may be contacted for questions of clarification of the testing process.</a:t>
            </a:r>
          </a:p>
          <a:p>
            <a:r>
              <a:rPr lang="en-US" sz="2400" dirty="0" smtClean="0"/>
              <a:t>The ATC evaluates and archives proficiency testing data, and implements the appropriate corrective actions when survey results are “unacceptable”.</a:t>
            </a:r>
            <a:endParaRPr lang="en-US" sz="2400" dirty="0"/>
          </a:p>
          <a:p>
            <a:pPr marL="0" indent="0">
              <a:buNone/>
            </a:pPr>
            <a:endParaRPr lang="en-US" sz="2400" dirty="0"/>
          </a:p>
        </p:txBody>
      </p:sp>
    </p:spTree>
    <p:extLst>
      <p:ext uri="{BB962C8B-B14F-4D97-AF65-F5344CB8AC3E}">
        <p14:creationId xmlns:p14="http://schemas.microsoft.com/office/powerpoint/2010/main" val="1854158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References</a:t>
            </a:r>
          </a:p>
          <a:p>
            <a:pPr marL="457200" indent="-457200">
              <a:buFont typeface="+mj-lt"/>
              <a:buAutoNum type="arabicPeriod"/>
            </a:pPr>
            <a:r>
              <a:rPr lang="en-US" sz="2400" dirty="0" smtClean="0"/>
              <a:t> Veterans Health Administration Handbook 1330.01, “Health Care Services for Women Veterans,” May 21, 2010</a:t>
            </a:r>
            <a:endParaRPr lang="en-US" sz="2400" dirty="0"/>
          </a:p>
          <a:p>
            <a:pPr marL="457200" indent="-457200">
              <a:buFont typeface="+mj-lt"/>
              <a:buAutoNum type="arabicPeriod"/>
            </a:pPr>
            <a:r>
              <a:rPr lang="en-US" sz="2400" dirty="0" smtClean="0"/>
              <a:t>Point of Care Urine Pregnancy Test Procedure, May 6, 2014.</a:t>
            </a:r>
          </a:p>
          <a:p>
            <a:pPr marL="457200" indent="-457200">
              <a:buFont typeface="+mj-lt"/>
              <a:buAutoNum type="arabicPeriod"/>
            </a:pPr>
            <a:r>
              <a:rPr lang="en-US" sz="2400" dirty="0" smtClean="0"/>
              <a:t>SP™ Brand Rapid Test hCG Combo kit package insert</a:t>
            </a:r>
          </a:p>
          <a:p>
            <a:pPr marL="457200" indent="-457200">
              <a:buFont typeface="+mj-lt"/>
              <a:buAutoNum type="arabicPeriod"/>
            </a:pPr>
            <a:r>
              <a:rPr lang="en-US" sz="2400" dirty="0" smtClean="0"/>
              <a:t>College of American Pathologists All Common Checklist, July 29, 2013</a:t>
            </a:r>
          </a:p>
          <a:p>
            <a:pPr marL="457200" indent="-457200">
              <a:buFont typeface="+mj-lt"/>
              <a:buAutoNum type="arabicPeriod"/>
            </a:pPr>
            <a:r>
              <a:rPr lang="en-US" sz="2400" dirty="0" smtClean="0"/>
              <a:t>CAP Point of Care Point-of-Care Testing Checklist, July 26, 2013</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930157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537412" y="1981200"/>
            <a:ext cx="8229600" cy="2697163"/>
          </a:xfrm>
        </p:spPr>
        <p:txBody>
          <a:bodyPr>
            <a:normAutofit fontScale="85000" lnSpcReduction="10000"/>
          </a:bodyPr>
          <a:lstStyle/>
          <a:p>
            <a:pPr marL="0" indent="0" algn="ctr">
              <a:buNone/>
            </a:pPr>
            <a:r>
              <a:rPr lang="en-US" sz="2800" dirty="0">
                <a:latin typeface="Arial" panose="020B0604020202020204" pitchFamily="34" charset="0"/>
                <a:cs typeface="Arial" panose="020B0604020202020204" pitchFamily="34" charset="0"/>
              </a:rPr>
              <a:t>Congratulations! You have just completed this online module. </a:t>
            </a: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Please click RECORD LEARNING below and then click the "return to content structure" button to </a:t>
            </a:r>
            <a:r>
              <a:rPr lang="en-US" sz="2800" dirty="0" smtClean="0">
                <a:latin typeface="Arial" panose="020B0604020202020204" pitchFamily="34" charset="0"/>
                <a:cs typeface="Arial" panose="020B0604020202020204" pitchFamily="34" charset="0"/>
              </a:rPr>
              <a:t>continue to the test.  </a:t>
            </a:r>
            <a:endParaRPr lang="en-US" sz="2800" dirty="0">
              <a:latin typeface="Arial" panose="020B0604020202020204" pitchFamily="34" charset="0"/>
              <a:cs typeface="Arial" panose="020B0604020202020204" pitchFamily="34" charset="0"/>
            </a:endParaRPr>
          </a:p>
          <a:p>
            <a:pPr marL="0" indent="0" algn="ctr">
              <a:buNone/>
            </a:pPr>
            <a:endParaRPr lang="en-US" sz="2800" dirty="0">
              <a:latin typeface="Arial" panose="020B0604020202020204" pitchFamily="34" charset="0"/>
              <a:cs typeface="Arial" panose="020B0604020202020204" pitchFamily="34" charset="0"/>
            </a:endParaRPr>
          </a:p>
          <a:p>
            <a:pPr marL="0" indent="0" algn="ctr">
              <a:buNone/>
            </a:pPr>
            <a:r>
              <a:rPr lang="en-US" sz="2800" b="1" u="sng" dirty="0">
                <a:latin typeface="Arial" panose="020B0604020202020204" pitchFamily="34" charset="0"/>
                <a:cs typeface="Arial" panose="020B0604020202020204" pitchFamily="34" charset="0"/>
                <a:hlinkClick r:id="rId2"/>
              </a:rPr>
              <a:t>RECORD LEARNING</a:t>
            </a:r>
            <a:endParaRPr lang="en-US" sz="2800" dirty="0">
              <a:latin typeface="Arial" panose="020B0604020202020204" pitchFamily="34" charset="0"/>
              <a:cs typeface="Arial" panose="020B0604020202020204" pitchFamily="34" charset="0"/>
            </a:endParaRPr>
          </a:p>
          <a:p>
            <a:pPr marL="0" indent="0" algn="ctr">
              <a:buNone/>
            </a:pPr>
            <a:endParaRPr lang="en-US" altLang="en-US" sz="3600" dirty="0" smtClean="0"/>
          </a:p>
        </p:txBody>
      </p:sp>
    </p:spTree>
    <p:extLst>
      <p:ext uri="{BB962C8B-B14F-4D97-AF65-F5344CB8AC3E}">
        <p14:creationId xmlns:p14="http://schemas.microsoft.com/office/powerpoint/2010/main" val="672676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a:xfrm>
            <a:off x="457200" y="1447800"/>
            <a:ext cx="8229600" cy="5105400"/>
          </a:xfrm>
        </p:spPr>
        <p:txBody>
          <a:bodyPr>
            <a:normAutofit fontScale="40000" lnSpcReduction="20000"/>
          </a:bodyPr>
          <a:lstStyle/>
          <a:p>
            <a:pPr marL="0" indent="0">
              <a:buNone/>
            </a:pPr>
            <a:r>
              <a:rPr lang="en-US" sz="6000" u="sng" dirty="0" smtClean="0"/>
              <a:t>Principle</a:t>
            </a:r>
          </a:p>
          <a:p>
            <a:r>
              <a:rPr lang="en-US" sz="6000" dirty="0" smtClean="0"/>
              <a:t>Human chorionic gonadotropin (hCG) is secreted by the developing placenta shortly after conception.</a:t>
            </a:r>
          </a:p>
          <a:p>
            <a:r>
              <a:rPr lang="en-US" sz="6000" dirty="0" smtClean="0"/>
              <a:t>In most cases, at the time of the first missed menstrual period, the hCG concentration is at about 100mIU/mL and may be detected in urine.</a:t>
            </a:r>
          </a:p>
          <a:p>
            <a:r>
              <a:rPr lang="en-US" sz="6000" dirty="0" smtClean="0"/>
              <a:t>Urine specimens positive for hCG react with specific colored antibody conjugates to form a colored line a the test line region of the test cassette. Absence of this colored line suggests a negative result.</a:t>
            </a:r>
          </a:p>
          <a:p>
            <a:r>
              <a:rPr lang="en-US" sz="6000" dirty="0" smtClean="0"/>
              <a:t>To serve as a procedural control, a colored line will appear at the control line region if the test has been performed properly, regardless of the presence of hCG.</a:t>
            </a:r>
          </a:p>
          <a:p>
            <a:endParaRPr lang="en-US" sz="2400" dirty="0" smtClean="0"/>
          </a:p>
        </p:txBody>
      </p:sp>
    </p:spTree>
    <p:extLst>
      <p:ext uri="{BB962C8B-B14F-4D97-AF65-F5344CB8AC3E}">
        <p14:creationId xmlns:p14="http://schemas.microsoft.com/office/powerpoint/2010/main" val="1843051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Supplies</a:t>
            </a:r>
          </a:p>
          <a:p>
            <a:pPr lvl="1"/>
            <a:r>
              <a:rPr lang="en-US" sz="2000" dirty="0"/>
              <a:t>	</a:t>
            </a:r>
            <a:r>
              <a:rPr lang="en-US" sz="2000" dirty="0" smtClean="0"/>
              <a:t>Timer</a:t>
            </a:r>
          </a:p>
          <a:p>
            <a:pPr lvl="1"/>
            <a:r>
              <a:rPr lang="en-US" sz="2000" dirty="0"/>
              <a:t>	</a:t>
            </a:r>
            <a:r>
              <a:rPr lang="en-US" sz="2000" dirty="0" smtClean="0"/>
              <a:t>SP™ Brand Rapid Test hCG Combo Test Cassette</a:t>
            </a:r>
          </a:p>
          <a:p>
            <a:pPr lvl="1"/>
            <a:r>
              <a:rPr lang="en-US" sz="2000" dirty="0"/>
              <a:t>	SP™ Brand Rapid </a:t>
            </a:r>
            <a:r>
              <a:rPr lang="en-US" sz="2000" dirty="0" smtClean="0"/>
              <a:t>hCG controls (positive and negative)</a:t>
            </a:r>
          </a:p>
          <a:p>
            <a:pPr lvl="1"/>
            <a:r>
              <a:rPr lang="en-US" sz="2000" dirty="0"/>
              <a:t>	</a:t>
            </a:r>
            <a:r>
              <a:rPr lang="en-US" sz="2000" dirty="0" smtClean="0"/>
              <a:t>Urine Pregnancy Quality Control Log Sheet</a:t>
            </a:r>
          </a:p>
          <a:p>
            <a:pPr lvl="1"/>
            <a:r>
              <a:rPr lang="en-US" sz="2000" dirty="0"/>
              <a:t>	</a:t>
            </a:r>
            <a:r>
              <a:rPr lang="en-US" sz="2000" dirty="0" smtClean="0"/>
              <a:t>Protective Gloves</a:t>
            </a:r>
          </a:p>
          <a:p>
            <a:pPr lvl="1"/>
            <a:r>
              <a:rPr lang="en-US" sz="2000" dirty="0" smtClean="0"/>
              <a:t>	Urine Specimen Cup</a:t>
            </a:r>
          </a:p>
          <a:p>
            <a:pPr lvl="1"/>
            <a:r>
              <a:rPr lang="en-US" sz="2000" dirty="0" smtClean="0"/>
              <a:t>	Disposable Dropper – included in </a:t>
            </a:r>
            <a:r>
              <a:rPr lang="en-US" sz="2000" dirty="0"/>
              <a:t>t</a:t>
            </a:r>
            <a:r>
              <a:rPr lang="en-US" sz="2000" dirty="0" smtClean="0"/>
              <a:t>est </a:t>
            </a:r>
            <a:r>
              <a:rPr lang="en-US" sz="2000" dirty="0"/>
              <a:t>c</a:t>
            </a:r>
            <a:r>
              <a:rPr lang="en-US" sz="2000" dirty="0" smtClean="0"/>
              <a:t>assette pouch</a:t>
            </a:r>
          </a:p>
          <a:p>
            <a:pPr lvl="1"/>
            <a:r>
              <a:rPr lang="en-US" sz="2000" dirty="0"/>
              <a:t>	</a:t>
            </a:r>
            <a:r>
              <a:rPr lang="en-US" sz="2000" dirty="0" smtClean="0"/>
              <a:t>Pen to label specimen cup and test cassette</a:t>
            </a:r>
          </a:p>
        </p:txBody>
      </p:sp>
    </p:spTree>
    <p:extLst>
      <p:ext uri="{BB962C8B-B14F-4D97-AF65-F5344CB8AC3E}">
        <p14:creationId xmlns:p14="http://schemas.microsoft.com/office/powerpoint/2010/main" val="147030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Specimen Collection</a:t>
            </a:r>
          </a:p>
          <a:p>
            <a:r>
              <a:rPr lang="en-US" sz="2400" dirty="0" smtClean="0"/>
              <a:t>Urine is the only specimen used for hCG testing by non-laboratory testing staff.</a:t>
            </a:r>
          </a:p>
          <a:p>
            <a:r>
              <a:rPr lang="en-US" sz="2400" dirty="0" smtClean="0"/>
              <a:t>Two patient identifiers will be used to identify patients </a:t>
            </a:r>
            <a:r>
              <a:rPr lang="en-US" sz="2400" u="sng" dirty="0" smtClean="0"/>
              <a:t>PRIOR</a:t>
            </a:r>
            <a:r>
              <a:rPr lang="en-US" sz="2400" dirty="0" smtClean="0"/>
              <a:t> to specimen collection.</a:t>
            </a:r>
          </a:p>
          <a:p>
            <a:r>
              <a:rPr lang="en-US" sz="2400" dirty="0" smtClean="0"/>
              <a:t>Specimens are collected in a clean, dry container that is labeled with patient’s full name, social security number, date and time of collection, and initials of the person collecting the specimen.</a:t>
            </a:r>
          </a:p>
          <a:p>
            <a:r>
              <a:rPr lang="en-US" sz="2400" dirty="0" smtClean="0"/>
              <a:t>First morning specimens are most desirable, as they will contain the highest levels of hCG.</a:t>
            </a:r>
          </a:p>
        </p:txBody>
      </p:sp>
    </p:spTree>
    <p:extLst>
      <p:ext uri="{BB962C8B-B14F-4D97-AF65-F5344CB8AC3E}">
        <p14:creationId xmlns:p14="http://schemas.microsoft.com/office/powerpoint/2010/main" val="393982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smtClean="0"/>
              <a:t>Specimen Collection (continued)</a:t>
            </a:r>
          </a:p>
          <a:p>
            <a:r>
              <a:rPr lang="en-US" sz="2400" dirty="0" smtClean="0"/>
              <a:t>If a specimen has been brought in by the patient, it must be properly labeled prior to processing and be at room temperature.</a:t>
            </a:r>
          </a:p>
          <a:p>
            <a:r>
              <a:rPr lang="en-US" sz="2400" dirty="0" smtClean="0"/>
              <a:t>Urine specimens for testing should be clear.  Specimens exhibiting visible precipitates should be filtered, centrifuged, or allowed to settle to the bottom of the specimen.</a:t>
            </a:r>
          </a:p>
          <a:p>
            <a:r>
              <a:rPr lang="en-US" sz="2400" dirty="0" smtClean="0"/>
              <a:t>Specimens may be refrigerated at 36-46°F (2-8°C) for up to 72 hours before testing.  </a:t>
            </a:r>
          </a:p>
          <a:p>
            <a:pPr marL="0" indent="0">
              <a:buNone/>
            </a:pPr>
            <a:endParaRPr lang="en-US" sz="2400" dirty="0" smtClean="0"/>
          </a:p>
        </p:txBody>
      </p:sp>
    </p:spTree>
    <p:extLst>
      <p:ext uri="{BB962C8B-B14F-4D97-AF65-F5344CB8AC3E}">
        <p14:creationId xmlns:p14="http://schemas.microsoft.com/office/powerpoint/2010/main" val="288085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u="sng" dirty="0" smtClean="0"/>
              <a:t>Quality Control – External Liquid Controls</a:t>
            </a:r>
            <a:endParaRPr lang="en-US" sz="2600" dirty="0" smtClean="0"/>
          </a:p>
          <a:p>
            <a:pPr marL="0" indent="0">
              <a:buNone/>
            </a:pPr>
            <a:r>
              <a:rPr lang="en-US" sz="2400" dirty="0" smtClean="0"/>
              <a:t>	 </a:t>
            </a:r>
          </a:p>
          <a:p>
            <a:r>
              <a:rPr lang="en-US" sz="2600" dirty="0" smtClean="0"/>
              <a:t>A positive and negative liquid control specimen must be performed at testing site:</a:t>
            </a:r>
          </a:p>
          <a:p>
            <a:pPr marL="0" indent="0">
              <a:buNone/>
            </a:pPr>
            <a:r>
              <a:rPr lang="en-US" sz="2600" dirty="0" smtClean="0"/>
              <a:t>	1) Every 30 days</a:t>
            </a:r>
          </a:p>
          <a:p>
            <a:pPr marL="0" indent="0">
              <a:buNone/>
            </a:pPr>
            <a:r>
              <a:rPr lang="en-US" sz="2600" dirty="0" smtClean="0"/>
              <a:t>	2) When a new test kit lot is started</a:t>
            </a:r>
          </a:p>
          <a:p>
            <a:endParaRPr lang="en-US" sz="2400" dirty="0" smtClean="0"/>
          </a:p>
          <a:p>
            <a:r>
              <a:rPr lang="en-US" sz="2600" dirty="0" smtClean="0"/>
              <a:t>The results of the positive and negative control specimens are recorded on the appropriate form, along with the lot number of all reagents used.  (See procedure manual)</a:t>
            </a:r>
          </a:p>
          <a:p>
            <a:pPr marL="0" indent="0">
              <a:buNone/>
            </a:pPr>
            <a:endParaRPr lang="en-US" sz="2400" dirty="0" smtClean="0"/>
          </a:p>
          <a:p>
            <a:pPr marL="0" indent="0">
              <a:buNone/>
            </a:pPr>
            <a:r>
              <a:rPr lang="en-US" sz="2400" dirty="0" smtClean="0"/>
              <a:t>	</a:t>
            </a:r>
            <a:r>
              <a:rPr lang="en-US" sz="2400" dirty="0"/>
              <a:t>	</a:t>
            </a:r>
          </a:p>
        </p:txBody>
      </p:sp>
    </p:spTree>
    <p:extLst>
      <p:ext uri="{BB962C8B-B14F-4D97-AF65-F5344CB8AC3E}">
        <p14:creationId xmlns:p14="http://schemas.microsoft.com/office/powerpoint/2010/main" val="240936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lstStyle/>
          <a:p>
            <a:pPr marL="0" indent="0">
              <a:buNone/>
            </a:pPr>
            <a:r>
              <a:rPr lang="en-US" sz="2400" u="sng" dirty="0"/>
              <a:t>Quality Control – External Liquid </a:t>
            </a:r>
            <a:r>
              <a:rPr lang="en-US" sz="2400" u="sng" dirty="0" smtClean="0"/>
              <a:t>Controls (continued)</a:t>
            </a:r>
          </a:p>
          <a:p>
            <a:pPr marL="0" indent="0">
              <a:buNone/>
            </a:pPr>
            <a:endParaRPr lang="en-US" sz="2400" dirty="0" smtClean="0"/>
          </a:p>
          <a:p>
            <a:pPr marL="0" indent="0">
              <a:buNone/>
            </a:pPr>
            <a:r>
              <a:rPr lang="en-US" sz="2400" dirty="0" smtClean="0"/>
              <a:t>Example of Control Result Document:</a:t>
            </a:r>
          </a:p>
          <a:p>
            <a:pPr marL="0" indent="0">
              <a:buNone/>
            </a:pPr>
            <a:endParaRPr lang="en-US" sz="2400" dirty="0"/>
          </a:p>
          <a:p>
            <a:pPr marL="0" indent="0">
              <a:buNone/>
            </a:pPr>
            <a:endParaRPr lang="en-US" sz="2400"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60707382"/>
              </p:ext>
            </p:extLst>
          </p:nvPr>
        </p:nvGraphicFramePr>
        <p:xfrm>
          <a:off x="609600" y="3200399"/>
          <a:ext cx="8013700" cy="2583181"/>
        </p:xfrm>
        <a:graphic>
          <a:graphicData uri="http://schemas.openxmlformats.org/drawingml/2006/table">
            <a:tbl>
              <a:tblPr/>
              <a:tblGrid>
                <a:gridCol w="1079500"/>
                <a:gridCol w="1079500"/>
                <a:gridCol w="1079500"/>
                <a:gridCol w="1079500"/>
                <a:gridCol w="939800"/>
                <a:gridCol w="939800"/>
                <a:gridCol w="876300"/>
                <a:gridCol w="939800"/>
              </a:tblGrid>
              <a:tr h="207346">
                <a:tc>
                  <a:txBody>
                    <a:bodyPr/>
                    <a:lstStyle/>
                    <a:p>
                      <a:pPr algn="l" fontAlgn="b"/>
                      <a:r>
                        <a:rPr lang="en-US" sz="1100" b="0" i="0" u="none" strike="noStrike" dirty="0">
                          <a:solidFill>
                            <a:srgbClr val="000000"/>
                          </a:solidFill>
                          <a:effectLst/>
                          <a:latin typeface="Calibri"/>
                        </a:rPr>
                        <a:t>Testing Location: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Lansing CBOC</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647955">
                <a:tc>
                  <a:txBody>
                    <a:bodyPr/>
                    <a:lstStyle/>
                    <a:p>
                      <a:pPr algn="ctr" fontAlgn="t"/>
                      <a:r>
                        <a:rPr lang="en-US" sz="1100" b="0" i="0" u="none" strike="noStrike" dirty="0">
                          <a:solidFill>
                            <a:srgbClr val="000000"/>
                          </a:solidFill>
                          <a:effectLst/>
                          <a:latin typeface="Calibri"/>
                        </a:rPr>
                        <a:t>Reagent Lot#/ Expiration Date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Control Lot#/ Expiration Date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Positive Control Result                (Pos)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Negative Control Result                (Neg)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QC Decision  (Accept/Reject)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Internal QC Line Present?     (yes/no)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Tech     Initials/Date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FAXed to ATC for Review</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970">
                <a:tc>
                  <a:txBody>
                    <a:bodyPr/>
                    <a:lstStyle/>
                    <a:p>
                      <a:pPr algn="ctr" fontAlgn="ctr"/>
                      <a:r>
                        <a:rPr lang="en-US" sz="1100" b="0" i="0" u="none" strike="noStrike" dirty="0">
                          <a:solidFill>
                            <a:srgbClr val="000000"/>
                          </a:solidFill>
                          <a:effectLst/>
                          <a:latin typeface="Calibri"/>
                        </a:rPr>
                        <a:t>hcG 2120259  2014-11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KN145             2016-11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POS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accept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KT           5/17/14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yes on        5/17/14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970">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970">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970">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432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POC Urine Pregnancy Testing</a:t>
            </a:r>
            <a:endParaRPr lang="en-US" sz="2400" dirty="0"/>
          </a:p>
        </p:txBody>
      </p:sp>
      <p:sp>
        <p:nvSpPr>
          <p:cNvPr id="3" name="Content Placeholder 2"/>
          <p:cNvSpPr>
            <a:spLocks noGrp="1"/>
          </p:cNvSpPr>
          <p:nvPr>
            <p:ph idx="1"/>
          </p:nvPr>
        </p:nvSpPr>
        <p:spPr/>
        <p:txBody>
          <a:bodyPr>
            <a:normAutofit/>
          </a:bodyPr>
          <a:lstStyle/>
          <a:p>
            <a:pPr marL="0" indent="0">
              <a:buNone/>
            </a:pPr>
            <a:r>
              <a:rPr lang="en-US" sz="2400" u="sng" dirty="0"/>
              <a:t>Quality </a:t>
            </a:r>
            <a:r>
              <a:rPr lang="en-US" sz="2400" u="sng" dirty="0" smtClean="0"/>
              <a:t>Control – Internal Controls</a:t>
            </a:r>
            <a:endParaRPr lang="en-US" sz="2400" u="sng" dirty="0"/>
          </a:p>
          <a:p>
            <a:pPr marL="0" indent="0">
              <a:buNone/>
            </a:pPr>
            <a:endParaRPr lang="en-US" sz="2400" dirty="0"/>
          </a:p>
          <a:p>
            <a:r>
              <a:rPr lang="en-US" sz="2400" dirty="0" smtClean="0"/>
              <a:t>A </a:t>
            </a:r>
            <a:r>
              <a:rPr lang="en-US" sz="2400" dirty="0"/>
              <a:t>pink colored band must always appear (positive control) at the Control Region (C).  Presence of the band confirms that sufficient volume of reagent and specimen was available, proper flow was obtained, and reagents are reactive</a:t>
            </a:r>
            <a:r>
              <a:rPr lang="en-US" sz="2400" dirty="0" smtClean="0"/>
              <a:t>.</a:t>
            </a:r>
          </a:p>
          <a:p>
            <a:endParaRPr lang="en-US" sz="2400" dirty="0"/>
          </a:p>
          <a:p>
            <a:r>
              <a:rPr lang="en-US" sz="2400" dirty="0" smtClean="0"/>
              <a:t>ABSENCE </a:t>
            </a:r>
            <a:r>
              <a:rPr lang="en-US" sz="2400" dirty="0"/>
              <a:t>OF THIS BAND INICATES THE TEST IS </a:t>
            </a:r>
            <a:r>
              <a:rPr lang="en-US" sz="2400" dirty="0" smtClean="0"/>
              <a:t>INVALID</a:t>
            </a:r>
            <a:endParaRPr lang="en-US" sz="2400" dirty="0"/>
          </a:p>
          <a:p>
            <a:endParaRPr lang="en-US" dirty="0"/>
          </a:p>
        </p:txBody>
      </p:sp>
    </p:spTree>
    <p:extLst>
      <p:ext uri="{BB962C8B-B14F-4D97-AF65-F5344CB8AC3E}">
        <p14:creationId xmlns:p14="http://schemas.microsoft.com/office/powerpoint/2010/main" val="4216638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PC9jb25maWd1cmF0aW9uPg0K"/>
  <p:tag name="MMPROD_UIDATA" val="&lt;database version=&quot;7.0&quot;&gt;&lt;object type=&quot;1&quot; unique_id=&quot;10001&quot;&gt;&lt;property id=&quot;20141&quot; value=&quot;Point-of-Care Urine Pregnancy Testing-CBOCs&quot;/&gt;&lt;property id=&quot;20144&quot; value=&quot;0&quot;/&gt;&lt;property id=&quot;20146&quot; value=&quot;0&quot;/&gt;&lt;property id=&quot;20147&quot; value=&quot;0&quot;/&gt;&lt;property id=&quot;20148&quot; value=&quot;0&quot;/&gt;&lt;property id=&quot;20180&quot; value=&quot;0&quot;/&gt;&lt;property id=&quot;20181&quot; value=&quot;4楤䘌ᆂᣉሰ&quot;/&gt;&lt;property id=&quot;20182&quot; value=&quot;0&quot;/&gt;&lt;property id=&quot;20183&quot; value=&quot;1&quot;/&gt;&lt;property id=&quot;20184&quot; value=&quot;7&quot;/&gt;&lt;property id=&quot;20224&quot; value=&quot;E:\Courses\Point_of_Care_Urine_Pregnancy_Testing_CBOCs&quot;/&gt;&lt;property id=&quot;20250&quot; value=&quot;0&quot;/&gt;&lt;property id=&quot;20251&quot; value=&quot;0&quot;/&gt;&lt;property id=&quot;20259&quot; value=&quot;0&quot;/&gt;&lt;object type=&quot;2&quot; unique_id=&quot;10002&quot;&gt;&lt;object type=&quot;3&quot; unique_id=&quot;10003&quot;&gt;&lt;property id=&quot;20148&quot; value=&quot;5&quot;/&gt;&lt;property id=&quot;20300&quot; value=&quot;Slide 1 - &amp;quot;Point of Care Urine Pregnancy &amp;#x0D;&amp;#x0A;&amp;#x0D;&amp;#x0A;Testing for Non-Laboratory Staff&amp;quot;&quot;/&gt;&lt;property id=&quot;20302&quot; value=&quot;1&quot;/&gt;&lt;property id=&quot;20303&quot; value=&quot;-1&quot;/&gt;&lt;property id=&quot;20307&quot; value=&quot;256&quot;/&gt;&lt;property id=&quot;20309&quot; value=&quot;-1&quot;/&gt;&lt;property id=&quot;20312&quot; value=&quot;0&quot;/&gt;&lt;/object&gt;&lt;object type=&quot;3&quot; unique_id=&quot;10004&quot;&gt;&lt;property id=&quot;20148&quot; value=&quot;5&quot;/&gt;&lt;property id=&quot;20300&quot; value=&quot;Slide 2 - &amp;quot;Point of Care (POC) Urine Pregnancy Testing&amp;quot;&quot;/&gt;&lt;property id=&quot;20302&quot; value=&quot;1&quot;/&gt;&lt;property id=&quot;20303&quot; value=&quot;-1&quot;/&gt;&lt;property id=&quot;20307&quot; value=&quot;257&quot;/&gt;&lt;property id=&quot;20309&quot; value=&quot;-1&quot;/&gt;&lt;property id=&quot;20312&quot; value=&quot;0&quot;/&gt;&lt;/object&gt;&lt;object type=&quot;3&quot; unique_id=&quot;10005&quot;&gt;&lt;property id=&quot;20148&quot; value=&quot;5&quot;/&gt;&lt;property id=&quot;20300&quot; value=&quot;Slide 3 - &amp;quot;POC Urine Pregnancy Testing&amp;quot;&quot;/&gt;&lt;property id=&quot;20302&quot; value=&quot;1&quot;/&gt;&lt;property id=&quot;20303&quot; value=&quot;-1&quot;/&gt;&lt;property id=&quot;20307&quot; value=&quot;258&quot;/&gt;&lt;property id=&quot;20309&quot; value=&quot;-1&quot;/&gt;&lt;property id=&quot;20312&quot; value=&quot;0&quot;/&gt;&lt;/object&gt;&lt;object type=&quot;3&quot; unique_id=&quot;10006&quot;&gt;&lt;property id=&quot;20148&quot; value=&quot;5&quot;/&gt;&lt;property id=&quot;20300&quot; value=&quot;Slide 4 - &amp;quot;POC Urine Pregnancy Testing&amp;quot;&quot;/&gt;&lt;property id=&quot;20302&quot; value=&quot;1&quot;/&gt;&lt;property id=&quot;20303&quot; value=&quot;-1&quot;/&gt;&lt;property id=&quot;20307&quot; value=&quot;259&quot;/&gt;&lt;property id=&quot;20309&quot; value=&quot;-1&quot;/&gt;&lt;property id=&quot;20312&quot; value=&quot;0&quot;/&gt;&lt;/object&gt;&lt;object type=&quot;3&quot; unique_id=&quot;10007&quot;&gt;&lt;property id=&quot;20148&quot; value=&quot;5&quot;/&gt;&lt;property id=&quot;20300&quot; value=&quot;Slide 5 - &amp;quot;POC Urine Pregnancy Testing&amp;quot;&quot;/&gt;&lt;property id=&quot;20302&quot; value=&quot;1&quot;/&gt;&lt;property id=&quot;20303&quot; value=&quot;-1&quot;/&gt;&lt;property id=&quot;20307&quot; value=&quot;260&quot;/&gt;&lt;property id=&quot;20309&quot; value=&quot;-1&quot;/&gt;&lt;property id=&quot;20312&quot; value=&quot;0&quot;/&gt;&lt;/object&gt;&lt;object type=&quot;3&quot; unique_id=&quot;10008&quot;&gt;&lt;property id=&quot;20148&quot; value=&quot;5&quot;/&gt;&lt;property id=&quot;20300&quot; value=&quot;Slide 6 - &amp;quot;POC Urine Pregnancy Testing&amp;quot;&quot;/&gt;&lt;property id=&quot;20302&quot; value=&quot;1&quot;/&gt;&lt;property id=&quot;20303&quot; value=&quot;-1&quot;/&gt;&lt;property id=&quot;20307&quot; value=&quot;261&quot;/&gt;&lt;property id=&quot;20309&quot; value=&quot;-1&quot;/&gt;&lt;property id=&quot;20312&quot; value=&quot;0&quot;/&gt;&lt;/object&gt;&lt;object type=&quot;3&quot; unique_id=&quot;10009&quot;&gt;&lt;property id=&quot;20148&quot; value=&quot;5&quot;/&gt;&lt;property id=&quot;20300&quot; value=&quot;Slide 7 - &amp;quot;POC Urine Pregnancy Testing&amp;quot;&quot;/&gt;&lt;property id=&quot;20302&quot; value=&quot;1&quot;/&gt;&lt;property id=&quot;20303&quot; value=&quot;-1&quot;/&gt;&lt;property id=&quot;20307&quot; value=&quot;262&quot;/&gt;&lt;property id=&quot;20309&quot; value=&quot;-1&quot;/&gt;&lt;property id=&quot;20312&quot; value=&quot;0&quot;/&gt;&lt;/object&gt;&lt;object type=&quot;3&quot; unique_id=&quot;10011&quot;&gt;&lt;property id=&quot;20148&quot; value=&quot;5&quot;/&gt;&lt;property id=&quot;20300&quot; value=&quot;Slide 9 - &amp;quot;POC Urine Pregnancy Testing&amp;quot;&quot;/&gt;&lt;property id=&quot;20302&quot; value=&quot;1&quot;/&gt;&lt;property id=&quot;20303&quot; value=&quot;-1&quot;/&gt;&lt;property id=&quot;20307&quot; value=&quot;263&quot;/&gt;&lt;property id=&quot;20309&quot; value=&quot;-1&quot;/&gt;&lt;property id=&quot;20312&quot; value=&quot;0&quot;/&gt;&lt;/object&gt;&lt;object type=&quot;3&quot; unique_id=&quot;10012&quot;&gt;&lt;property id=&quot;20148&quot; value=&quot;5&quot;/&gt;&lt;property id=&quot;20300&quot; value=&quot;Slide 10 - &amp;quot;POC Urine Pregnancy Testing&amp;quot;&quot;/&gt;&lt;property id=&quot;20302&quot; value=&quot;1&quot;/&gt;&lt;property id=&quot;20303&quot; value=&quot;-1&quot;/&gt;&lt;property id=&quot;20307&quot; value=&quot;264&quot;/&gt;&lt;property id=&quot;20309&quot; value=&quot;-1&quot;/&gt;&lt;property id=&quot;20312&quot; value=&quot;0&quot;/&gt;&lt;/object&gt;&lt;object type=&quot;3&quot; unique_id=&quot;10013&quot;&gt;&lt;property id=&quot;20148&quot; value=&quot;5&quot;/&gt;&lt;property id=&quot;20300&quot; value=&quot;Slide 11 - &amp;quot;POC Urine Pregnancy Testing&amp;quot;&quot;/&gt;&lt;property id=&quot;20302&quot; value=&quot;1&quot;/&gt;&lt;property id=&quot;20303&quot; value=&quot;-1&quot;/&gt;&lt;property id=&quot;20307&quot; value=&quot;265&quot;/&gt;&lt;property id=&quot;20309&quot; value=&quot;-1&quot;/&gt;&lt;property id=&quot;20312&quot; value=&quot;0&quot;/&gt;&lt;/object&gt;&lt;object type=&quot;3&quot; unique_id=&quot;10014&quot;&gt;&lt;property id=&quot;20148&quot; value=&quot;5&quot;/&gt;&lt;property id=&quot;20300&quot; value=&quot;Slide 12 - &amp;quot;POC Urine Pregnancy Testing&amp;quot;&quot;/&gt;&lt;property id=&quot;20302&quot; value=&quot;1&quot;/&gt;&lt;property id=&quot;20303&quot; value=&quot;-1&quot;/&gt;&lt;property id=&quot;20307&quot; value=&quot;266&quot;/&gt;&lt;property id=&quot;20309&quot; value=&quot;-1&quot;/&gt;&lt;property id=&quot;20312&quot; value=&quot;0&quot;/&gt;&lt;/object&gt;&lt;object type=&quot;3&quot; unique_id=&quot;10015&quot;&gt;&lt;property id=&quot;20148&quot; value=&quot;5&quot;/&gt;&lt;property id=&quot;20300&quot; value=&quot;Slide 13 - &amp;quot;POC Urine Pregnancy Testing&amp;quot;&quot;/&gt;&lt;property id=&quot;20302&quot; value=&quot;1&quot;/&gt;&lt;property id=&quot;20303&quot; value=&quot;-1&quot;/&gt;&lt;property id=&quot;20307&quot; value=&quot;267&quot;/&gt;&lt;property id=&quot;20309&quot; value=&quot;-1&quot;/&gt;&lt;property id=&quot;20312&quot; value=&quot;0&quot;/&gt;&lt;/object&gt;&lt;object type=&quot;3&quot; unique_id=&quot;10016&quot;&gt;&lt;property id=&quot;20148&quot; value=&quot;5&quot;/&gt;&lt;property id=&quot;20300&quot; value=&quot;Slide 14 - &amp;quot;POC Urine Pregnancy Testing&amp;quot;&quot;/&gt;&lt;property id=&quot;20302&quot; value=&quot;1&quot;/&gt;&lt;property id=&quot;20303&quot; value=&quot;-1&quot;/&gt;&lt;property id=&quot;20307&quot; value=&quot;275&quot;/&gt;&lt;property id=&quot;20309&quot; value=&quot;-1&quot;/&gt;&lt;property id=&quot;20312&quot; value=&quot;0&quot;/&gt;&lt;/object&gt;&lt;object type=&quot;3&quot; unique_id=&quot;10017&quot;&gt;&lt;property id=&quot;20148&quot; value=&quot;5&quot;/&gt;&lt;property id=&quot;20300&quot; value=&quot;Slide 15 - &amp;quot;POC Urine Pregnancy Testing&amp;quot;&quot;/&gt;&lt;property id=&quot;20302&quot; value=&quot;1&quot;/&gt;&lt;property id=&quot;20303&quot; value=&quot;-1&quot;/&gt;&lt;property id=&quot;20307&quot; value=&quot;268&quot;/&gt;&lt;property id=&quot;20309&quot; value=&quot;-1&quot;/&gt;&lt;property id=&quot;20312&quot; value=&quot;0&quot;/&gt;&lt;/object&gt;&lt;object type=&quot;3&quot; unique_id=&quot;10018&quot;&gt;&lt;property id=&quot;20148&quot; value=&quot;5&quot;/&gt;&lt;property id=&quot;20300&quot; value=&quot;Slide 16 - &amp;quot;POC Urine Pregnancy Testing&amp;quot;&quot;/&gt;&lt;property id=&quot;20302&quot; value=&quot;1&quot;/&gt;&lt;property id=&quot;20303&quot; value=&quot;-1&quot;/&gt;&lt;property id=&quot;20307&quot; value=&quot;269&quot;/&gt;&lt;property id=&quot;20309&quot; value=&quot;-1&quot;/&gt;&lt;property id=&quot;20312&quot; value=&quot;0&quot;/&gt;&lt;/object&gt;&lt;object type=&quot;3&quot; unique_id=&quot;10019&quot;&gt;&lt;property id=&quot;20148&quot; value=&quot;5&quot;/&gt;&lt;property id=&quot;20300&quot; value=&quot;Slide 17 - &amp;quot;POC Urine Pregnancy Testing&amp;quot;&quot;/&gt;&lt;property id=&quot;20302&quot; value=&quot;1&quot;/&gt;&lt;property id=&quot;20303&quot; value=&quot;-1&quot;/&gt;&lt;property id=&quot;20307&quot; value=&quot;270&quot;/&gt;&lt;property id=&quot;20309&quot; value=&quot;-1&quot;/&gt;&lt;property id=&quot;20312&quot; value=&quot;0&quot;/&gt;&lt;/object&gt;&lt;object type=&quot;3&quot; unique_id=&quot;10020&quot;&gt;&lt;property id=&quot;20148&quot; value=&quot;5&quot;/&gt;&lt;property id=&quot;20300&quot; value=&quot;Slide 18 - &amp;quot;POC Urine Pregnancy Testing&amp;quot;&quot;/&gt;&lt;property id=&quot;20302&quot; value=&quot;1&quot;/&gt;&lt;property id=&quot;20303&quot; value=&quot;-1&quot;/&gt;&lt;property id=&quot;20307&quot; value=&quot;271&quot;/&gt;&lt;property id=&quot;20309&quot; value=&quot;-1&quot;/&gt;&lt;property id=&quot;20312&quot; value=&quot;0&quot;/&gt;&lt;/object&gt;&lt;object type=&quot;3&quot; unique_id=&quot;10021&quot;&gt;&lt;property id=&quot;20148&quot; value=&quot;5&quot;/&gt;&lt;property id=&quot;20300&quot; value=&quot;Slide 19 - &amp;quot;POC Urine Pregnancy Testing&amp;quot;&quot;/&gt;&lt;property id=&quot;20302&quot; value=&quot;1&quot;/&gt;&lt;property id=&quot;20303&quot; value=&quot;-1&quot;/&gt;&lt;property id=&quot;20307&quot; value=&quot;276&quot;/&gt;&lt;property id=&quot;20309&quot; value=&quot;-1&quot;/&gt;&lt;property id=&quot;20312&quot; value=&quot;0&quot;/&gt;&lt;/object&gt;&lt;object type=&quot;3&quot; unique_id=&quot;10022&quot;&gt;&lt;property id=&quot;20148&quot; value=&quot;5&quot;/&gt;&lt;property id=&quot;20300&quot; value=&quot;Slide 20 - &amp;quot;POC Urine Pregnancy Testing&amp;quot;&quot;/&gt;&lt;property id=&quot;20302&quot; value=&quot;1&quot;/&gt;&lt;property id=&quot;20303&quot; value=&quot;-1&quot;/&gt;&lt;property id=&quot;20307&quot; value=&quot;273&quot;/&gt;&lt;property id=&quot;20309&quot; value=&quot;-1&quot;/&gt;&lt;property id=&quot;20312&quot; value=&quot;0&quot;/&gt;&lt;/object&gt;&lt;object type=&quot;3&quot; unique_id=&quot;10023&quot;&gt;&lt;property id=&quot;20148&quot; value=&quot;5&quot;/&gt;&lt;property id=&quot;20300&quot; value=&quot;Slide 21 - &amp;quot;POC Urine Pregnancy Testing&amp;quot;&quot;/&gt;&lt;property id=&quot;20302&quot; value=&quot;1&quot;/&gt;&lt;property id=&quot;20303&quot; value=&quot;-1&quot;/&gt;&lt;property id=&quot;20307&quot; value=&quot;272&quot;/&gt;&lt;property id=&quot;20309&quot; value=&quot;-1&quot;/&gt;&lt;property id=&quot;20312&quot; value=&quot;0&quot;/&gt;&lt;/object&gt;&lt;object type=&quot;3&quot; unique_id=&quot;10024&quot;&gt;&lt;property id=&quot;20148&quot; value=&quot;5&quot;/&gt;&lt;property id=&quot;20300&quot; value=&quot;Slide 22 - &amp;quot;POC Urine Pregnancy Testing&amp;quot;&quot;/&gt;&lt;property id=&quot;20302&quot; value=&quot;1&quot;/&gt;&lt;property id=&quot;20303&quot; value=&quot;-1&quot;/&gt;&lt;property id=&quot;20307&quot; value=&quot;277&quot;/&gt;&lt;property id=&quot;20309&quot; value=&quot;-1&quot;/&gt;&lt;property id=&quot;20312&quot; value=&quot;0&quot;/&gt;&lt;/object&gt;&lt;object type=&quot;3&quot; unique_id=&quot;10025&quot;&gt;&lt;property id=&quot;20148&quot; value=&quot;5&quot;/&gt;&lt;property id=&quot;20300&quot; value=&quot;Slide 23 - &amp;quot;POC Urine Pregnancy Testing&amp;quot;&quot;/&gt;&lt;property id=&quot;20302&quot; value=&quot;1&quot;/&gt;&lt;property id=&quot;20303&quot; value=&quot;-1&quot;/&gt;&lt;property id=&quot;20307&quot; value=&quot;278&quot;/&gt;&lt;property id=&quot;20309&quot; value=&quot;-1&quot;/&gt;&lt;property id=&quot;20312&quot; value=&quot;0&quot;/&gt;&lt;/object&gt;&lt;object type=&quot;3&quot; unique_id=&quot;10026&quot;&gt;&lt;property id=&quot;20148&quot; value=&quot;5&quot;/&gt;&lt;property id=&quot;20300&quot; value=&quot;Slide 24 - &amp;quot;POC Urine Pregnancy Testing&amp;quot;&quot;/&gt;&lt;property id=&quot;20302&quot; value=&quot;1&quot;/&gt;&lt;property id=&quot;20303&quot; value=&quot;-1&quot;/&gt;&lt;property id=&quot;20307&quot; value=&quot;279&quot;/&gt;&lt;property id=&quot;20309&quot; value=&quot;-1&quot;/&gt;&lt;property id=&quot;20312&quot; value=&quot;0&quot;/&gt;&lt;/object&gt;&lt;object type=&quot;3&quot; unique_id=&quot;10027&quot;&gt;&lt;property id=&quot;20148&quot; value=&quot;5&quot;/&gt;&lt;property id=&quot;20300&quot; value=&quot;Slide 25 - &amp;quot;POC Urine Pregnancy Testing&amp;quot;&quot;/&gt;&lt;property id=&quot;20302&quot; value=&quot;1&quot;/&gt;&lt;property id=&quot;20303&quot; value=&quot;-1&quot;/&gt;&lt;property id=&quot;20307&quot; value=&quot;280&quot;/&gt;&lt;property id=&quot;20309&quot; value=&quot;-1&quot;/&gt;&lt;property id=&quot;20312&quot; value=&quot;0&quot;/&gt;&lt;/object&gt;&lt;object type=&quot;3&quot; unique_id=&quot;10028&quot;&gt;&lt;property id=&quot;20148&quot; value=&quot;5&quot;/&gt;&lt;property id=&quot;20300&quot; value=&quot;Slide 26&quot;/&gt;&lt;property id=&quot;20302&quot; value=&quot;1&quot;/&gt;&lt;property id=&quot;20303&quot; value=&quot;-1&quot;/&gt;&lt;property id=&quot;20307&quot; value=&quot;281&quot;/&gt;&lt;property id=&quot;20309&quot; value=&quot;-1&quot;/&gt;&lt;property id=&quot;20312&quot; value=&quot;0&quot;/&gt;&lt;/object&gt;&lt;object type=&quot;3&quot; unique_id=&quot;10179&quot;&gt;&lt;property id=&quot;20148&quot; value=&quot;5&quot;/&gt;&lt;property id=&quot;20300&quot; value=&quot;Slide 8 - &amp;quot;POC Urine Pregnancy Testing&amp;quot;&quot;/&gt;&lt;property id=&quot;20302&quot; value=&quot;1&quot;/&gt;&lt;property id=&quot;20303&quot; value=&quot;-1&quot;/&gt;&lt;property id=&quot;20307&quot; value=&quot;282&quot;/&gt;&lt;property id=&quot;20309&quot; value=&quot;-1&quot;/&gt;&lt;property id=&quot;20312&quot; value=&quot;0&quot;/&gt;&lt;/object&gt;&lt;/object&gt;&lt;object type=&quot;8&quot; unique_id=&quot;10056&quot;&gt;&lt;/object&gt;&lt;object type=&quot;4&quot; unique_id=&quot;10085&quot;&gt;&lt;/object&gt;&lt;object type=&quot;10&quot; unique_id=&quot;10144&quot;&gt;&lt;object type=&quot;11&quot; unique_id=&quot;10145&quot;&gt;&lt;property id=&quot;20180&quot; value=&quot;0&quot;/&gt;&lt;property id=&quot;20181&quot; value=&quot;4楤䘌ᆂᣉሰ&quot;/&gt;&lt;property id=&quot;20182&quot; value=&quot;0&quot;/&gt;&lt;property id=&quot;20183&quot; value=&quot;1&quot;/&gt;&lt;/object&gt;&lt;object type=&quot;12&quot; unique_id=&quot;1014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351EAED-0F9E-4EBE-8945-FD9CF9268771}&quot;/&gt;&lt;filename val=&quot;E:\Courses\Point_of_Care_Urine_Pregnancy_Testing_CBOCs\data\asimages\{4351EAED-0F9E-4EBE-8945-FD9CF9268771}.png&quot;/&gt;&lt;hasEffects val=&quot;0&quot;/&gt;&lt;left val=&quot;48&quot;/&gt;&lt;top val=&quot;252&quot;/&gt;&lt;width val=&quot;632.64&quot;/&gt;&lt;height val=&quot;205.2&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1370</Words>
  <Application>Microsoft Office PowerPoint</Application>
  <PresentationFormat>On-screen Show (4:3)</PresentationFormat>
  <Paragraphs>233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Point of Care Urine Pregnancy   Testing for Non-Laboratory Staff</vt:lpstr>
      <vt:lpstr>Point of Care (POC)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POC Urine Pregnancy Testing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Urine Pregnancy Testing for Designated Community Based Outpatient Clinic (CBOC) Staff</dc:title>
  <dc:creator>Tilma, Kim L</dc:creator>
  <cp:lastModifiedBy>Tilma, Kim L</cp:lastModifiedBy>
  <cp:revision>129</cp:revision>
  <dcterms:created xsi:type="dcterms:W3CDTF">2006-08-16T00:00:00Z</dcterms:created>
  <dcterms:modified xsi:type="dcterms:W3CDTF">2014-10-27T15:45:53Z</dcterms:modified>
</cp:coreProperties>
</file>